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5"/>
  </p:notesMasterIdLst>
  <p:sldIdLst>
    <p:sldId id="256" r:id="rId2"/>
    <p:sldId id="267" r:id="rId3"/>
    <p:sldId id="262" r:id="rId4"/>
    <p:sldId id="309" r:id="rId5"/>
    <p:sldId id="310" r:id="rId6"/>
    <p:sldId id="294" r:id="rId7"/>
    <p:sldId id="321" r:id="rId8"/>
    <p:sldId id="322" r:id="rId9"/>
    <p:sldId id="332" r:id="rId10"/>
    <p:sldId id="311" r:id="rId11"/>
    <p:sldId id="269" r:id="rId12"/>
    <p:sldId id="333" r:id="rId13"/>
    <p:sldId id="313" r:id="rId14"/>
    <p:sldId id="328" r:id="rId15"/>
    <p:sldId id="331" r:id="rId16"/>
    <p:sldId id="329" r:id="rId17"/>
    <p:sldId id="330" r:id="rId18"/>
    <p:sldId id="312" r:id="rId19"/>
    <p:sldId id="318" r:id="rId20"/>
    <p:sldId id="286" r:id="rId21"/>
    <p:sldId id="334" r:id="rId22"/>
    <p:sldId id="327" r:id="rId23"/>
    <p:sldId id="32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46" autoAdjust="0"/>
    <p:restoredTop sz="84350" autoAdjust="0"/>
  </p:normalViewPr>
  <p:slideViewPr>
    <p:cSldViewPr snapToGrid="0">
      <p:cViewPr varScale="1">
        <p:scale>
          <a:sx n="107" d="100"/>
          <a:sy n="107" d="100"/>
        </p:scale>
        <p:origin x="68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晓煜 陈" userId="b723e2c6da626f05" providerId="LiveId" clId="{B4A6629E-35AD-4963-81D1-4FDB08E051E1}"/>
    <pc:docChg chg="undo custSel addSld delSld modSld sldOrd">
      <pc:chgData name="晓煜 陈" userId="b723e2c6da626f05" providerId="LiveId" clId="{B4A6629E-35AD-4963-81D1-4FDB08E051E1}" dt="2019-05-05T14:12:23.796" v="184" actId="20577"/>
      <pc:docMkLst>
        <pc:docMk/>
      </pc:docMkLst>
      <pc:sldChg chg="modSp">
        <pc:chgData name="晓煜 陈" userId="b723e2c6da626f05" providerId="LiveId" clId="{B4A6629E-35AD-4963-81D1-4FDB08E051E1}" dt="2019-05-05T14:08:04.406" v="71"/>
        <pc:sldMkLst>
          <pc:docMk/>
          <pc:sldMk cId="3612747370" sldId="256"/>
        </pc:sldMkLst>
        <pc:spChg chg="mod">
          <ac:chgData name="晓煜 陈" userId="b723e2c6da626f05" providerId="LiveId" clId="{B4A6629E-35AD-4963-81D1-4FDB08E051E1}" dt="2019-05-05T14:08:04.406" v="71"/>
          <ac:spMkLst>
            <pc:docMk/>
            <pc:sldMk cId="3612747370" sldId="256"/>
            <ac:spMk id="2" creationId="{54B468A0-962E-47EC-B8FF-C8DC3A630166}"/>
          </ac:spMkLst>
        </pc:spChg>
      </pc:sldChg>
      <pc:sldChg chg="addSp modSp">
        <pc:chgData name="晓煜 陈" userId="b723e2c6da626f05" providerId="LiveId" clId="{B4A6629E-35AD-4963-81D1-4FDB08E051E1}" dt="2019-05-05T14:09:48.472" v="111" actId="20577"/>
        <pc:sldMkLst>
          <pc:docMk/>
          <pc:sldMk cId="2135705175" sldId="262"/>
        </pc:sldMkLst>
        <pc:spChg chg="mod ord">
          <ac:chgData name="晓煜 陈" userId="b723e2c6da626f05" providerId="LiveId" clId="{B4A6629E-35AD-4963-81D1-4FDB08E051E1}" dt="2019-05-05T14:09:48.472" v="111" actId="20577"/>
          <ac:spMkLst>
            <pc:docMk/>
            <pc:sldMk cId="2135705175" sldId="262"/>
            <ac:spMk id="3" creationId="{A48BEDE6-D385-42F7-98B9-791721D43DEE}"/>
          </ac:spMkLst>
        </pc:spChg>
        <pc:spChg chg="mod">
          <ac:chgData name="晓煜 陈" userId="b723e2c6da626f05" providerId="LiveId" clId="{B4A6629E-35AD-4963-81D1-4FDB08E051E1}" dt="2019-05-05T13:16:04.255" v="29" actId="1076"/>
          <ac:spMkLst>
            <pc:docMk/>
            <pc:sldMk cId="2135705175" sldId="262"/>
            <ac:spMk id="7" creationId="{F63336FD-D896-4DC6-B4AB-754383FF988E}"/>
          </ac:spMkLst>
        </pc:spChg>
        <pc:grpChg chg="add mod">
          <ac:chgData name="晓煜 陈" userId="b723e2c6da626f05" providerId="LiveId" clId="{B4A6629E-35AD-4963-81D1-4FDB08E051E1}" dt="2019-05-05T13:16:31.975" v="34" actId="1076"/>
          <ac:grpSpMkLst>
            <pc:docMk/>
            <pc:sldMk cId="2135705175" sldId="262"/>
            <ac:grpSpMk id="5" creationId="{FE586822-49A3-401D-B4C1-FE0A1B07CA3E}"/>
          </ac:grpSpMkLst>
        </pc:grpChg>
        <pc:picChg chg="mod">
          <ac:chgData name="晓煜 陈" userId="b723e2c6da626f05" providerId="LiveId" clId="{B4A6629E-35AD-4963-81D1-4FDB08E051E1}" dt="2019-05-05T13:15:38.577" v="23" actId="164"/>
          <ac:picMkLst>
            <pc:docMk/>
            <pc:sldMk cId="2135705175" sldId="262"/>
            <ac:picMk id="144" creationId="{DE0931FD-9039-4350-921E-E58C591C0E19}"/>
          </ac:picMkLst>
        </pc:picChg>
        <pc:cxnChg chg="add mod">
          <ac:chgData name="晓煜 陈" userId="b723e2c6da626f05" providerId="LiveId" clId="{B4A6629E-35AD-4963-81D1-4FDB08E051E1}" dt="2019-05-05T13:16:46.600" v="44" actId="1035"/>
          <ac:cxnSpMkLst>
            <pc:docMk/>
            <pc:sldMk cId="2135705175" sldId="262"/>
            <ac:cxnSpMk id="9" creationId="{46DC8BB4-08B5-44F2-8F6E-87CE4D9853D0}"/>
          </ac:cxnSpMkLst>
        </pc:cxnChg>
      </pc:sldChg>
      <pc:sldChg chg="modSp">
        <pc:chgData name="晓煜 陈" userId="b723e2c6da626f05" providerId="LiveId" clId="{B4A6629E-35AD-4963-81D1-4FDB08E051E1}" dt="2019-05-05T13:17:16.072" v="47" actId="20577"/>
        <pc:sldMkLst>
          <pc:docMk/>
          <pc:sldMk cId="2270905110" sldId="268"/>
        </pc:sldMkLst>
        <pc:spChg chg="mod">
          <ac:chgData name="晓煜 陈" userId="b723e2c6da626f05" providerId="LiveId" clId="{B4A6629E-35AD-4963-81D1-4FDB08E051E1}" dt="2019-05-05T13:17:16.072" v="47" actId="20577"/>
          <ac:spMkLst>
            <pc:docMk/>
            <pc:sldMk cId="2270905110" sldId="268"/>
            <ac:spMk id="2" creationId="{C4E20E0D-2C68-479D-8D0A-5C99309546EF}"/>
          </ac:spMkLst>
        </pc:spChg>
      </pc:sldChg>
      <pc:sldChg chg="ord">
        <pc:chgData name="晓煜 陈" userId="b723e2c6da626f05" providerId="LiveId" clId="{B4A6629E-35AD-4963-81D1-4FDB08E051E1}" dt="2019-05-05T14:04:30.305" v="50"/>
        <pc:sldMkLst>
          <pc:docMk/>
          <pc:sldMk cId="2005519187" sldId="274"/>
        </pc:sldMkLst>
      </pc:sldChg>
      <pc:sldChg chg="ord">
        <pc:chgData name="晓煜 陈" userId="b723e2c6da626f05" providerId="LiveId" clId="{B4A6629E-35AD-4963-81D1-4FDB08E051E1}" dt="2019-05-05T14:04:30.305" v="50"/>
        <pc:sldMkLst>
          <pc:docMk/>
          <pc:sldMk cId="2216982227" sldId="275"/>
        </pc:sldMkLst>
      </pc:sldChg>
      <pc:sldChg chg="ord">
        <pc:chgData name="晓煜 陈" userId="b723e2c6da626f05" providerId="LiveId" clId="{B4A6629E-35AD-4963-81D1-4FDB08E051E1}" dt="2019-05-05T14:04:30.305" v="50"/>
        <pc:sldMkLst>
          <pc:docMk/>
          <pc:sldMk cId="1598689410" sldId="276"/>
        </pc:sldMkLst>
      </pc:sldChg>
      <pc:sldChg chg="delSp">
        <pc:chgData name="晓煜 陈" userId="b723e2c6da626f05" providerId="LiveId" clId="{B4A6629E-35AD-4963-81D1-4FDB08E051E1}" dt="2019-05-05T13:17:24.927" v="48" actId="478"/>
        <pc:sldMkLst>
          <pc:docMk/>
          <pc:sldMk cId="3220853045" sldId="294"/>
        </pc:sldMkLst>
        <pc:spChg chg="del">
          <ac:chgData name="晓煜 陈" userId="b723e2c6da626f05" providerId="LiveId" clId="{B4A6629E-35AD-4963-81D1-4FDB08E051E1}" dt="2019-05-05T13:17:24.927" v="48" actId="478"/>
          <ac:spMkLst>
            <pc:docMk/>
            <pc:sldMk cId="3220853045" sldId="294"/>
            <ac:spMk id="161" creationId="{08BB7ABC-AA32-46BA-80D5-7FBA187B03EC}"/>
          </ac:spMkLst>
        </pc:spChg>
        <pc:cxnChg chg="del">
          <ac:chgData name="晓煜 陈" userId="b723e2c6da626f05" providerId="LiveId" clId="{B4A6629E-35AD-4963-81D1-4FDB08E051E1}" dt="2019-05-05T13:17:24.927" v="48" actId="478"/>
          <ac:cxnSpMkLst>
            <pc:docMk/>
            <pc:sldMk cId="3220853045" sldId="294"/>
            <ac:cxnSpMk id="160" creationId="{7BF40FC5-DAB5-4365-9867-1826A6BBB42B}"/>
          </ac:cxnSpMkLst>
        </pc:cxnChg>
      </pc:sldChg>
      <pc:sldChg chg="modSp">
        <pc:chgData name="晓煜 陈" userId="b723e2c6da626f05" providerId="LiveId" clId="{B4A6629E-35AD-4963-81D1-4FDB08E051E1}" dt="2019-05-05T13:17:47.572" v="49" actId="13822"/>
        <pc:sldMkLst>
          <pc:docMk/>
          <pc:sldMk cId="120583733" sldId="298"/>
        </pc:sldMkLst>
        <pc:spChg chg="mod">
          <ac:chgData name="晓煜 陈" userId="b723e2c6da626f05" providerId="LiveId" clId="{B4A6629E-35AD-4963-81D1-4FDB08E051E1}" dt="2019-05-05T13:17:47.572" v="49" actId="13822"/>
          <ac:spMkLst>
            <pc:docMk/>
            <pc:sldMk cId="120583733" sldId="298"/>
            <ac:spMk id="13" creationId="{FFEAEF83-00C5-4CBA-B540-6966412A7D7D}"/>
          </ac:spMkLst>
        </pc:spChg>
        <pc:spChg chg="mod">
          <ac:chgData name="晓煜 陈" userId="b723e2c6da626f05" providerId="LiveId" clId="{B4A6629E-35AD-4963-81D1-4FDB08E051E1}" dt="2019-05-05T13:17:47.572" v="49" actId="13822"/>
          <ac:spMkLst>
            <pc:docMk/>
            <pc:sldMk cId="120583733" sldId="298"/>
            <ac:spMk id="16" creationId="{F48F49B3-29D8-4AF2-B465-05710DF51CDE}"/>
          </ac:spMkLst>
        </pc:spChg>
      </pc:sldChg>
      <pc:sldChg chg="addSp modSp">
        <pc:chgData name="晓煜 陈" userId="b723e2c6da626f05" providerId="LiveId" clId="{B4A6629E-35AD-4963-81D1-4FDB08E051E1}" dt="2019-05-05T14:12:23.796" v="184" actId="20577"/>
        <pc:sldMkLst>
          <pc:docMk/>
          <pc:sldMk cId="4257278861" sldId="309"/>
        </pc:sldMkLst>
        <pc:spChg chg="add mod">
          <ac:chgData name="晓煜 陈" userId="b723e2c6da626f05" providerId="LiveId" clId="{B4A6629E-35AD-4963-81D1-4FDB08E051E1}" dt="2019-05-05T14:12:04.442" v="176" actId="948"/>
          <ac:spMkLst>
            <pc:docMk/>
            <pc:sldMk cId="4257278861" sldId="309"/>
            <ac:spMk id="3" creationId="{3BBE5243-7129-4AF9-A9ED-27429870170B}"/>
          </ac:spMkLst>
        </pc:spChg>
        <pc:spChg chg="mod">
          <ac:chgData name="晓煜 陈" userId="b723e2c6da626f05" providerId="LiveId" clId="{B4A6629E-35AD-4963-81D1-4FDB08E051E1}" dt="2019-05-05T14:12:23.796" v="184" actId="20577"/>
          <ac:spMkLst>
            <pc:docMk/>
            <pc:sldMk cId="4257278861" sldId="309"/>
            <ac:spMk id="4" creationId="{CB8FA37D-CA8D-46D6-98C2-169238E5DBEC}"/>
          </ac:spMkLst>
        </pc:spChg>
      </pc:sldChg>
      <pc:sldChg chg="add del">
        <pc:chgData name="晓煜 陈" userId="b723e2c6da626f05" providerId="LiveId" clId="{B4A6629E-35AD-4963-81D1-4FDB08E051E1}" dt="2019-05-05T13:13:48.750" v="2" actId="2696"/>
        <pc:sldMkLst>
          <pc:docMk/>
          <pc:sldMk cId="1039865641" sldId="320"/>
        </pc:sldMkLst>
      </pc:sldChg>
    </pc:docChg>
  </pc:docChgLst>
  <pc:docChgLst>
    <pc:chgData name="晓煜 陈" userId="b723e2c6da626f05" providerId="LiveId" clId="{5BD0EC7F-33FA-4303-AF3B-5703E1FD86AF}"/>
    <pc:docChg chg="undo modSld">
      <pc:chgData name="晓煜 陈" userId="b723e2c6da626f05" providerId="LiveId" clId="{5BD0EC7F-33FA-4303-AF3B-5703E1FD86AF}" dt="2019-05-05T01:11:07.230" v="505" actId="207"/>
      <pc:docMkLst>
        <pc:docMk/>
      </pc:docMkLst>
      <pc:sldChg chg="modSp">
        <pc:chgData name="晓煜 陈" userId="b723e2c6da626f05" providerId="LiveId" clId="{5BD0EC7F-33FA-4303-AF3B-5703E1FD86AF}" dt="2019-05-05T01:11:00.772" v="504" actId="207"/>
        <pc:sldMkLst>
          <pc:docMk/>
          <pc:sldMk cId="557592788" sldId="303"/>
        </pc:sldMkLst>
        <pc:spChg chg="mod">
          <ac:chgData name="晓煜 陈" userId="b723e2c6da626f05" providerId="LiveId" clId="{5BD0EC7F-33FA-4303-AF3B-5703E1FD86AF}" dt="2019-05-05T01:11:00.772" v="504" actId="207"/>
          <ac:spMkLst>
            <pc:docMk/>
            <pc:sldMk cId="557592788" sldId="303"/>
            <ac:spMk id="3" creationId="{E6062C3E-07C3-42D4-AAF2-CAA9F85F3A01}"/>
          </ac:spMkLst>
        </pc:spChg>
      </pc:sldChg>
      <pc:sldChg chg="modSp">
        <pc:chgData name="晓煜 陈" userId="b723e2c6da626f05" providerId="LiveId" clId="{5BD0EC7F-33FA-4303-AF3B-5703E1FD86AF}" dt="2019-05-05T01:11:07.230" v="505" actId="207"/>
        <pc:sldMkLst>
          <pc:docMk/>
          <pc:sldMk cId="2097926920" sldId="305"/>
        </pc:sldMkLst>
        <pc:spChg chg="mod">
          <ac:chgData name="晓煜 陈" userId="b723e2c6da626f05" providerId="LiveId" clId="{5BD0EC7F-33FA-4303-AF3B-5703E1FD86AF}" dt="2019-05-05T01:11:07.230" v="505" actId="207"/>
          <ac:spMkLst>
            <pc:docMk/>
            <pc:sldMk cId="2097926920" sldId="305"/>
            <ac:spMk id="3" creationId="{E6062C3E-07C3-42D4-AAF2-CAA9F85F3A01}"/>
          </ac:spMkLst>
        </pc:spChg>
      </pc:sldChg>
      <pc:sldChg chg="modSp modTransition">
        <pc:chgData name="晓煜 陈" userId="b723e2c6da626f05" providerId="LiveId" clId="{5BD0EC7F-33FA-4303-AF3B-5703E1FD86AF}" dt="2019-05-05T01:09:21.940" v="497" actId="20577"/>
        <pc:sldMkLst>
          <pc:docMk/>
          <pc:sldMk cId="4257278861" sldId="309"/>
        </pc:sldMkLst>
        <pc:spChg chg="mod">
          <ac:chgData name="晓煜 陈" userId="b723e2c6da626f05" providerId="LiveId" clId="{5BD0EC7F-33FA-4303-AF3B-5703E1FD86AF}" dt="2019-05-05T01:09:21.940" v="497" actId="20577"/>
          <ac:spMkLst>
            <pc:docMk/>
            <pc:sldMk cId="4257278861" sldId="309"/>
            <ac:spMk id="3" creationId="{7E17B81C-625F-4F97-AC9A-915986FB7DFD}"/>
          </ac:spMkLst>
        </pc:spChg>
        <pc:spChg chg="mod">
          <ac:chgData name="晓煜 陈" userId="b723e2c6da626f05" providerId="LiveId" clId="{5BD0EC7F-33FA-4303-AF3B-5703E1FD86AF}" dt="2019-05-05T01:08:28.369" v="441" actId="113"/>
          <ac:spMkLst>
            <pc:docMk/>
            <pc:sldMk cId="4257278861" sldId="309"/>
            <ac:spMk id="4" creationId="{CB8FA37D-CA8D-46D6-98C2-169238E5DBE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56423-BF3B-4974-AFD5-7D7259C2A53D}" type="datetimeFigureOut">
              <a:rPr lang="zh-CN" altLang="en-US" smtClean="0"/>
              <a:t>2021/5/9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2C681A-9864-43F7-BC90-F96FF75DF0DD}" type="slidenum">
              <a:rPr lang="zh-CN" altLang="en-US" smtClean="0"/>
              <a:t>‹#›</a:t>
            </a:fld>
            <a:endParaRPr lang="zh-CN" altLang="en-US"/>
          </a:p>
        </p:txBody>
      </p:sp>
    </p:spTree>
    <p:extLst>
      <p:ext uri="{BB962C8B-B14F-4D97-AF65-F5344CB8AC3E}">
        <p14:creationId xmlns:p14="http://schemas.microsoft.com/office/powerpoint/2010/main" val="3687460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各位老师</a:t>
            </a:r>
            <a:r>
              <a:rPr lang="zh-CN" altLang="en-US" sz="1200" kern="1200" dirty="0">
                <a:solidFill>
                  <a:schemeClr val="tx1"/>
                </a:solidFill>
                <a:effectLst/>
                <a:latin typeface="+mn-lt"/>
                <a:ea typeface="+mn-ea"/>
                <a:cs typeface="+mn-cs"/>
              </a:rPr>
              <a:t>，同学大家</a:t>
            </a:r>
            <a:r>
              <a:rPr lang="zh-CN" altLang="zh-CN" sz="1200" kern="1200" dirty="0">
                <a:solidFill>
                  <a:schemeClr val="tx1"/>
                </a:solidFill>
                <a:effectLst/>
                <a:latin typeface="+mn-lt"/>
                <a:ea typeface="+mn-ea"/>
                <a:cs typeface="+mn-cs"/>
              </a:rPr>
              <a:t>好，</a:t>
            </a:r>
            <a:r>
              <a:rPr lang="zh-CN" altLang="en-US" sz="1200" kern="1200" dirty="0">
                <a:solidFill>
                  <a:schemeClr val="tx1"/>
                </a:solidFill>
                <a:effectLst/>
                <a:latin typeface="+mn-lt"/>
                <a:ea typeface="+mn-ea"/>
                <a:cs typeface="+mn-cs"/>
              </a:rPr>
              <a:t>我是陈羽飞。我的毕设</a:t>
            </a:r>
            <a:r>
              <a:rPr lang="zh-CN" altLang="zh-CN" sz="1200" kern="1200" dirty="0">
                <a:solidFill>
                  <a:schemeClr val="tx1"/>
                </a:solidFill>
                <a:effectLst/>
                <a:latin typeface="+mn-lt"/>
                <a:ea typeface="+mn-ea"/>
                <a:cs typeface="+mn-cs"/>
              </a:rPr>
              <a:t>题目是基于区块链的车联网数据共享激励机制研究。</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4B2C681A-9864-43F7-BC90-F96FF75DF0DD}" type="slidenum">
              <a:rPr lang="zh-CN" altLang="en-US" smtClean="0"/>
              <a:t>1</a:t>
            </a:fld>
            <a:endParaRPr lang="zh-CN" altLang="en-US"/>
          </a:p>
        </p:txBody>
      </p:sp>
    </p:spTree>
    <p:extLst>
      <p:ext uri="{BB962C8B-B14F-4D97-AF65-F5344CB8AC3E}">
        <p14:creationId xmlns:p14="http://schemas.microsoft.com/office/powerpoint/2010/main" val="1534999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接下来介绍模型中最主要的数据质量驱动拍卖算法</a:t>
            </a:r>
          </a:p>
        </p:txBody>
      </p:sp>
      <p:sp>
        <p:nvSpPr>
          <p:cNvPr id="4" name="灯片编号占位符 3"/>
          <p:cNvSpPr>
            <a:spLocks noGrp="1"/>
          </p:cNvSpPr>
          <p:nvPr>
            <p:ph type="sldNum" sz="quarter" idx="10"/>
          </p:nvPr>
        </p:nvSpPr>
        <p:spPr/>
        <p:txBody>
          <a:bodyPr/>
          <a:lstStyle/>
          <a:p>
            <a:fld id="{4B2C681A-9864-43F7-BC90-F96FF75DF0DD}" type="slidenum">
              <a:rPr lang="zh-CN" altLang="en-US" smtClean="0"/>
              <a:t>10</a:t>
            </a:fld>
            <a:endParaRPr lang="zh-CN" altLang="en-US"/>
          </a:p>
        </p:txBody>
      </p:sp>
    </p:spTree>
    <p:extLst>
      <p:ext uri="{BB962C8B-B14F-4D97-AF65-F5344CB8AC3E}">
        <p14:creationId xmlns:p14="http://schemas.microsoft.com/office/powerpoint/2010/main" val="2018558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算法的核心为两个步骤，首先为每一个数据卖家的数据</a:t>
            </a:r>
            <a:r>
              <a:rPr lang="en-US" altLang="zh-CN" sz="1200" kern="1200" dirty="0" err="1">
                <a:solidFill>
                  <a:schemeClr val="tx1"/>
                </a:solidFill>
                <a:effectLst/>
                <a:latin typeface="+mn-lt"/>
                <a:ea typeface="+mn-ea"/>
                <a:cs typeface="+mn-cs"/>
              </a:rPr>
              <a:t>d</a:t>
            </a:r>
            <a:r>
              <a:rPr lang="en-US" altLang="zh-CN" sz="1200" kern="1200" baseline="-25000" dirty="0" err="1">
                <a:solidFill>
                  <a:schemeClr val="tx1"/>
                </a:solidFill>
                <a:effectLst/>
                <a:latin typeface="+mn-lt"/>
                <a:ea typeface="+mn-ea"/>
                <a:cs typeface="+mn-cs"/>
              </a:rPr>
              <a:t>ij</a:t>
            </a:r>
            <a:r>
              <a:rPr lang="zh-CN" altLang="zh-CN" sz="1200" kern="1200" dirty="0">
                <a:solidFill>
                  <a:schemeClr val="tx1"/>
                </a:solidFill>
                <a:effectLst/>
                <a:latin typeface="+mn-lt"/>
                <a:ea typeface="+mn-ea"/>
                <a:cs typeface="+mn-cs"/>
              </a:rPr>
              <a:t>和拍卖价格</a:t>
            </a:r>
            <a:r>
              <a:rPr lang="en-US" altLang="zh-CN" sz="1200" kern="1200" dirty="0" err="1">
                <a:solidFill>
                  <a:schemeClr val="tx1"/>
                </a:solidFill>
                <a:effectLst/>
                <a:latin typeface="+mn-lt"/>
                <a:ea typeface="+mn-ea"/>
                <a:cs typeface="+mn-cs"/>
              </a:rPr>
              <a:t>b</a:t>
            </a:r>
            <a:r>
              <a:rPr lang="en-US" altLang="zh-CN" sz="1200" kern="1200" baseline="-25000" dirty="0" err="1">
                <a:solidFill>
                  <a:schemeClr val="tx1"/>
                </a:solidFill>
                <a:effectLst/>
                <a:latin typeface="+mn-lt"/>
                <a:ea typeface="+mn-ea"/>
                <a:cs typeface="+mn-cs"/>
              </a:rPr>
              <a:t>ij</a:t>
            </a:r>
            <a:r>
              <a:rPr lang="zh-CN" altLang="zh-CN" sz="1200" kern="1200" dirty="0">
                <a:solidFill>
                  <a:schemeClr val="tx1"/>
                </a:solidFill>
                <a:effectLst/>
                <a:latin typeface="+mn-lt"/>
                <a:ea typeface="+mn-ea"/>
                <a:cs typeface="+mn-cs"/>
              </a:rPr>
              <a:t>计算一个</a:t>
            </a:r>
            <a:r>
              <a:rPr lang="en-US" altLang="zh-CN" sz="1200" kern="1200" dirty="0" err="1">
                <a:solidFill>
                  <a:schemeClr val="tx1"/>
                </a:solidFill>
                <a:effectLst/>
                <a:latin typeface="+mn-lt"/>
                <a:ea typeface="+mn-ea"/>
                <a:cs typeface="+mn-cs"/>
              </a:rPr>
              <a:t>Q</a:t>
            </a:r>
            <a:r>
              <a:rPr lang="en-US" altLang="zh-CN" sz="1200" kern="1200" baseline="-25000" dirty="0" err="1">
                <a:solidFill>
                  <a:schemeClr val="tx1"/>
                </a:solidFill>
                <a:effectLst/>
                <a:latin typeface="+mn-lt"/>
                <a:ea typeface="+mn-ea"/>
                <a:cs typeface="+mn-cs"/>
              </a:rPr>
              <a:t>ij</a:t>
            </a:r>
            <a:r>
              <a:rPr lang="zh-CN" altLang="zh-CN" sz="1200" kern="1200" dirty="0">
                <a:solidFill>
                  <a:schemeClr val="tx1"/>
                </a:solidFill>
                <a:effectLst/>
                <a:latin typeface="+mn-lt"/>
                <a:ea typeface="+mn-ea"/>
                <a:cs typeface="+mn-cs"/>
              </a:rPr>
              <a:t>，然后根据这个</a:t>
            </a:r>
            <a:r>
              <a:rPr lang="en-US" altLang="zh-CN" sz="1200" kern="1200" dirty="0" err="1">
                <a:solidFill>
                  <a:schemeClr val="tx1"/>
                </a:solidFill>
                <a:effectLst/>
                <a:latin typeface="+mn-lt"/>
                <a:ea typeface="+mn-ea"/>
                <a:cs typeface="+mn-cs"/>
              </a:rPr>
              <a:t>Q</a:t>
            </a:r>
            <a:r>
              <a:rPr lang="en-US" altLang="zh-CN" sz="1200" kern="1200" baseline="-25000" dirty="0" err="1">
                <a:solidFill>
                  <a:schemeClr val="tx1"/>
                </a:solidFill>
                <a:effectLst/>
                <a:latin typeface="+mn-lt"/>
                <a:ea typeface="+mn-ea"/>
                <a:cs typeface="+mn-cs"/>
              </a:rPr>
              <a:t>ij</a:t>
            </a:r>
            <a:r>
              <a:rPr lang="zh-CN" altLang="zh-CN" sz="1200" kern="1200" dirty="0">
                <a:solidFill>
                  <a:schemeClr val="tx1"/>
                </a:solidFill>
                <a:effectLst/>
                <a:latin typeface="+mn-lt"/>
                <a:ea typeface="+mn-ea"/>
                <a:cs typeface="+mn-cs"/>
              </a:rPr>
              <a:t>将所有的数据卖家划分成三个集合，</a:t>
            </a:r>
            <a:r>
              <a:rPr lang="en-US" altLang="zh-CN" sz="1200" kern="1200" dirty="0">
                <a:solidFill>
                  <a:schemeClr val="tx1"/>
                </a:solidFill>
                <a:effectLst/>
                <a:latin typeface="+mn-lt"/>
                <a:ea typeface="+mn-ea"/>
                <a:cs typeface="+mn-cs"/>
              </a:rPr>
              <a:t>S1,S2,S3</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Q</a:t>
            </a:r>
            <a:r>
              <a:rPr lang="en-US" altLang="zh-CN" sz="1200" kern="1200" baseline="-25000" dirty="0" err="1">
                <a:solidFill>
                  <a:schemeClr val="tx1"/>
                </a:solidFill>
                <a:effectLst/>
                <a:latin typeface="+mn-lt"/>
                <a:ea typeface="+mn-ea"/>
                <a:cs typeface="+mn-cs"/>
              </a:rPr>
              <a:t>ij</a:t>
            </a:r>
            <a:r>
              <a:rPr lang="zh-CN" altLang="zh-CN" sz="1200" kern="1200" dirty="0">
                <a:solidFill>
                  <a:schemeClr val="tx1"/>
                </a:solidFill>
                <a:effectLst/>
                <a:latin typeface="+mn-lt"/>
                <a:ea typeface="+mn-ea"/>
                <a:cs typeface="+mn-cs"/>
              </a:rPr>
              <a:t>的计算方法如式</a:t>
            </a:r>
            <a:r>
              <a:rPr lang="en-US" altLang="zh-CN" sz="1200" kern="1200" dirty="0">
                <a:solidFill>
                  <a:schemeClr val="tx1"/>
                </a:solidFill>
                <a:effectLst/>
                <a:latin typeface="+mn-lt"/>
                <a:ea typeface="+mn-ea"/>
                <a:cs typeface="+mn-cs"/>
              </a:rPr>
              <a:t>3-1</a:t>
            </a:r>
            <a:r>
              <a:rPr lang="zh-CN" altLang="zh-CN" sz="1200" kern="1200" dirty="0">
                <a:solidFill>
                  <a:schemeClr val="tx1"/>
                </a:solidFill>
                <a:effectLst/>
                <a:latin typeface="+mn-lt"/>
                <a:ea typeface="+mn-ea"/>
                <a:cs typeface="+mn-cs"/>
              </a:rPr>
              <a:t>所示。式</a:t>
            </a:r>
            <a:r>
              <a:rPr lang="en-US" altLang="zh-CN" sz="1200" kern="1200" dirty="0">
                <a:solidFill>
                  <a:schemeClr val="tx1"/>
                </a:solidFill>
                <a:effectLst/>
                <a:latin typeface="+mn-lt"/>
                <a:ea typeface="+mn-ea"/>
                <a:cs typeface="+mn-cs"/>
              </a:rPr>
              <a:t>3-2</a:t>
            </a:r>
            <a:r>
              <a:rPr lang="zh-CN" altLang="zh-CN" sz="1200" kern="1200" dirty="0">
                <a:solidFill>
                  <a:schemeClr val="tx1"/>
                </a:solidFill>
                <a:effectLst/>
                <a:latin typeface="+mn-lt"/>
                <a:ea typeface="+mn-ea"/>
                <a:cs typeface="+mn-cs"/>
              </a:rPr>
              <a:t>中即为划分标准</a:t>
            </a:r>
            <a:r>
              <a:rPr lang="zh-CN" altLang="en-US" sz="1200" kern="1200" dirty="0">
                <a:solidFill>
                  <a:schemeClr val="tx1"/>
                </a:solidFill>
                <a:effectLst/>
                <a:latin typeface="+mn-lt"/>
                <a:ea typeface="+mn-ea"/>
                <a:cs typeface="+mn-cs"/>
              </a:rPr>
              <a:t>，意为</a:t>
            </a:r>
            <a:r>
              <a:rPr lang="zh-CN" altLang="zh-CN" sz="1200" kern="1200" dirty="0">
                <a:solidFill>
                  <a:schemeClr val="tx1"/>
                </a:solidFill>
                <a:effectLst/>
                <a:latin typeface="+mn-lt"/>
                <a:ea typeface="+mn-ea"/>
                <a:cs typeface="+mn-cs"/>
              </a:rPr>
              <a:t>对于任意一个正实数</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，都可以将所有的数据卖家划分成这样的三个集合。</a:t>
            </a:r>
          </a:p>
          <a:p>
            <a:endParaRPr lang="zh-CN" altLang="en-US" dirty="0"/>
          </a:p>
        </p:txBody>
      </p:sp>
      <p:sp>
        <p:nvSpPr>
          <p:cNvPr id="4" name="灯片编号占位符 3"/>
          <p:cNvSpPr>
            <a:spLocks noGrp="1"/>
          </p:cNvSpPr>
          <p:nvPr>
            <p:ph type="sldNum" sz="quarter" idx="10"/>
          </p:nvPr>
        </p:nvSpPr>
        <p:spPr/>
        <p:txBody>
          <a:bodyPr/>
          <a:lstStyle/>
          <a:p>
            <a:fld id="{4B2C681A-9864-43F7-BC90-F96FF75DF0DD}" type="slidenum">
              <a:rPr lang="zh-CN" altLang="en-US" smtClean="0"/>
              <a:t>11</a:t>
            </a:fld>
            <a:endParaRPr lang="zh-CN" altLang="en-US"/>
          </a:p>
        </p:txBody>
      </p:sp>
    </p:spTree>
    <p:extLst>
      <p:ext uri="{BB962C8B-B14F-4D97-AF65-F5344CB8AC3E}">
        <p14:creationId xmlns:p14="http://schemas.microsoft.com/office/powerpoint/2010/main" val="3365400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Vq</a:t>
            </a:r>
            <a:r>
              <a:rPr lang="zh-CN" altLang="zh-CN" sz="1200" kern="1200" dirty="0">
                <a:solidFill>
                  <a:schemeClr val="tx1"/>
                </a:solidFill>
                <a:effectLst/>
                <a:latin typeface="+mn-lt"/>
                <a:ea typeface="+mn-ea"/>
                <a:cs typeface="+mn-cs"/>
              </a:rPr>
              <a:t>为数据的价值函数，也就是某一个数据质量能为平台带来的价值，论文中已经证明其一阶导大于</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，二阶导小于</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。所以是图</a:t>
            </a:r>
            <a:r>
              <a:rPr lang="en-US" altLang="zh-CN" sz="1200" kern="1200" dirty="0">
                <a:solidFill>
                  <a:schemeClr val="tx1"/>
                </a:solidFill>
                <a:effectLst/>
                <a:latin typeface="+mn-lt"/>
                <a:ea typeface="+mn-ea"/>
                <a:cs typeface="+mn-cs"/>
              </a:rPr>
              <a:t>3-1</a:t>
            </a:r>
            <a:r>
              <a:rPr lang="zh-CN" altLang="zh-CN" sz="1200" kern="1200" dirty="0">
                <a:solidFill>
                  <a:schemeClr val="tx1"/>
                </a:solidFill>
                <a:effectLst/>
                <a:latin typeface="+mn-lt"/>
                <a:ea typeface="+mn-ea"/>
                <a:cs typeface="+mn-cs"/>
              </a:rPr>
              <a:t>中这样一个上升趋势逐渐减缓的函数。</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先使</a:t>
            </a:r>
            <a:r>
              <a:rPr lang="en-US" altLang="zh-CN" sz="1200" kern="1200" dirty="0" err="1">
                <a:solidFill>
                  <a:schemeClr val="tx1"/>
                </a:solidFill>
                <a:effectLst/>
                <a:latin typeface="+mn-lt"/>
                <a:ea typeface="+mn-ea"/>
                <a:cs typeface="+mn-cs"/>
              </a:rPr>
              <a:t>J_low</a:t>
            </a:r>
            <a:r>
              <a:rPr lang="zh-CN" altLang="zh-CN" sz="1200" kern="1200" dirty="0">
                <a:solidFill>
                  <a:schemeClr val="tx1"/>
                </a:solidFill>
                <a:effectLst/>
                <a:latin typeface="+mn-lt"/>
                <a:ea typeface="+mn-ea"/>
                <a:cs typeface="+mn-cs"/>
              </a:rPr>
              <a:t>最小的数据质量，</a:t>
            </a:r>
            <a:r>
              <a:rPr lang="en-US" altLang="zh-CN" sz="1200" kern="1200" dirty="0" err="1">
                <a:solidFill>
                  <a:schemeClr val="tx1"/>
                </a:solidFill>
                <a:effectLst/>
                <a:latin typeface="+mn-lt"/>
                <a:ea typeface="+mn-ea"/>
                <a:cs typeface="+mn-cs"/>
              </a:rPr>
              <a:t>J_high</a:t>
            </a:r>
            <a:r>
              <a:rPr lang="zh-CN" altLang="zh-CN" sz="1200" kern="1200" dirty="0">
                <a:solidFill>
                  <a:schemeClr val="tx1"/>
                </a:solidFill>
                <a:effectLst/>
                <a:latin typeface="+mn-lt"/>
                <a:ea typeface="+mn-ea"/>
                <a:cs typeface="+mn-cs"/>
              </a:rPr>
              <a:t>为数据质量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相应</a:t>
            </a:r>
            <a:r>
              <a:rPr lang="en-US" altLang="zh-CN" sz="1200" kern="1200" dirty="0" err="1">
                <a:solidFill>
                  <a:schemeClr val="tx1"/>
                </a:solidFill>
                <a:effectLst/>
                <a:latin typeface="+mn-lt"/>
                <a:ea typeface="+mn-ea"/>
                <a:cs typeface="+mn-cs"/>
              </a:rPr>
              <a:t>Q</a:t>
            </a:r>
            <a:r>
              <a:rPr lang="en-US" altLang="zh-CN" sz="1200" kern="1200" baseline="-25000" dirty="0" err="1">
                <a:solidFill>
                  <a:schemeClr val="tx1"/>
                </a:solidFill>
                <a:effectLst/>
                <a:latin typeface="+mn-lt"/>
                <a:ea typeface="+mn-ea"/>
                <a:cs typeface="+mn-cs"/>
              </a:rPr>
              <a:t>ij</a:t>
            </a:r>
            <a:r>
              <a:rPr lang="zh-CN" altLang="zh-CN" sz="1200" kern="1200" dirty="0">
                <a:solidFill>
                  <a:schemeClr val="tx1"/>
                </a:solidFill>
                <a:effectLst/>
                <a:latin typeface="+mn-lt"/>
                <a:ea typeface="+mn-ea"/>
                <a:cs typeface="+mn-cs"/>
              </a:rPr>
              <a:t>得到的最大的的值。然后结合文中证明不断更新</a:t>
            </a:r>
            <a:r>
              <a:rPr lang="en-US" altLang="zh-CN" sz="1200" kern="1200" dirty="0" err="1">
                <a:solidFill>
                  <a:schemeClr val="tx1"/>
                </a:solidFill>
                <a:effectLst/>
                <a:latin typeface="+mn-lt"/>
                <a:ea typeface="+mn-ea"/>
                <a:cs typeface="+mn-cs"/>
              </a:rPr>
              <a:t>j_high</a:t>
            </a:r>
            <a:r>
              <a:rPr lang="zh-CN" altLang="zh-CN"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j_low</a:t>
            </a:r>
            <a:r>
              <a:rPr lang="zh-CN" altLang="zh-CN" sz="1200" kern="1200" dirty="0">
                <a:solidFill>
                  <a:schemeClr val="tx1"/>
                </a:solidFill>
                <a:effectLst/>
                <a:latin typeface="+mn-lt"/>
                <a:ea typeface="+mn-ea"/>
                <a:cs typeface="+mn-cs"/>
              </a:rPr>
              <a:t>锁定</a:t>
            </a:r>
            <a:r>
              <a:rPr lang="en-US" altLang="zh-CN" sz="1200"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的范围，直到符合条件三个集合划分完毕</a:t>
            </a:r>
            <a:endParaRPr lang="zh-CN" altLang="en-US" dirty="0"/>
          </a:p>
        </p:txBody>
      </p:sp>
      <p:sp>
        <p:nvSpPr>
          <p:cNvPr id="4" name="灯片编号占位符 3"/>
          <p:cNvSpPr>
            <a:spLocks noGrp="1"/>
          </p:cNvSpPr>
          <p:nvPr>
            <p:ph type="sldNum" sz="quarter" idx="10"/>
          </p:nvPr>
        </p:nvSpPr>
        <p:spPr/>
        <p:txBody>
          <a:bodyPr/>
          <a:lstStyle/>
          <a:p>
            <a:fld id="{4B2C681A-9864-43F7-BC90-F96FF75DF0DD}" type="slidenum">
              <a:rPr lang="zh-CN" altLang="en-US" smtClean="0"/>
              <a:t>12</a:t>
            </a:fld>
            <a:endParaRPr lang="zh-CN" altLang="en-US"/>
          </a:p>
        </p:txBody>
      </p:sp>
    </p:spTree>
    <p:extLst>
      <p:ext uri="{BB962C8B-B14F-4D97-AF65-F5344CB8AC3E}">
        <p14:creationId xmlns:p14="http://schemas.microsoft.com/office/powerpoint/2010/main" val="2871297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接下来介绍模型的实验结果</a:t>
            </a:r>
          </a:p>
          <a:p>
            <a:endParaRPr lang="zh-CN" altLang="en-US" dirty="0"/>
          </a:p>
        </p:txBody>
      </p:sp>
      <p:sp>
        <p:nvSpPr>
          <p:cNvPr id="4" name="灯片编号占位符 3"/>
          <p:cNvSpPr>
            <a:spLocks noGrp="1"/>
          </p:cNvSpPr>
          <p:nvPr>
            <p:ph type="sldNum" sz="quarter" idx="10"/>
          </p:nvPr>
        </p:nvSpPr>
        <p:spPr/>
        <p:txBody>
          <a:bodyPr/>
          <a:lstStyle/>
          <a:p>
            <a:fld id="{4B2C681A-9864-43F7-BC90-F96FF75DF0DD}" type="slidenum">
              <a:rPr lang="zh-CN" altLang="en-US" smtClean="0"/>
              <a:t>13</a:t>
            </a:fld>
            <a:endParaRPr lang="zh-CN" altLang="en-US"/>
          </a:p>
        </p:txBody>
      </p:sp>
    </p:spTree>
    <p:extLst>
      <p:ext uri="{BB962C8B-B14F-4D97-AF65-F5344CB8AC3E}">
        <p14:creationId xmlns:p14="http://schemas.microsoft.com/office/powerpoint/2010/main" val="3250245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首先是拍卖算法特性的证明，显然左边图中的任意价格可获得的最大收益是相同的，低价需要承担收益小于</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的风险，高价被选为赢家获得报酬的可能性降低，而提交真实价格获益最大，因此所有参与者提交的拍卖价格都是任务的真实开销</a:t>
            </a:r>
            <a:r>
              <a:rPr lang="zh-CN" altLang="en-US" sz="1200" kern="1200" dirty="0">
                <a:solidFill>
                  <a:schemeClr val="tx1"/>
                </a:solidFill>
                <a:effectLst/>
                <a:latin typeface="+mn-lt"/>
                <a:ea typeface="+mn-ea"/>
                <a:cs typeface="+mn-cs"/>
              </a:rPr>
              <a:t>，即真实性</a:t>
            </a:r>
            <a:r>
              <a:rPr lang="zh-CN" altLang="zh-CN" sz="1200" kern="1200" dirty="0">
                <a:solidFill>
                  <a:schemeClr val="tx1"/>
                </a:solidFill>
                <a:effectLst/>
                <a:latin typeface="+mn-lt"/>
                <a:ea typeface="+mn-ea"/>
                <a:cs typeface="+mn-cs"/>
              </a:rPr>
              <a:t>。右边图中的任意任务的报酬大于开销，收益大于</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即个体理性。</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B2C681A-9864-43F7-BC90-F96FF75DF0DD}" type="slidenum">
              <a:rPr lang="zh-CN" altLang="en-US" smtClean="0"/>
              <a:t>14</a:t>
            </a:fld>
            <a:endParaRPr lang="zh-CN" altLang="en-US"/>
          </a:p>
        </p:txBody>
      </p:sp>
    </p:spTree>
    <p:extLst>
      <p:ext uri="{BB962C8B-B14F-4D97-AF65-F5344CB8AC3E}">
        <p14:creationId xmlns:p14="http://schemas.microsoft.com/office/powerpoint/2010/main" val="1128266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接下来的实验为与基线算法的对比实验，分别是边际社会福利贪心算法和反向维克里算法拍卖算法，对这两种算法分别做了高预算和低预算的对比，因此一共是四个对比的基线算法。</a:t>
            </a:r>
          </a:p>
          <a:p>
            <a:endParaRPr lang="zh-CN" altLang="en-US" dirty="0"/>
          </a:p>
        </p:txBody>
      </p:sp>
      <p:sp>
        <p:nvSpPr>
          <p:cNvPr id="4" name="灯片编号占位符 3"/>
          <p:cNvSpPr>
            <a:spLocks noGrp="1"/>
          </p:cNvSpPr>
          <p:nvPr>
            <p:ph type="sldNum" sz="quarter" idx="10"/>
          </p:nvPr>
        </p:nvSpPr>
        <p:spPr/>
        <p:txBody>
          <a:bodyPr/>
          <a:lstStyle/>
          <a:p>
            <a:fld id="{4B2C681A-9864-43F7-BC90-F96FF75DF0DD}" type="slidenum">
              <a:rPr lang="zh-CN" altLang="en-US" smtClean="0"/>
              <a:t>15</a:t>
            </a:fld>
            <a:endParaRPr lang="zh-CN" altLang="en-US"/>
          </a:p>
        </p:txBody>
      </p:sp>
    </p:spTree>
    <p:extLst>
      <p:ext uri="{BB962C8B-B14F-4D97-AF65-F5344CB8AC3E}">
        <p14:creationId xmlns:p14="http://schemas.microsoft.com/office/powerpoint/2010/main" val="3002436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接下来是不同方面的社会福利和社会成本的对比，红线是本文的模型，本文模型的保持社会福利一直都是最大的同时，社会成本也是接近于最小的。</a:t>
            </a:r>
          </a:p>
          <a:p>
            <a:endParaRPr lang="zh-CN" altLang="en-US" dirty="0"/>
          </a:p>
        </p:txBody>
      </p:sp>
      <p:sp>
        <p:nvSpPr>
          <p:cNvPr id="4" name="灯片编号占位符 3"/>
          <p:cNvSpPr>
            <a:spLocks noGrp="1"/>
          </p:cNvSpPr>
          <p:nvPr>
            <p:ph type="sldNum" sz="quarter" idx="10"/>
          </p:nvPr>
        </p:nvSpPr>
        <p:spPr/>
        <p:txBody>
          <a:bodyPr/>
          <a:lstStyle/>
          <a:p>
            <a:fld id="{4B2C681A-9864-43F7-BC90-F96FF75DF0DD}" type="slidenum">
              <a:rPr lang="zh-CN" altLang="en-US" smtClean="0"/>
              <a:t>16</a:t>
            </a:fld>
            <a:endParaRPr lang="zh-CN" altLang="en-US"/>
          </a:p>
        </p:txBody>
      </p:sp>
    </p:spTree>
    <p:extLst>
      <p:ext uri="{BB962C8B-B14F-4D97-AF65-F5344CB8AC3E}">
        <p14:creationId xmlns:p14="http://schemas.microsoft.com/office/powerpoint/2010/main" val="3934204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算法复杂度对比中，本文模型也一直处于最底部。</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赢家满意度为赢家数量占全部参与者数量的比例，显然赢家满意度在任务数增加时不会太大的改变，也就是任务增加平台也不需要花更多的成本去雇佣更多的参与者。 </a:t>
            </a:r>
            <a:r>
              <a:rPr lang="en-US" altLang="zh-CN" sz="1200" kern="1200" dirty="0">
                <a:solidFill>
                  <a:schemeClr val="tx1"/>
                </a:solidFill>
                <a:effectLst/>
                <a:latin typeface="+mn-lt"/>
                <a:ea typeface="+mn-ea"/>
                <a:cs typeface="+mn-cs"/>
              </a:rPr>
              <a:t>EM</a:t>
            </a:r>
            <a:r>
              <a:rPr lang="zh-CN" altLang="zh-CN" sz="1200" kern="1200" dirty="0">
                <a:solidFill>
                  <a:schemeClr val="tx1"/>
                </a:solidFill>
                <a:effectLst/>
                <a:latin typeface="+mn-lt"/>
                <a:ea typeface="+mn-ea"/>
                <a:cs typeface="+mn-cs"/>
              </a:rPr>
              <a:t>算法显示当更多的任务为</a:t>
            </a:r>
            <a:r>
              <a:rPr lang="en-US" altLang="zh-CN" sz="1200" kern="1200" dirty="0">
                <a:solidFill>
                  <a:schemeClr val="tx1"/>
                </a:solidFill>
                <a:effectLst/>
                <a:latin typeface="+mn-lt"/>
                <a:ea typeface="+mn-ea"/>
                <a:cs typeface="+mn-cs"/>
              </a:rPr>
              <a:t>true</a:t>
            </a:r>
            <a:r>
              <a:rPr lang="zh-CN" altLang="zh-CN" sz="1200" kern="1200" dirty="0">
                <a:solidFill>
                  <a:schemeClr val="tx1"/>
                </a:solidFill>
                <a:effectLst/>
                <a:latin typeface="+mn-lt"/>
                <a:ea typeface="+mn-ea"/>
                <a:cs typeface="+mn-cs"/>
              </a:rPr>
              <a:t>时，学习准确率越高。</a:t>
            </a:r>
          </a:p>
          <a:p>
            <a:endParaRPr lang="zh-CN" altLang="en-US" dirty="0"/>
          </a:p>
        </p:txBody>
      </p:sp>
      <p:sp>
        <p:nvSpPr>
          <p:cNvPr id="4" name="灯片编号占位符 3"/>
          <p:cNvSpPr>
            <a:spLocks noGrp="1"/>
          </p:cNvSpPr>
          <p:nvPr>
            <p:ph type="sldNum" sz="quarter" idx="10"/>
          </p:nvPr>
        </p:nvSpPr>
        <p:spPr/>
        <p:txBody>
          <a:bodyPr/>
          <a:lstStyle/>
          <a:p>
            <a:fld id="{4B2C681A-9864-43F7-BC90-F96FF75DF0DD}" type="slidenum">
              <a:rPr lang="zh-CN" altLang="en-US" smtClean="0"/>
              <a:t>17</a:t>
            </a:fld>
            <a:endParaRPr lang="zh-CN" altLang="en-US"/>
          </a:p>
        </p:txBody>
      </p:sp>
    </p:spTree>
    <p:extLst>
      <p:ext uri="{BB962C8B-B14F-4D97-AF65-F5344CB8AC3E}">
        <p14:creationId xmlns:p14="http://schemas.microsoft.com/office/powerpoint/2010/main" val="310569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接下来是最后一章总结与展望</a:t>
            </a:r>
          </a:p>
          <a:p>
            <a:endParaRPr lang="zh-CN" altLang="en-US" dirty="0"/>
          </a:p>
        </p:txBody>
      </p:sp>
      <p:sp>
        <p:nvSpPr>
          <p:cNvPr id="4" name="灯片编号占位符 3"/>
          <p:cNvSpPr>
            <a:spLocks noGrp="1"/>
          </p:cNvSpPr>
          <p:nvPr>
            <p:ph type="sldNum" sz="quarter" idx="10"/>
          </p:nvPr>
        </p:nvSpPr>
        <p:spPr/>
        <p:txBody>
          <a:bodyPr/>
          <a:lstStyle/>
          <a:p>
            <a:fld id="{4B2C681A-9864-43F7-BC90-F96FF75DF0DD}" type="slidenum">
              <a:rPr lang="zh-CN" altLang="en-US" smtClean="0"/>
              <a:t>18</a:t>
            </a:fld>
            <a:endParaRPr lang="zh-CN" altLang="en-US"/>
          </a:p>
        </p:txBody>
      </p:sp>
    </p:spTree>
    <p:extLst>
      <p:ext uri="{BB962C8B-B14F-4D97-AF65-F5344CB8AC3E}">
        <p14:creationId xmlns:p14="http://schemas.microsoft.com/office/powerpoint/2010/main" val="4059856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本文的工作总结如下，基于车联网数据共享提出了一个同时满足线上线下的激励机制，从理论和实验两方面证明算法满足真实性，个体理性，同时最大化社会福利，并且复杂度较低。</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关于展望部分，目前数据评估基于二值变量，将来可扩展到直接在详细数据上进行评估，以及数据卖家子集</a:t>
            </a:r>
            <a:r>
              <a:rPr lang="en-US" altLang="zh-CN" sz="1200" kern="1200" dirty="0">
                <a:solidFill>
                  <a:schemeClr val="tx1"/>
                </a:solidFill>
                <a:effectLst/>
                <a:latin typeface="+mn-lt"/>
                <a:ea typeface="+mn-ea"/>
                <a:cs typeface="+mn-cs"/>
              </a:rPr>
              <a:t>S2</a:t>
            </a:r>
            <a:r>
              <a:rPr lang="zh-CN" altLang="zh-CN" sz="1200" kern="1200" dirty="0">
                <a:solidFill>
                  <a:schemeClr val="tx1"/>
                </a:solidFill>
                <a:effectLst/>
                <a:latin typeface="+mn-lt"/>
                <a:ea typeface="+mn-ea"/>
                <a:cs typeface="+mn-cs"/>
              </a:rPr>
              <a:t>的搜索仍是指数次，将来可理论研究如何继续细分降低复杂度。</a:t>
            </a:r>
          </a:p>
          <a:p>
            <a:endParaRPr lang="zh-CN" altLang="en-US" dirty="0"/>
          </a:p>
        </p:txBody>
      </p:sp>
      <p:sp>
        <p:nvSpPr>
          <p:cNvPr id="4" name="灯片编号占位符 3"/>
          <p:cNvSpPr>
            <a:spLocks noGrp="1"/>
          </p:cNvSpPr>
          <p:nvPr>
            <p:ph type="sldNum" sz="quarter" idx="10"/>
          </p:nvPr>
        </p:nvSpPr>
        <p:spPr/>
        <p:txBody>
          <a:bodyPr/>
          <a:lstStyle/>
          <a:p>
            <a:fld id="{4B2C681A-9864-43F7-BC90-F96FF75DF0DD}" type="slidenum">
              <a:rPr lang="zh-CN" altLang="en-US" smtClean="0"/>
              <a:t>19</a:t>
            </a:fld>
            <a:endParaRPr lang="zh-CN" altLang="en-US"/>
          </a:p>
        </p:txBody>
      </p:sp>
    </p:spTree>
    <p:extLst>
      <p:ext uri="{BB962C8B-B14F-4D97-AF65-F5344CB8AC3E}">
        <p14:creationId xmlns:p14="http://schemas.microsoft.com/office/powerpoint/2010/main" val="3954174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分为五个部分，</a:t>
            </a:r>
            <a:r>
              <a:rPr lang="zh-CN" altLang="en-US" sz="1200" kern="1200" dirty="0">
                <a:solidFill>
                  <a:schemeClr val="tx1"/>
                </a:solidFill>
                <a:effectLst/>
                <a:latin typeface="+mn-lt"/>
                <a:ea typeface="+mn-ea"/>
                <a:cs typeface="+mn-cs"/>
              </a:rPr>
              <a:t>以下为</a:t>
            </a:r>
            <a:r>
              <a:rPr lang="zh-CN" altLang="zh-CN" sz="1200" kern="1200" dirty="0">
                <a:solidFill>
                  <a:schemeClr val="tx1"/>
                </a:solidFill>
                <a:effectLst/>
                <a:latin typeface="+mn-lt"/>
                <a:ea typeface="+mn-ea"/>
                <a:cs typeface="+mn-cs"/>
              </a:rPr>
              <a:t>第一部分，研究背景。</a:t>
            </a:r>
            <a:endParaRPr lang="zh-CN" altLang="en-US" dirty="0"/>
          </a:p>
        </p:txBody>
      </p:sp>
      <p:sp>
        <p:nvSpPr>
          <p:cNvPr id="4" name="灯片编号占位符 3"/>
          <p:cNvSpPr>
            <a:spLocks noGrp="1"/>
          </p:cNvSpPr>
          <p:nvPr>
            <p:ph type="sldNum" sz="quarter" idx="10"/>
          </p:nvPr>
        </p:nvSpPr>
        <p:spPr/>
        <p:txBody>
          <a:bodyPr/>
          <a:lstStyle/>
          <a:p>
            <a:fld id="{4B2C681A-9864-43F7-BC90-F96FF75DF0DD}" type="slidenum">
              <a:rPr lang="zh-CN" altLang="en-US" smtClean="0"/>
              <a:t>2</a:t>
            </a:fld>
            <a:endParaRPr lang="zh-CN" altLang="en-US"/>
          </a:p>
        </p:txBody>
      </p:sp>
    </p:spTree>
    <p:extLst>
      <p:ext uri="{BB962C8B-B14F-4D97-AF65-F5344CB8AC3E}">
        <p14:creationId xmlns:p14="http://schemas.microsoft.com/office/powerpoint/2010/main" val="2187130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最后谢谢观看，恳请各位老师批评指点</a:t>
            </a:r>
          </a:p>
        </p:txBody>
      </p:sp>
      <p:sp>
        <p:nvSpPr>
          <p:cNvPr id="4" name="灯片编号占位符 3"/>
          <p:cNvSpPr>
            <a:spLocks noGrp="1"/>
          </p:cNvSpPr>
          <p:nvPr>
            <p:ph type="sldNum" sz="quarter" idx="10"/>
          </p:nvPr>
        </p:nvSpPr>
        <p:spPr/>
        <p:txBody>
          <a:bodyPr/>
          <a:lstStyle/>
          <a:p>
            <a:fld id="{4B2C681A-9864-43F7-BC90-F96FF75DF0DD}" type="slidenum">
              <a:rPr lang="zh-CN" altLang="en-US" smtClean="0"/>
              <a:t>20</a:t>
            </a:fld>
            <a:endParaRPr lang="zh-CN" altLang="en-US"/>
          </a:p>
        </p:txBody>
      </p:sp>
    </p:spTree>
    <p:extLst>
      <p:ext uri="{BB962C8B-B14F-4D97-AF65-F5344CB8AC3E}">
        <p14:creationId xmlns:p14="http://schemas.microsoft.com/office/powerpoint/2010/main" val="4022924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借鉴实用拜占庭容错算法。共识机制一共有五个步骤：请求，预准备，准备，确认，回复。在请求阶段，当某个</a:t>
            </a:r>
            <a:r>
              <a:rPr lang="en-US" altLang="zh-CN" sz="1200" b="0" i="0" kern="1200" dirty="0">
                <a:solidFill>
                  <a:schemeClr val="tx1"/>
                </a:solidFill>
                <a:effectLst/>
                <a:latin typeface="+mn-lt"/>
                <a:ea typeface="+mn-ea"/>
                <a:cs typeface="+mn-cs"/>
              </a:rPr>
              <a:t>RSU</a:t>
            </a:r>
            <a:r>
              <a:rPr lang="zh-CN" altLang="en-US" sz="1200" b="0" i="0" kern="1200" dirty="0">
                <a:solidFill>
                  <a:schemeClr val="tx1"/>
                </a:solidFill>
                <a:effectLst/>
                <a:latin typeface="+mn-lt"/>
                <a:ea typeface="+mn-ea"/>
                <a:cs typeface="+mn-cs"/>
              </a:rPr>
              <a:t>收集够一定数量的交易后即向应用服务器发出请求，然后成为下一轮共识机制的</a:t>
            </a:r>
            <a:r>
              <a:rPr lang="en-US" altLang="zh-CN" sz="1200" b="0" i="0" kern="1200" dirty="0">
                <a:solidFill>
                  <a:schemeClr val="tx1"/>
                </a:solidFill>
                <a:effectLst/>
                <a:latin typeface="+mn-lt"/>
                <a:ea typeface="+mn-ea"/>
                <a:cs typeface="+mn-cs"/>
              </a:rPr>
              <a:t>leader RSU</a:t>
            </a:r>
            <a:r>
              <a:rPr lang="zh-CN" altLang="en-US" sz="1200" b="0" i="0" kern="1200" dirty="0">
                <a:solidFill>
                  <a:schemeClr val="tx1"/>
                </a:solidFill>
                <a:effectLst/>
                <a:latin typeface="+mn-lt"/>
                <a:ea typeface="+mn-ea"/>
                <a:cs typeface="+mn-cs"/>
              </a:rPr>
              <a:t>。在预准备阶段， </a:t>
            </a:r>
            <a:r>
              <a:rPr lang="en-US" altLang="zh-CN" sz="1200" b="0" i="0" kern="1200" dirty="0">
                <a:solidFill>
                  <a:schemeClr val="tx1"/>
                </a:solidFill>
                <a:effectLst/>
                <a:latin typeface="+mn-lt"/>
                <a:ea typeface="+mn-ea"/>
                <a:cs typeface="+mn-cs"/>
              </a:rPr>
              <a:t>leader RSU</a:t>
            </a:r>
            <a:r>
              <a:rPr lang="zh-CN" altLang="en-US" sz="1200" b="0" i="0" kern="1200" dirty="0">
                <a:solidFill>
                  <a:schemeClr val="tx1"/>
                </a:solidFill>
                <a:effectLst/>
                <a:latin typeface="+mn-lt"/>
                <a:ea typeface="+mn-ea"/>
                <a:cs typeface="+mn-cs"/>
              </a:rPr>
              <a:t>将此块中所有交易信息广播给候选列表中的其他</a:t>
            </a:r>
            <a:r>
              <a:rPr lang="en-US" altLang="zh-CN" sz="1200" b="0" i="0" kern="1200" dirty="0">
                <a:solidFill>
                  <a:schemeClr val="tx1"/>
                </a:solidFill>
                <a:effectLst/>
                <a:latin typeface="+mn-lt"/>
                <a:ea typeface="+mn-ea"/>
                <a:cs typeface="+mn-cs"/>
              </a:rPr>
              <a:t>RSU</a:t>
            </a:r>
            <a:r>
              <a:rPr lang="zh-CN" altLang="en-US" sz="1200" b="0" i="0" kern="1200" dirty="0">
                <a:solidFill>
                  <a:schemeClr val="tx1"/>
                </a:solidFill>
                <a:effectLst/>
                <a:latin typeface="+mn-lt"/>
                <a:ea typeface="+mn-ea"/>
                <a:cs typeface="+mn-cs"/>
              </a:rPr>
              <a:t>，图</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中标识为</a:t>
            </a:r>
            <a:r>
              <a:rPr lang="en-US" altLang="zh-CN" sz="1200" b="0" i="0" kern="1200" dirty="0">
                <a:solidFill>
                  <a:schemeClr val="tx1"/>
                </a:solidFill>
                <a:effectLst/>
                <a:latin typeface="+mn-lt"/>
                <a:ea typeface="+mn-ea"/>
                <a:cs typeface="+mn-cs"/>
              </a:rPr>
              <a:t>follower</a:t>
            </a:r>
            <a:r>
              <a:rPr lang="zh-CN" altLang="en-US" sz="1200" b="0" i="0" kern="1200" dirty="0">
                <a:solidFill>
                  <a:schemeClr val="tx1"/>
                </a:solidFill>
                <a:effectLst/>
                <a:latin typeface="+mn-lt"/>
                <a:ea typeface="+mn-ea"/>
                <a:cs typeface="+mn-cs"/>
              </a:rPr>
              <a:t>。在准备阶段，所有的</a:t>
            </a:r>
            <a:r>
              <a:rPr lang="en-US" altLang="zh-CN" sz="1200" b="0" i="0" kern="1200" dirty="0">
                <a:solidFill>
                  <a:schemeClr val="tx1"/>
                </a:solidFill>
                <a:effectLst/>
                <a:latin typeface="+mn-lt"/>
                <a:ea typeface="+mn-ea"/>
                <a:cs typeface="+mn-cs"/>
              </a:rPr>
              <a:t>RSU</a:t>
            </a:r>
            <a:r>
              <a:rPr lang="zh-CN" altLang="en-US" sz="1200" b="0" i="0" kern="1200" dirty="0">
                <a:solidFill>
                  <a:schemeClr val="tx1"/>
                </a:solidFill>
                <a:effectLst/>
                <a:latin typeface="+mn-lt"/>
                <a:ea typeface="+mn-ea"/>
                <a:cs typeface="+mn-cs"/>
              </a:rPr>
              <a:t>都对块中的数据进行审计。在确认阶段，为了达到监督和验证的目的，每个</a:t>
            </a:r>
            <a:r>
              <a:rPr lang="en-US" altLang="zh-CN" sz="1200" b="0" i="0" kern="1200" dirty="0">
                <a:solidFill>
                  <a:schemeClr val="tx1"/>
                </a:solidFill>
                <a:effectLst/>
                <a:latin typeface="+mn-lt"/>
                <a:ea typeface="+mn-ea"/>
                <a:cs typeface="+mn-cs"/>
              </a:rPr>
              <a:t>RSU</a:t>
            </a:r>
            <a:r>
              <a:rPr lang="zh-CN" altLang="en-US" sz="1200" b="0" i="0" kern="1200" dirty="0">
                <a:solidFill>
                  <a:schemeClr val="tx1"/>
                </a:solidFill>
                <a:effectLst/>
                <a:latin typeface="+mn-lt"/>
                <a:ea typeface="+mn-ea"/>
                <a:cs typeface="+mn-cs"/>
              </a:rPr>
              <a:t>都需要相互发送其数字签名后的审计结果。然后，每个</a:t>
            </a:r>
            <a:r>
              <a:rPr lang="en-US" altLang="zh-CN" sz="1200" b="0" i="0" kern="1200" dirty="0">
                <a:solidFill>
                  <a:schemeClr val="tx1"/>
                </a:solidFill>
                <a:effectLst/>
                <a:latin typeface="+mn-lt"/>
                <a:ea typeface="+mn-ea"/>
                <a:cs typeface="+mn-cs"/>
              </a:rPr>
              <a:t>RSU</a:t>
            </a:r>
            <a:r>
              <a:rPr lang="zh-CN" altLang="en-US" sz="1200" b="0" i="0" kern="1200" dirty="0">
                <a:solidFill>
                  <a:schemeClr val="tx1"/>
                </a:solidFill>
                <a:effectLst/>
                <a:latin typeface="+mn-lt"/>
                <a:ea typeface="+mn-ea"/>
                <a:cs typeface="+mn-cs"/>
              </a:rPr>
              <a:t>将自己的结果与其他</a:t>
            </a:r>
            <a:r>
              <a:rPr lang="en-US" altLang="zh-CN" sz="1200" b="0" i="0" kern="1200" dirty="0">
                <a:solidFill>
                  <a:schemeClr val="tx1"/>
                </a:solidFill>
                <a:effectLst/>
                <a:latin typeface="+mn-lt"/>
                <a:ea typeface="+mn-ea"/>
                <a:cs typeface="+mn-cs"/>
              </a:rPr>
              <a:t>RSU</a:t>
            </a:r>
            <a:r>
              <a:rPr lang="zh-CN" altLang="en-US" sz="1200" b="0" i="0" kern="1200" dirty="0">
                <a:solidFill>
                  <a:schemeClr val="tx1"/>
                </a:solidFill>
                <a:effectLst/>
                <a:latin typeface="+mn-lt"/>
                <a:ea typeface="+mn-ea"/>
                <a:cs typeface="+mn-cs"/>
              </a:rPr>
              <a:t>的结果进行比较，并向</a:t>
            </a:r>
            <a:r>
              <a:rPr lang="en-US" altLang="zh-CN" sz="1200" b="0" i="0" kern="1200" dirty="0">
                <a:solidFill>
                  <a:schemeClr val="tx1"/>
                </a:solidFill>
                <a:effectLst/>
                <a:latin typeface="+mn-lt"/>
                <a:ea typeface="+mn-ea"/>
                <a:cs typeface="+mn-cs"/>
              </a:rPr>
              <a:t>leader RSU</a:t>
            </a:r>
            <a:r>
              <a:rPr lang="zh-CN" altLang="en-US" sz="1200" b="0" i="0" kern="1200" dirty="0">
                <a:solidFill>
                  <a:schemeClr val="tx1"/>
                </a:solidFill>
                <a:effectLst/>
                <a:latin typeface="+mn-lt"/>
                <a:ea typeface="+mn-ea"/>
                <a:cs typeface="+mn-cs"/>
              </a:rPr>
              <a:t>发送报告。如果所有的</a:t>
            </a:r>
            <a:r>
              <a:rPr lang="en-US" altLang="zh-CN" sz="1200" b="0" i="0" kern="1200" dirty="0">
                <a:solidFill>
                  <a:schemeClr val="tx1"/>
                </a:solidFill>
                <a:effectLst/>
                <a:latin typeface="+mn-lt"/>
                <a:ea typeface="+mn-ea"/>
                <a:cs typeface="+mn-cs"/>
              </a:rPr>
              <a:t>RSU</a:t>
            </a:r>
            <a:r>
              <a:rPr lang="zh-CN" altLang="en-US" sz="1200" b="0" i="0" kern="1200" dirty="0">
                <a:solidFill>
                  <a:schemeClr val="tx1"/>
                </a:solidFill>
                <a:effectLst/>
                <a:latin typeface="+mn-lt"/>
                <a:ea typeface="+mn-ea"/>
                <a:cs typeface="+mn-cs"/>
              </a:rPr>
              <a:t>都达成了共识，则将此块添加到区块链中。否则， </a:t>
            </a:r>
            <a:r>
              <a:rPr lang="en-US" altLang="zh-CN" sz="1200" b="0" i="0" kern="1200" dirty="0">
                <a:solidFill>
                  <a:schemeClr val="tx1"/>
                </a:solidFill>
                <a:effectLst/>
                <a:latin typeface="+mn-lt"/>
                <a:ea typeface="+mn-ea"/>
                <a:cs typeface="+mn-cs"/>
              </a:rPr>
              <a:t>leader RSU</a:t>
            </a:r>
            <a:r>
              <a:rPr lang="zh-CN" altLang="en-US" sz="1200" b="0" i="0" kern="1200" dirty="0">
                <a:solidFill>
                  <a:schemeClr val="tx1"/>
                </a:solidFill>
                <a:effectLst/>
                <a:latin typeface="+mn-lt"/>
                <a:ea typeface="+mn-ea"/>
                <a:cs typeface="+mn-cs"/>
              </a:rPr>
              <a:t>会分析结果，并在必要时提出新一轮共识机制。最后是反馈阶段， </a:t>
            </a:r>
            <a:r>
              <a:rPr lang="en-US" altLang="zh-CN" sz="1200" b="0" i="0" kern="1200" dirty="0">
                <a:solidFill>
                  <a:schemeClr val="tx1"/>
                </a:solidFill>
                <a:effectLst/>
                <a:latin typeface="+mn-lt"/>
                <a:ea typeface="+mn-ea"/>
                <a:cs typeface="+mn-cs"/>
              </a:rPr>
              <a:t>leader</a:t>
            </a:r>
            <a:r>
              <a:rPr lang="zh-CN" altLang="en-US" sz="1200" b="0" i="0" kern="1200" dirty="0">
                <a:solidFill>
                  <a:schemeClr val="tx1"/>
                </a:solidFill>
                <a:effectLst/>
                <a:latin typeface="+mn-lt"/>
                <a:ea typeface="+mn-ea"/>
                <a:cs typeface="+mn-cs"/>
              </a:rPr>
              <a:t>发送一个相应的验证报告给服务器。</a:t>
            </a:r>
            <a:r>
              <a:rPr lang="zh-CN" altLang="en-US" dirty="0"/>
              <a:t> </a:t>
            </a:r>
            <a:br>
              <a:rPr lang="zh-CN" altLang="en-US" dirty="0"/>
            </a:br>
            <a:endParaRPr lang="zh-CN" altLang="en-US" dirty="0"/>
          </a:p>
        </p:txBody>
      </p:sp>
      <p:sp>
        <p:nvSpPr>
          <p:cNvPr id="4" name="灯片编号占位符 3"/>
          <p:cNvSpPr>
            <a:spLocks noGrp="1"/>
          </p:cNvSpPr>
          <p:nvPr>
            <p:ph type="sldNum" sz="quarter" idx="10"/>
          </p:nvPr>
        </p:nvSpPr>
        <p:spPr/>
        <p:txBody>
          <a:bodyPr/>
          <a:lstStyle/>
          <a:p>
            <a:fld id="{4B2C681A-9864-43F7-BC90-F96FF75DF0DD}" type="slidenum">
              <a:rPr lang="zh-CN" altLang="en-US" smtClean="0"/>
              <a:t>21</a:t>
            </a:fld>
            <a:endParaRPr lang="zh-CN" altLang="en-US"/>
          </a:p>
        </p:txBody>
      </p:sp>
    </p:spTree>
    <p:extLst>
      <p:ext uri="{BB962C8B-B14F-4D97-AF65-F5344CB8AC3E}">
        <p14:creationId xmlns:p14="http://schemas.microsoft.com/office/powerpoint/2010/main" val="2231545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数据质量评估过程的公式最后可以总结为</a:t>
            </a:r>
            <a:r>
              <a:rPr lang="zh-CN" altLang="zh-CN" sz="1200" kern="1200" dirty="0">
                <a:solidFill>
                  <a:schemeClr val="tx1"/>
                </a:solidFill>
                <a:effectLst/>
                <a:latin typeface="+mn-lt"/>
                <a:ea typeface="+mn-ea"/>
                <a:cs typeface="+mn-cs"/>
              </a:rPr>
              <a:t>先</a:t>
            </a:r>
            <a:r>
              <a:rPr lang="zh-CN" altLang="en-US" sz="1200" kern="1200" dirty="0">
                <a:solidFill>
                  <a:schemeClr val="tx1"/>
                </a:solidFill>
                <a:effectLst/>
                <a:latin typeface="+mn-lt"/>
                <a:ea typeface="+mn-ea"/>
                <a:cs typeface="+mn-cs"/>
              </a:rPr>
              <a:t>求</a:t>
            </a:r>
            <a:r>
              <a:rPr lang="en-US" altLang="zh-CN" sz="1200" kern="1200" dirty="0">
                <a:solidFill>
                  <a:schemeClr val="tx1"/>
                </a:solidFill>
                <a:effectLst/>
                <a:latin typeface="+mn-lt"/>
                <a:ea typeface="+mn-ea"/>
                <a:cs typeface="+mn-cs"/>
              </a:rPr>
              <a:t>z(</a:t>
            </a:r>
            <a:r>
              <a:rPr lang="en-US" altLang="zh-CN" sz="1200" kern="1200" dirty="0" err="1">
                <a:solidFill>
                  <a:schemeClr val="tx1"/>
                </a:solidFill>
                <a:effectLst/>
                <a:latin typeface="+mn-lt"/>
                <a:ea typeface="+mn-ea"/>
                <a:cs typeface="+mn-cs"/>
              </a:rPr>
              <a:t>t,j</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，然后</a:t>
            </a:r>
            <a:r>
              <a:rPr lang="zh-CN" altLang="en-US" sz="1200" kern="1200" dirty="0">
                <a:solidFill>
                  <a:schemeClr val="tx1"/>
                </a:solidFill>
                <a:effectLst/>
                <a:latin typeface="+mn-lt"/>
                <a:ea typeface="+mn-ea"/>
                <a:cs typeface="+mn-cs"/>
              </a:rPr>
              <a:t>更新</a:t>
            </a:r>
            <a:r>
              <a:rPr lang="en-US" altLang="zh-CN" sz="1200" kern="1200" dirty="0" err="1">
                <a:solidFill>
                  <a:schemeClr val="tx1"/>
                </a:solidFill>
                <a:effectLst/>
                <a:latin typeface="+mn-lt"/>
                <a:ea typeface="+mn-ea"/>
                <a:cs typeface="+mn-cs"/>
              </a:rPr>
              <a:t>xi,yi,g</a:t>
            </a:r>
            <a:r>
              <a:rPr lang="zh-CN" altLang="en-US" sz="1200" kern="1200" dirty="0">
                <a:solidFill>
                  <a:schemeClr val="tx1"/>
                </a:solidFill>
                <a:effectLst/>
                <a:latin typeface="+mn-lt"/>
                <a:ea typeface="+mn-ea"/>
                <a:cs typeface="+mn-cs"/>
              </a:rPr>
              <a:t>，不停重复</a:t>
            </a:r>
            <a:r>
              <a:rPr lang="zh-CN" altLang="zh-CN" sz="1200" kern="1200" dirty="0">
                <a:solidFill>
                  <a:schemeClr val="tx1"/>
                </a:solidFill>
                <a:effectLst/>
                <a:latin typeface="+mn-lt"/>
                <a:ea typeface="+mn-ea"/>
                <a:cs typeface="+mn-cs"/>
              </a:rPr>
              <a:t>直至收敛</a:t>
            </a:r>
            <a:r>
              <a:rPr lang="zh-CN" altLang="en-US" sz="1200" kern="1200" dirty="0">
                <a:solidFill>
                  <a:schemeClr val="tx1"/>
                </a:solidFill>
                <a:effectLst/>
                <a:latin typeface="+mn-lt"/>
                <a:ea typeface="+mn-ea"/>
                <a:cs typeface="+mn-cs"/>
              </a:rPr>
              <a:t>，最后根据收敛值求出任务真实值和数据质量</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B2C681A-9864-43F7-BC90-F96FF75DF0DD}" type="slidenum">
              <a:rPr lang="zh-CN" altLang="en-US" smtClean="0"/>
              <a:t>22</a:t>
            </a:fld>
            <a:endParaRPr lang="zh-CN" altLang="en-US"/>
          </a:p>
        </p:txBody>
      </p:sp>
    </p:spTree>
    <p:extLst>
      <p:ext uri="{BB962C8B-B14F-4D97-AF65-F5344CB8AC3E}">
        <p14:creationId xmlns:p14="http://schemas.microsoft.com/office/powerpoint/2010/main" val="978911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以下我们设</a:t>
                </a:r>
                <a:r>
                  <a:rPr lang="en-US" altLang="zh-CN" sz="1200" kern="1200" dirty="0">
                    <a:solidFill>
                      <a:schemeClr val="tx1"/>
                    </a:solidFill>
                    <a:effectLst/>
                    <a:latin typeface="+mn-lt"/>
                    <a:ea typeface="+mn-ea"/>
                    <a:cs typeface="+mn-cs"/>
                  </a:rPr>
                  <a:t>J</a:t>
                </a:r>
                <a:r>
                  <a:rPr lang="zh-CN" altLang="en-US" sz="1200" kern="1200" dirty="0">
                    <a:solidFill>
                      <a:schemeClr val="tx1"/>
                    </a:solidFill>
                    <a:effectLst/>
                    <a:latin typeface="+mn-lt"/>
                    <a:ea typeface="+mn-ea"/>
                    <a:cs typeface="+mn-cs"/>
                  </a:rPr>
                  <a:t>为</a:t>
                </a:r>
                <a14:m>
                  <m:oMath xmlns:m="http://schemas.openxmlformats.org/officeDocument/2006/math">
                    <m:r>
                      <a:rPr lang="zh-CN" altLang="en-US" i="1" smtClean="0">
                        <a:latin typeface="Cambria Math" panose="02040503050406030204" pitchFamily="18" charset="0"/>
                      </a:rPr>
                      <m:t>可</m:t>
                    </m:r>
                    <m:r>
                      <a:rPr lang="zh-CN" altLang="en-US" i="1">
                        <a:latin typeface="Cambria Math" panose="02040503050406030204" pitchFamily="18" charset="0"/>
                      </a:rPr>
                      <m:t>最大化</m:t>
                    </m:r>
                    <m:r>
                      <a:rPr lang="zh-CN" altLang="en-US" i="1" smtClean="0">
                        <a:latin typeface="Cambria Math" panose="02040503050406030204" pitchFamily="18" charset="0"/>
                      </a:rPr>
                      <m:t>社会</m:t>
                    </m:r>
                    <m:r>
                      <a:rPr lang="zh-CN" altLang="en-US" i="1">
                        <a:latin typeface="Cambria Math" panose="02040503050406030204" pitchFamily="18" charset="0"/>
                      </a:rPr>
                      <m:t>福利赢家</m:t>
                    </m:r>
                  </m:oMath>
                </a14:m>
                <a:r>
                  <a:rPr lang="zh-CN" altLang="en-US" dirty="0"/>
                  <a:t>集合中的数据质量总和</a:t>
                </a:r>
                <a:r>
                  <a:rPr lang="zh-CN" altLang="zh-CN" sz="1200" kern="1200" dirty="0">
                    <a:solidFill>
                      <a:schemeClr val="tx1"/>
                    </a:solidFill>
                    <a:effectLst/>
                    <a:latin typeface="+mn-lt"/>
                    <a:ea typeface="+mn-ea"/>
                    <a:cs typeface="+mn-cs"/>
                  </a:rPr>
                  <a:t>，文中</a:t>
                </a:r>
                <a:r>
                  <a:rPr lang="zh-CN" altLang="en-US" sz="1200" kern="1200" dirty="0">
                    <a:solidFill>
                      <a:schemeClr val="tx1"/>
                    </a:solidFill>
                    <a:effectLst/>
                    <a:latin typeface="+mn-lt"/>
                    <a:ea typeface="+mn-ea"/>
                    <a:cs typeface="+mn-cs"/>
                  </a:rPr>
                  <a:t>已经</a:t>
                </a:r>
                <a:r>
                  <a:rPr lang="zh-CN" altLang="zh-CN" sz="1200" kern="1200" dirty="0">
                    <a:solidFill>
                      <a:schemeClr val="tx1"/>
                    </a:solidFill>
                    <a:effectLst/>
                    <a:latin typeface="+mn-lt"/>
                    <a:ea typeface="+mn-ea"/>
                    <a:cs typeface="+mn-cs"/>
                  </a:rPr>
                  <a:t>证明</a:t>
                </a:r>
                <a:r>
                  <a:rPr lang="zh-CN" altLang="en-US" dirty="0"/>
                  <a:t>当以</a:t>
                </a:r>
                <a14:m>
                  <m:oMath xmlns:m="http://schemas.openxmlformats.org/officeDocument/2006/math">
                    <m:r>
                      <m:rPr>
                        <m:sty m:val="p"/>
                      </m:rPr>
                      <a:rPr lang="en-US" altLang="zh-CN" i="1" dirty="0">
                        <a:latin typeface="Cambria Math" panose="02040503050406030204" pitchFamily="18" charset="0"/>
                      </a:rPr>
                      <m:t>J</m:t>
                    </m:r>
                  </m:oMath>
                </a14:m>
                <a:r>
                  <a:rPr lang="zh-CN" altLang="en-US" dirty="0"/>
                  <a:t>划分参与者集合时</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S1</a:t>
                </a:r>
                <a:r>
                  <a:rPr lang="zh-CN" altLang="zh-CN" sz="1200" kern="1200" dirty="0">
                    <a:solidFill>
                      <a:schemeClr val="tx1"/>
                    </a:solidFill>
                    <a:effectLst/>
                    <a:latin typeface="+mn-lt"/>
                    <a:ea typeface="+mn-ea"/>
                    <a:cs typeface="+mn-cs"/>
                  </a:rPr>
                  <a:t>不能社会福利最大化，</a:t>
                </a:r>
                <a:r>
                  <a:rPr lang="zh-CN" altLang="en-US" sz="1200" kern="1200" dirty="0">
                    <a:solidFill>
                      <a:schemeClr val="tx1"/>
                    </a:solidFill>
                    <a:effectLst/>
                    <a:latin typeface="+mn-lt"/>
                    <a:ea typeface="+mn-ea"/>
                    <a:cs typeface="+mn-cs"/>
                  </a:rPr>
                  <a:t>不属于赢家，</a:t>
                </a:r>
                <a:r>
                  <a:rPr lang="en-US" altLang="zh-CN" sz="1200" kern="1200" dirty="0">
                    <a:solidFill>
                      <a:schemeClr val="tx1"/>
                    </a:solidFill>
                    <a:effectLst/>
                    <a:latin typeface="+mn-lt"/>
                    <a:ea typeface="+mn-ea"/>
                    <a:cs typeface="+mn-cs"/>
                  </a:rPr>
                  <a:t>S3</a:t>
                </a:r>
                <a:r>
                  <a:rPr lang="zh-CN" altLang="zh-CN" sz="1200" kern="1200" dirty="0">
                    <a:solidFill>
                      <a:schemeClr val="tx1"/>
                    </a:solidFill>
                    <a:effectLst/>
                    <a:latin typeface="+mn-lt"/>
                    <a:ea typeface="+mn-ea"/>
                    <a:cs typeface="+mn-cs"/>
                  </a:rPr>
                  <a:t>一定可以最大化社会福利，</a:t>
                </a:r>
                <a:r>
                  <a:rPr lang="zh-CN" altLang="en-US" sz="1200" kern="1200" dirty="0">
                    <a:solidFill>
                      <a:schemeClr val="tx1"/>
                    </a:solidFill>
                    <a:effectLst/>
                    <a:latin typeface="+mn-lt"/>
                    <a:ea typeface="+mn-ea"/>
                    <a:cs typeface="+mn-cs"/>
                  </a:rPr>
                  <a:t>属于赢家，</a:t>
                </a:r>
                <a:r>
                  <a:rPr lang="zh-CN" altLang="zh-CN" sz="1200" kern="1200" dirty="0">
                    <a:solidFill>
                      <a:schemeClr val="tx1"/>
                    </a:solidFill>
                    <a:effectLst/>
                    <a:latin typeface="+mn-lt"/>
                    <a:ea typeface="+mn-ea"/>
                    <a:cs typeface="+mn-cs"/>
                  </a:rPr>
                  <a:t>而</a:t>
                </a:r>
                <a:r>
                  <a:rPr lang="en-US" altLang="zh-CN" sz="1200" kern="1200" dirty="0">
                    <a:solidFill>
                      <a:schemeClr val="tx1"/>
                    </a:solidFill>
                    <a:effectLst/>
                    <a:latin typeface="+mn-lt"/>
                    <a:ea typeface="+mn-ea"/>
                    <a:cs typeface="+mn-cs"/>
                  </a:rPr>
                  <a:t>S2</a:t>
                </a:r>
                <a:r>
                  <a:rPr lang="zh-CN" altLang="zh-CN" sz="1200" kern="1200" dirty="0">
                    <a:solidFill>
                      <a:schemeClr val="tx1"/>
                    </a:solidFill>
                    <a:effectLst/>
                    <a:latin typeface="+mn-lt"/>
                    <a:ea typeface="+mn-ea"/>
                    <a:cs typeface="+mn-cs"/>
                  </a:rPr>
                  <a:t>中的某个子集可能可以最大化社会福利</a:t>
                </a:r>
                <a:r>
                  <a:rPr lang="zh-CN" altLang="en-US" sz="1200" kern="1200" dirty="0">
                    <a:solidFill>
                      <a:schemeClr val="tx1"/>
                    </a:solidFill>
                    <a:effectLst/>
                    <a:latin typeface="+mn-lt"/>
                    <a:ea typeface="+mn-ea"/>
                    <a:cs typeface="+mn-cs"/>
                  </a:rPr>
                  <a:t>，这个子集属于赢家</a:t>
                </a:r>
                <a:r>
                  <a:rPr lang="zh-CN" altLang="zh-CN" sz="1200" kern="1200" dirty="0">
                    <a:solidFill>
                      <a:schemeClr val="tx1"/>
                    </a:solidFill>
                    <a:effectLst/>
                    <a:latin typeface="+mn-lt"/>
                    <a:ea typeface="+mn-ea"/>
                    <a:cs typeface="+mn-cs"/>
                  </a:rPr>
                  <a:t>。显然如果知道了</a:t>
                </a:r>
                <a:r>
                  <a:rPr lang="en-US" altLang="zh-CN" sz="1200"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那么就很简单了，计算一下</a:t>
                </a:r>
                <a:r>
                  <a:rPr lang="en-US" altLang="zh-CN" sz="1200" kern="1200" dirty="0" err="1">
                    <a:solidFill>
                      <a:schemeClr val="tx1"/>
                    </a:solidFill>
                    <a:effectLst/>
                    <a:latin typeface="+mn-lt"/>
                    <a:ea typeface="+mn-ea"/>
                    <a:cs typeface="+mn-cs"/>
                  </a:rPr>
                  <a:t>Q</a:t>
                </a:r>
                <a:r>
                  <a:rPr lang="en-US" altLang="zh-CN" sz="1200" kern="1200" baseline="-25000" dirty="0" err="1">
                    <a:solidFill>
                      <a:schemeClr val="tx1"/>
                    </a:solidFill>
                    <a:effectLst/>
                    <a:latin typeface="+mn-lt"/>
                    <a:ea typeface="+mn-ea"/>
                    <a:cs typeface="+mn-cs"/>
                  </a:rPr>
                  <a:t>ij</a:t>
                </a:r>
                <a:r>
                  <a:rPr lang="zh-CN" altLang="en-US" sz="1200" kern="1200" dirty="0">
                    <a:solidFill>
                      <a:schemeClr val="tx1"/>
                    </a:solidFill>
                    <a:effectLst/>
                    <a:latin typeface="+mn-lt"/>
                    <a:ea typeface="+mn-ea"/>
                    <a:cs typeface="+mn-cs"/>
                  </a:rPr>
                  <a:t>直接</a:t>
                </a:r>
                <a:r>
                  <a:rPr lang="zh-CN" altLang="zh-CN" sz="1200" kern="1200" dirty="0">
                    <a:solidFill>
                      <a:schemeClr val="tx1"/>
                    </a:solidFill>
                    <a:effectLst/>
                    <a:latin typeface="+mn-lt"/>
                    <a:ea typeface="+mn-ea"/>
                    <a:cs typeface="+mn-cs"/>
                  </a:rPr>
                  <a:t>划分就可以了。</a:t>
                </a:r>
                <a:r>
                  <a:rPr lang="zh-CN" altLang="en-US" sz="1200" kern="1200" dirty="0">
                    <a:solidFill>
                      <a:schemeClr val="tx1"/>
                    </a:solidFill>
                    <a:effectLst/>
                    <a:latin typeface="+mn-lt"/>
                    <a:ea typeface="+mn-ea"/>
                    <a:cs typeface="+mn-cs"/>
                  </a:rPr>
                  <a:t>虽然无法知道确切的</a:t>
                </a:r>
                <a:r>
                  <a:rPr lang="en-US" altLang="zh-CN" sz="1200" kern="1200" dirty="0">
                    <a:solidFill>
                      <a:schemeClr val="tx1"/>
                    </a:solidFill>
                    <a:effectLst/>
                    <a:latin typeface="+mn-lt"/>
                    <a:ea typeface="+mn-ea"/>
                    <a:cs typeface="+mn-cs"/>
                  </a:rPr>
                  <a:t>J</a:t>
                </a:r>
                <a:r>
                  <a:rPr lang="zh-CN" altLang="en-US" sz="1200" kern="1200" dirty="0">
                    <a:solidFill>
                      <a:schemeClr val="tx1"/>
                    </a:solidFill>
                    <a:effectLst/>
                    <a:latin typeface="+mn-lt"/>
                    <a:ea typeface="+mn-ea"/>
                    <a:cs typeface="+mn-cs"/>
                  </a:rPr>
                  <a:t>，但是结合文中的</a:t>
                </a:r>
                <a:r>
                  <a:rPr lang="zh-CN" altLang="zh-CN" sz="1200" kern="1200" dirty="0">
                    <a:solidFill>
                      <a:schemeClr val="tx1"/>
                    </a:solidFill>
                    <a:effectLst/>
                    <a:latin typeface="+mn-lt"/>
                    <a:ea typeface="+mn-ea"/>
                    <a:cs typeface="+mn-cs"/>
                  </a:rPr>
                  <a:t>证明以及二分法可以</a:t>
                </a:r>
                <a:r>
                  <a:rPr lang="zh-CN" altLang="en-US" sz="1200" kern="1200" dirty="0">
                    <a:solidFill>
                      <a:schemeClr val="tx1"/>
                    </a:solidFill>
                    <a:effectLst/>
                    <a:latin typeface="+mn-lt"/>
                    <a:ea typeface="+mn-ea"/>
                    <a:cs typeface="+mn-cs"/>
                  </a:rPr>
                  <a:t>确定</a:t>
                </a:r>
                <a:r>
                  <a:rPr lang="en-US" altLang="zh-CN" sz="1200"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的</a:t>
                </a:r>
                <a:r>
                  <a:rPr lang="zh-CN" altLang="en-US" sz="1200" kern="1200" dirty="0">
                    <a:solidFill>
                      <a:schemeClr val="tx1"/>
                    </a:solidFill>
                    <a:effectLst/>
                    <a:latin typeface="+mn-lt"/>
                    <a:ea typeface="+mn-ea"/>
                    <a:cs typeface="+mn-cs"/>
                  </a:rPr>
                  <a:t>一个</a:t>
                </a:r>
                <a:r>
                  <a:rPr lang="zh-CN" altLang="zh-CN" sz="1200" kern="1200" dirty="0">
                    <a:solidFill>
                      <a:schemeClr val="tx1"/>
                    </a:solidFill>
                    <a:effectLst/>
                    <a:latin typeface="+mn-lt"/>
                    <a:ea typeface="+mn-ea"/>
                    <a:cs typeface="+mn-cs"/>
                  </a:rPr>
                  <a:t>范围，</a:t>
                </a:r>
                <a:r>
                  <a:rPr lang="zh-CN" altLang="en-US" sz="1200" kern="1200" dirty="0">
                    <a:solidFill>
                      <a:schemeClr val="tx1"/>
                    </a:solidFill>
                    <a:effectLst/>
                    <a:latin typeface="+mn-lt"/>
                    <a:ea typeface="+mn-ea"/>
                    <a:cs typeface="+mn-cs"/>
                  </a:rPr>
                  <a:t>并正确划分成三个子集，即左边算法流程。</a:t>
                </a:r>
                <a:endParaRPr lang="en-US" altLang="zh-CN" sz="120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以下我们设</a:t>
                </a:r>
                <a:r>
                  <a:rPr lang="en-US" altLang="zh-CN" sz="1200" kern="1200" dirty="0" smtClean="0">
                    <a:solidFill>
                      <a:schemeClr val="tx1"/>
                    </a:solidFill>
                    <a:effectLst/>
                    <a:latin typeface="+mn-lt"/>
                    <a:ea typeface="+mn-ea"/>
                    <a:cs typeface="+mn-cs"/>
                  </a:rPr>
                  <a:t>J</a:t>
                </a:r>
                <a:r>
                  <a:rPr lang="zh-CN" altLang="en-US" sz="1200" kern="1200" dirty="0" smtClean="0">
                    <a:solidFill>
                      <a:schemeClr val="tx1"/>
                    </a:solidFill>
                    <a:effectLst/>
                    <a:latin typeface="+mn-lt"/>
                    <a:ea typeface="+mn-ea"/>
                    <a:cs typeface="+mn-cs"/>
                  </a:rPr>
                  <a:t>为</a:t>
                </a:r>
                <a:r>
                  <a:rPr lang="zh-CN" altLang="en-US" i="0" smtClean="0">
                    <a:latin typeface="Cambria Math" panose="02040503050406030204" pitchFamily="18" charset="0"/>
                  </a:rPr>
                  <a:t>可</a:t>
                </a:r>
                <a:r>
                  <a:rPr lang="zh-CN" altLang="en-US" i="0">
                    <a:latin typeface="Cambria Math" panose="02040503050406030204" pitchFamily="18" charset="0"/>
                  </a:rPr>
                  <a:t>最大化</a:t>
                </a:r>
                <a:r>
                  <a:rPr lang="zh-CN" altLang="en-US" i="0" smtClean="0">
                    <a:latin typeface="Cambria Math" panose="02040503050406030204" pitchFamily="18" charset="0"/>
                  </a:rPr>
                  <a:t>社会</a:t>
                </a:r>
                <a:r>
                  <a:rPr lang="zh-CN" altLang="en-US" i="0">
                    <a:latin typeface="Cambria Math" panose="02040503050406030204" pitchFamily="18" charset="0"/>
                  </a:rPr>
                  <a:t>福利赢家</a:t>
                </a:r>
                <a:r>
                  <a:rPr lang="zh-CN" altLang="en-US" dirty="0" smtClean="0"/>
                  <a:t>集合中的数据质量总和</a:t>
                </a:r>
                <a:r>
                  <a:rPr lang="zh-CN" altLang="zh-CN" sz="1200" kern="1200" dirty="0" smtClean="0">
                    <a:solidFill>
                      <a:schemeClr val="tx1"/>
                    </a:solidFill>
                    <a:effectLst/>
                    <a:latin typeface="+mn-lt"/>
                    <a:ea typeface="+mn-ea"/>
                    <a:cs typeface="+mn-cs"/>
                  </a:rPr>
                  <a:t>，文</a:t>
                </a:r>
                <a:r>
                  <a:rPr lang="zh-CN" altLang="zh-CN" sz="1200" kern="1200" dirty="0" smtClean="0">
                    <a:solidFill>
                      <a:schemeClr val="tx1"/>
                    </a:solidFill>
                    <a:effectLst/>
                    <a:latin typeface="+mn-lt"/>
                    <a:ea typeface="+mn-ea"/>
                    <a:cs typeface="+mn-cs"/>
                  </a:rPr>
                  <a:t>中</a:t>
                </a:r>
                <a:r>
                  <a:rPr lang="zh-CN" altLang="en-US" sz="1200" kern="1200" dirty="0" smtClean="0">
                    <a:solidFill>
                      <a:schemeClr val="tx1"/>
                    </a:solidFill>
                    <a:effectLst/>
                    <a:latin typeface="+mn-lt"/>
                    <a:ea typeface="+mn-ea"/>
                    <a:cs typeface="+mn-cs"/>
                  </a:rPr>
                  <a:t>已经</a:t>
                </a:r>
                <a:r>
                  <a:rPr lang="zh-CN" altLang="zh-CN" sz="1200" kern="1200" dirty="0" smtClean="0">
                    <a:solidFill>
                      <a:schemeClr val="tx1"/>
                    </a:solidFill>
                    <a:effectLst/>
                    <a:latin typeface="+mn-lt"/>
                    <a:ea typeface="+mn-ea"/>
                    <a:cs typeface="+mn-cs"/>
                  </a:rPr>
                  <a:t>证明</a:t>
                </a:r>
                <a:r>
                  <a:rPr lang="zh-CN" altLang="en-US" dirty="0" smtClean="0"/>
                  <a:t>当以</a:t>
                </a:r>
                <a:r>
                  <a:rPr lang="en-US" altLang="zh-CN" i="0" dirty="0">
                    <a:latin typeface="Cambria Math" panose="02040503050406030204" pitchFamily="18" charset="0"/>
                  </a:rPr>
                  <a:t>J</a:t>
                </a:r>
                <a:r>
                  <a:rPr lang="zh-CN" altLang="en-US" dirty="0" smtClean="0"/>
                  <a:t>划分参与者集合时</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S1</a:t>
                </a:r>
                <a:r>
                  <a:rPr lang="zh-CN" altLang="zh-CN" sz="1200" kern="1200" dirty="0" smtClean="0">
                    <a:solidFill>
                      <a:schemeClr val="tx1"/>
                    </a:solidFill>
                    <a:effectLst/>
                    <a:latin typeface="+mn-lt"/>
                    <a:ea typeface="+mn-ea"/>
                    <a:cs typeface="+mn-cs"/>
                  </a:rPr>
                  <a:t>不能社会福利</a:t>
                </a:r>
                <a:r>
                  <a:rPr lang="zh-CN" altLang="zh-CN" sz="1200" kern="1200" dirty="0" smtClean="0">
                    <a:solidFill>
                      <a:schemeClr val="tx1"/>
                    </a:solidFill>
                    <a:effectLst/>
                    <a:latin typeface="+mn-lt"/>
                    <a:ea typeface="+mn-ea"/>
                    <a:cs typeface="+mn-cs"/>
                  </a:rPr>
                  <a:t>最大化</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不属于赢家，</a:t>
                </a:r>
                <a:r>
                  <a:rPr lang="en-US" altLang="zh-CN" sz="1200" kern="1200" dirty="0" smtClean="0">
                    <a:solidFill>
                      <a:schemeClr val="tx1"/>
                    </a:solidFill>
                    <a:effectLst/>
                    <a:latin typeface="+mn-lt"/>
                    <a:ea typeface="+mn-ea"/>
                    <a:cs typeface="+mn-cs"/>
                  </a:rPr>
                  <a:t>S3</a:t>
                </a:r>
                <a:r>
                  <a:rPr lang="zh-CN" altLang="zh-CN" sz="1200" kern="1200" dirty="0" smtClean="0">
                    <a:solidFill>
                      <a:schemeClr val="tx1"/>
                    </a:solidFill>
                    <a:effectLst/>
                    <a:latin typeface="+mn-lt"/>
                    <a:ea typeface="+mn-ea"/>
                    <a:cs typeface="+mn-cs"/>
                  </a:rPr>
                  <a:t>一定可以最大化社会福利</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属于赢家，</a:t>
                </a:r>
                <a:r>
                  <a:rPr lang="zh-CN" altLang="zh-CN" sz="1200" kern="1200" dirty="0" smtClean="0">
                    <a:solidFill>
                      <a:schemeClr val="tx1"/>
                    </a:solidFill>
                    <a:effectLst/>
                    <a:latin typeface="+mn-lt"/>
                    <a:ea typeface="+mn-ea"/>
                    <a:cs typeface="+mn-cs"/>
                  </a:rPr>
                  <a:t>而</a:t>
                </a:r>
                <a:r>
                  <a:rPr lang="en-US" altLang="zh-CN" sz="1200" kern="1200" dirty="0" smtClean="0">
                    <a:solidFill>
                      <a:schemeClr val="tx1"/>
                    </a:solidFill>
                    <a:effectLst/>
                    <a:latin typeface="+mn-lt"/>
                    <a:ea typeface="+mn-ea"/>
                    <a:cs typeface="+mn-cs"/>
                  </a:rPr>
                  <a:t>S2</a:t>
                </a:r>
                <a:r>
                  <a:rPr lang="zh-CN" altLang="zh-CN" sz="1200" kern="1200" dirty="0" smtClean="0">
                    <a:solidFill>
                      <a:schemeClr val="tx1"/>
                    </a:solidFill>
                    <a:effectLst/>
                    <a:latin typeface="+mn-lt"/>
                    <a:ea typeface="+mn-ea"/>
                    <a:cs typeface="+mn-cs"/>
                  </a:rPr>
                  <a:t>中的某个子集可能可以最大化</a:t>
                </a:r>
                <a:r>
                  <a:rPr lang="zh-CN" altLang="zh-CN" sz="1200" kern="1200" dirty="0" smtClean="0">
                    <a:solidFill>
                      <a:schemeClr val="tx1"/>
                    </a:solidFill>
                    <a:effectLst/>
                    <a:latin typeface="+mn-lt"/>
                    <a:ea typeface="+mn-ea"/>
                    <a:cs typeface="+mn-cs"/>
                  </a:rPr>
                  <a:t>社会福利</a:t>
                </a:r>
                <a:r>
                  <a:rPr lang="zh-CN" altLang="en-US" sz="1200" kern="1200" dirty="0" smtClean="0">
                    <a:solidFill>
                      <a:schemeClr val="tx1"/>
                    </a:solidFill>
                    <a:effectLst/>
                    <a:latin typeface="+mn-lt"/>
                    <a:ea typeface="+mn-ea"/>
                    <a:cs typeface="+mn-cs"/>
                  </a:rPr>
                  <a:t>，这个子集属于赢家</a:t>
                </a:r>
                <a:r>
                  <a:rPr lang="zh-CN"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显然如果知道了</a:t>
                </a:r>
                <a:r>
                  <a:rPr lang="en-US" altLang="zh-CN" sz="1200" kern="1200" dirty="0" smtClean="0">
                    <a:solidFill>
                      <a:schemeClr val="tx1"/>
                    </a:solidFill>
                    <a:effectLst/>
                    <a:latin typeface="+mn-lt"/>
                    <a:ea typeface="+mn-ea"/>
                    <a:cs typeface="+mn-cs"/>
                  </a:rPr>
                  <a:t>J</a:t>
                </a:r>
                <a:r>
                  <a:rPr lang="zh-CN" altLang="zh-CN" sz="1200" kern="1200" dirty="0" smtClean="0">
                    <a:solidFill>
                      <a:schemeClr val="tx1"/>
                    </a:solidFill>
                    <a:effectLst/>
                    <a:latin typeface="+mn-lt"/>
                    <a:ea typeface="+mn-ea"/>
                    <a:cs typeface="+mn-cs"/>
                  </a:rPr>
                  <a:t>那么就很简单了，计算一下</a:t>
                </a:r>
                <a:r>
                  <a:rPr lang="en-US" altLang="zh-CN" sz="1200" kern="1200" dirty="0" err="1" smtClean="0">
                    <a:solidFill>
                      <a:schemeClr val="tx1"/>
                    </a:solidFill>
                    <a:effectLst/>
                    <a:latin typeface="+mn-lt"/>
                    <a:ea typeface="+mn-ea"/>
                    <a:cs typeface="+mn-cs"/>
                  </a:rPr>
                  <a:t>Q</a:t>
                </a:r>
                <a:r>
                  <a:rPr lang="en-US" altLang="zh-CN" sz="1200" kern="1200" baseline="-25000" dirty="0" err="1" smtClean="0">
                    <a:solidFill>
                      <a:schemeClr val="tx1"/>
                    </a:solidFill>
                    <a:effectLst/>
                    <a:latin typeface="+mn-lt"/>
                    <a:ea typeface="+mn-ea"/>
                    <a:cs typeface="+mn-cs"/>
                  </a:rPr>
                  <a:t>ij</a:t>
                </a:r>
                <a:r>
                  <a:rPr lang="zh-CN" altLang="en-US" sz="1200" kern="1200" dirty="0" smtClean="0">
                    <a:solidFill>
                      <a:schemeClr val="tx1"/>
                    </a:solidFill>
                    <a:effectLst/>
                    <a:latin typeface="+mn-lt"/>
                    <a:ea typeface="+mn-ea"/>
                    <a:cs typeface="+mn-cs"/>
                  </a:rPr>
                  <a:t>直接</a:t>
                </a:r>
                <a:r>
                  <a:rPr lang="zh-CN" altLang="zh-CN" sz="1200" kern="1200" dirty="0" smtClean="0">
                    <a:solidFill>
                      <a:schemeClr val="tx1"/>
                    </a:solidFill>
                    <a:effectLst/>
                    <a:latin typeface="+mn-lt"/>
                    <a:ea typeface="+mn-ea"/>
                    <a:cs typeface="+mn-cs"/>
                  </a:rPr>
                  <a:t>划分</a:t>
                </a:r>
                <a:r>
                  <a:rPr lang="zh-CN" altLang="zh-CN" sz="1200" kern="1200" dirty="0" smtClean="0">
                    <a:solidFill>
                      <a:schemeClr val="tx1"/>
                    </a:solidFill>
                    <a:effectLst/>
                    <a:latin typeface="+mn-lt"/>
                    <a:ea typeface="+mn-ea"/>
                    <a:cs typeface="+mn-cs"/>
                  </a:rPr>
                  <a:t>就可以了</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虽然无法知道确切的</a:t>
                </a:r>
                <a:r>
                  <a:rPr lang="en-US" altLang="zh-CN" sz="1200" kern="1200" dirty="0" smtClean="0">
                    <a:solidFill>
                      <a:schemeClr val="tx1"/>
                    </a:solidFill>
                    <a:effectLst/>
                    <a:latin typeface="+mn-lt"/>
                    <a:ea typeface="+mn-ea"/>
                    <a:cs typeface="+mn-cs"/>
                  </a:rPr>
                  <a:t>J</a:t>
                </a:r>
                <a:r>
                  <a:rPr lang="zh-CN" altLang="en-US" sz="1200" kern="1200" dirty="0" smtClean="0">
                    <a:solidFill>
                      <a:schemeClr val="tx1"/>
                    </a:solidFill>
                    <a:effectLst/>
                    <a:latin typeface="+mn-lt"/>
                    <a:ea typeface="+mn-ea"/>
                    <a:cs typeface="+mn-cs"/>
                  </a:rPr>
                  <a:t>，但是结合文中的</a:t>
                </a:r>
                <a:r>
                  <a:rPr lang="zh-CN" altLang="zh-CN" sz="1200" kern="1200" dirty="0" smtClean="0">
                    <a:solidFill>
                      <a:schemeClr val="tx1"/>
                    </a:solidFill>
                    <a:effectLst/>
                    <a:latin typeface="+mn-lt"/>
                    <a:ea typeface="+mn-ea"/>
                    <a:cs typeface="+mn-cs"/>
                  </a:rPr>
                  <a:t>证明</a:t>
                </a:r>
                <a:r>
                  <a:rPr lang="zh-CN" altLang="zh-CN" sz="1200" kern="1200" dirty="0" smtClean="0">
                    <a:solidFill>
                      <a:schemeClr val="tx1"/>
                    </a:solidFill>
                    <a:effectLst/>
                    <a:latin typeface="+mn-lt"/>
                    <a:ea typeface="+mn-ea"/>
                    <a:cs typeface="+mn-cs"/>
                  </a:rPr>
                  <a:t>以及二分法</a:t>
                </a:r>
                <a:r>
                  <a:rPr lang="zh-CN" altLang="zh-CN" sz="1200" kern="1200" dirty="0" smtClean="0">
                    <a:solidFill>
                      <a:schemeClr val="tx1"/>
                    </a:solidFill>
                    <a:effectLst/>
                    <a:latin typeface="+mn-lt"/>
                    <a:ea typeface="+mn-ea"/>
                    <a:cs typeface="+mn-cs"/>
                  </a:rPr>
                  <a:t>可以</a:t>
                </a:r>
                <a:r>
                  <a:rPr lang="zh-CN" altLang="en-US" sz="1200" kern="1200" dirty="0" smtClean="0">
                    <a:solidFill>
                      <a:schemeClr val="tx1"/>
                    </a:solidFill>
                    <a:effectLst/>
                    <a:latin typeface="+mn-lt"/>
                    <a:ea typeface="+mn-ea"/>
                    <a:cs typeface="+mn-cs"/>
                  </a:rPr>
                  <a:t>确定</a:t>
                </a:r>
                <a:r>
                  <a:rPr lang="en-US" altLang="zh-CN" sz="1200" kern="1200" dirty="0" smtClean="0">
                    <a:solidFill>
                      <a:schemeClr val="tx1"/>
                    </a:solidFill>
                    <a:effectLst/>
                    <a:latin typeface="+mn-lt"/>
                    <a:ea typeface="+mn-ea"/>
                    <a:cs typeface="+mn-cs"/>
                  </a:rPr>
                  <a:t>J</a:t>
                </a:r>
                <a:r>
                  <a:rPr lang="zh-CN" altLang="zh-CN" sz="1200" kern="1200" dirty="0" smtClean="0">
                    <a:solidFill>
                      <a:schemeClr val="tx1"/>
                    </a:solidFill>
                    <a:effectLst/>
                    <a:latin typeface="+mn-lt"/>
                    <a:ea typeface="+mn-ea"/>
                    <a:cs typeface="+mn-cs"/>
                  </a:rPr>
                  <a:t>的</a:t>
                </a:r>
                <a:r>
                  <a:rPr lang="zh-CN" altLang="en-US" sz="1200" kern="1200" dirty="0" smtClean="0">
                    <a:solidFill>
                      <a:schemeClr val="tx1"/>
                    </a:solidFill>
                    <a:effectLst/>
                    <a:latin typeface="+mn-lt"/>
                    <a:ea typeface="+mn-ea"/>
                    <a:cs typeface="+mn-cs"/>
                  </a:rPr>
                  <a:t>一个</a:t>
                </a:r>
                <a:r>
                  <a:rPr lang="zh-CN" altLang="zh-CN" sz="1200" kern="1200" dirty="0" smtClean="0">
                    <a:solidFill>
                      <a:schemeClr val="tx1"/>
                    </a:solidFill>
                    <a:effectLst/>
                    <a:latin typeface="+mn-lt"/>
                    <a:ea typeface="+mn-ea"/>
                    <a:cs typeface="+mn-cs"/>
                  </a:rPr>
                  <a:t>范围，</a:t>
                </a:r>
                <a:r>
                  <a:rPr lang="zh-CN" altLang="en-US" sz="1200" kern="1200" dirty="0" smtClean="0">
                    <a:solidFill>
                      <a:schemeClr val="tx1"/>
                    </a:solidFill>
                    <a:effectLst/>
                    <a:latin typeface="+mn-lt"/>
                    <a:ea typeface="+mn-ea"/>
                    <a:cs typeface="+mn-cs"/>
                  </a:rPr>
                  <a:t>并正确划分成三个子集，即左边算法流程。</a:t>
                </a:r>
                <a:endParaRPr lang="en-US" altLang="zh-CN" sz="1200" kern="1200" dirty="0" smtClean="0">
                  <a:solidFill>
                    <a:schemeClr val="tx1"/>
                  </a:solidFill>
                  <a:effectLst/>
                  <a:latin typeface="+mn-lt"/>
                  <a:ea typeface="+mn-ea"/>
                  <a:cs typeface="+mn-cs"/>
                </a:endParaRPr>
              </a:p>
            </p:txBody>
          </p:sp>
        </mc:Fallback>
      </mc:AlternateContent>
      <p:sp>
        <p:nvSpPr>
          <p:cNvPr id="4" name="灯片编号占位符 3"/>
          <p:cNvSpPr>
            <a:spLocks noGrp="1"/>
          </p:cNvSpPr>
          <p:nvPr>
            <p:ph type="sldNum" sz="quarter" idx="10"/>
          </p:nvPr>
        </p:nvSpPr>
        <p:spPr/>
        <p:txBody>
          <a:bodyPr/>
          <a:lstStyle/>
          <a:p>
            <a:fld id="{4B2C681A-9864-43F7-BC90-F96FF75DF0DD}" type="slidenum">
              <a:rPr lang="zh-CN" altLang="en-US" smtClean="0"/>
              <a:t>23</a:t>
            </a:fld>
            <a:endParaRPr lang="zh-CN" altLang="en-US"/>
          </a:p>
        </p:txBody>
      </p:sp>
    </p:spTree>
    <p:extLst>
      <p:ext uri="{BB962C8B-B14F-4D97-AF65-F5344CB8AC3E}">
        <p14:creationId xmlns:p14="http://schemas.microsoft.com/office/powerpoint/2010/main" val="2927366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车联网通常结合分布式计算（例如云计算，边缘计算等）以及车用移动通信网络来实现车，人，互联网</a:t>
            </a:r>
            <a:r>
              <a:rPr lang="zh-CN" altLang="en-US" sz="1200" kern="1200" dirty="0">
                <a:solidFill>
                  <a:schemeClr val="tx1"/>
                </a:solidFill>
                <a:effectLst/>
                <a:latin typeface="+mn-lt"/>
                <a:ea typeface="+mn-ea"/>
                <a:cs typeface="+mn-cs"/>
              </a:rPr>
              <a:t>，路</a:t>
            </a:r>
            <a:r>
              <a:rPr lang="zh-CN" altLang="zh-CN" sz="1200" kern="1200" dirty="0">
                <a:solidFill>
                  <a:schemeClr val="tx1"/>
                </a:solidFill>
                <a:effectLst/>
                <a:latin typeface="+mn-lt"/>
                <a:ea typeface="+mn-ea"/>
                <a:cs typeface="+mn-cs"/>
              </a:rPr>
              <a:t>之间的交互。车联网中最重要的角色，汽车通过连接到云端或者路边单元即</a:t>
            </a:r>
            <a:r>
              <a:rPr lang="en-US" altLang="zh-CN" sz="1200" kern="1200" dirty="0">
                <a:solidFill>
                  <a:schemeClr val="tx1"/>
                </a:solidFill>
                <a:effectLst/>
                <a:latin typeface="+mn-lt"/>
                <a:ea typeface="+mn-ea"/>
                <a:cs typeface="+mn-cs"/>
              </a:rPr>
              <a:t>RSU</a:t>
            </a:r>
            <a:r>
              <a:rPr lang="zh-CN" altLang="en-US" sz="1200" kern="1200" dirty="0">
                <a:solidFill>
                  <a:schemeClr val="tx1"/>
                </a:solidFill>
                <a:effectLst/>
                <a:latin typeface="+mn-lt"/>
                <a:ea typeface="+mn-ea"/>
                <a:cs typeface="+mn-cs"/>
              </a:rPr>
              <a:t>进行</a:t>
            </a:r>
            <a:r>
              <a:rPr lang="zh-CN" altLang="zh-CN" sz="1200" kern="1200" dirty="0">
                <a:solidFill>
                  <a:schemeClr val="tx1"/>
                </a:solidFill>
                <a:effectLst/>
                <a:latin typeface="+mn-lt"/>
                <a:ea typeface="+mn-ea"/>
                <a:cs typeface="+mn-cs"/>
              </a:rPr>
              <a:t>数据共享。现今已</a:t>
            </a:r>
            <a:r>
              <a:rPr lang="zh-CN" altLang="en-US" sz="1200" kern="1200" dirty="0">
                <a:solidFill>
                  <a:schemeClr val="tx1"/>
                </a:solidFill>
                <a:effectLst/>
                <a:latin typeface="+mn-lt"/>
                <a:ea typeface="+mn-ea"/>
                <a:cs typeface="+mn-cs"/>
              </a:rPr>
              <a:t>有众多</a:t>
            </a:r>
            <a:r>
              <a:rPr lang="zh-CN" altLang="zh-CN" sz="1200" kern="1200" dirty="0">
                <a:solidFill>
                  <a:schemeClr val="tx1"/>
                </a:solidFill>
                <a:effectLst/>
                <a:latin typeface="+mn-lt"/>
                <a:ea typeface="+mn-ea"/>
                <a:cs typeface="+mn-cs"/>
              </a:rPr>
              <a:t>车联网相关的服务提供给公众，例如实时交通系统，天气信息系统等。而这些服务都基于车联网中的数据共享。因此，本文的研究点</a:t>
            </a:r>
            <a:r>
              <a:rPr lang="zh-CN" altLang="en-US" sz="1200" kern="1200" dirty="0">
                <a:solidFill>
                  <a:schemeClr val="tx1"/>
                </a:solidFill>
                <a:effectLst/>
                <a:latin typeface="+mn-lt"/>
                <a:ea typeface="+mn-ea"/>
                <a:cs typeface="+mn-cs"/>
              </a:rPr>
              <a:t>为</a:t>
            </a:r>
            <a:r>
              <a:rPr lang="zh-CN" altLang="zh-CN" sz="1200" kern="1200" dirty="0">
                <a:solidFill>
                  <a:schemeClr val="tx1"/>
                </a:solidFill>
                <a:effectLst/>
                <a:latin typeface="+mn-lt"/>
                <a:ea typeface="+mn-ea"/>
                <a:cs typeface="+mn-cs"/>
              </a:rPr>
              <a:t>车联网中的数据共享，以及车联网中的信息安全问题。</a:t>
            </a:r>
          </a:p>
        </p:txBody>
      </p:sp>
      <p:sp>
        <p:nvSpPr>
          <p:cNvPr id="4" name="灯片编号占位符 3"/>
          <p:cNvSpPr>
            <a:spLocks noGrp="1"/>
          </p:cNvSpPr>
          <p:nvPr>
            <p:ph type="sldNum" sz="quarter" idx="10"/>
          </p:nvPr>
        </p:nvSpPr>
        <p:spPr/>
        <p:txBody>
          <a:bodyPr/>
          <a:lstStyle/>
          <a:p>
            <a:fld id="{4B2C681A-9864-43F7-BC90-F96FF75DF0DD}" type="slidenum">
              <a:rPr lang="zh-CN" altLang="en-US" smtClean="0"/>
              <a:t>3</a:t>
            </a:fld>
            <a:endParaRPr lang="zh-CN" altLang="en-US"/>
          </a:p>
        </p:txBody>
      </p:sp>
    </p:spTree>
    <p:extLst>
      <p:ext uri="{BB962C8B-B14F-4D97-AF65-F5344CB8AC3E}">
        <p14:creationId xmlns:p14="http://schemas.microsoft.com/office/powerpoint/2010/main" val="4070741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在国内外已经有许多学者研究过车联网中的数据共享，传统的</a:t>
            </a:r>
            <a:r>
              <a:rPr lang="zh-CN" altLang="en-US" sz="1200" kern="1200" dirty="0">
                <a:solidFill>
                  <a:schemeClr val="tx1"/>
                </a:solidFill>
                <a:effectLst/>
                <a:latin typeface="+mn-lt"/>
                <a:ea typeface="+mn-ea"/>
                <a:cs typeface="+mn-cs"/>
              </a:rPr>
              <a:t>车联网</a:t>
            </a:r>
            <a:r>
              <a:rPr lang="zh-CN" altLang="zh-CN" sz="1200" kern="1200" dirty="0">
                <a:solidFill>
                  <a:schemeClr val="tx1"/>
                </a:solidFill>
                <a:effectLst/>
                <a:latin typeface="+mn-lt"/>
                <a:ea typeface="+mn-ea"/>
                <a:cs typeface="+mn-cs"/>
              </a:rPr>
              <a:t>数据共享也可以看作</a:t>
            </a:r>
            <a:r>
              <a:rPr lang="en-US" altLang="zh-CN" sz="1200" kern="1200" dirty="0">
                <a:solidFill>
                  <a:schemeClr val="tx1"/>
                </a:solidFill>
                <a:effectLst/>
                <a:latin typeface="+mn-lt"/>
                <a:ea typeface="+mn-ea"/>
                <a:cs typeface="+mn-cs"/>
              </a:rPr>
              <a:t>mobile </a:t>
            </a:r>
            <a:r>
              <a:rPr lang="en-US" altLang="zh-CN" sz="1200" kern="1200" dirty="0" err="1">
                <a:solidFill>
                  <a:schemeClr val="tx1"/>
                </a:solidFill>
                <a:effectLst/>
                <a:latin typeface="+mn-lt"/>
                <a:ea typeface="+mn-ea"/>
                <a:cs typeface="+mn-cs"/>
              </a:rPr>
              <a:t>crowdsensing</a:t>
            </a:r>
            <a:r>
              <a:rPr lang="zh-CN" altLang="zh-CN" sz="1200" kern="1200" dirty="0">
                <a:solidFill>
                  <a:schemeClr val="tx1"/>
                </a:solidFill>
                <a:effectLst/>
                <a:latin typeface="+mn-lt"/>
                <a:ea typeface="+mn-ea"/>
                <a:cs typeface="+mn-cs"/>
              </a:rPr>
              <a:t>也就是移动群体感知问题，这种传统方法中的用户大多都是自愿参与数据共享的，然而现实中利益至上的用户并不会自愿参与，</a:t>
            </a:r>
            <a:r>
              <a:rPr lang="zh-CN" altLang="en-US" sz="1200" kern="1200" dirty="0">
                <a:solidFill>
                  <a:schemeClr val="tx1"/>
                </a:solidFill>
                <a:effectLst/>
                <a:latin typeface="+mn-lt"/>
                <a:ea typeface="+mn-ea"/>
                <a:cs typeface="+mn-cs"/>
              </a:rPr>
              <a:t>因此有</a:t>
            </a:r>
            <a:r>
              <a:rPr lang="zh-CN" altLang="zh-CN" sz="1200" kern="1200" dirty="0">
                <a:solidFill>
                  <a:schemeClr val="tx1"/>
                </a:solidFill>
                <a:effectLst/>
                <a:latin typeface="+mn-lt"/>
                <a:ea typeface="+mn-ea"/>
                <a:cs typeface="+mn-cs"/>
              </a:rPr>
              <a:t>学者研究了数据共享的激励机制，但是这些大多数都是中心化的，也就是说一旦中心节点例如服务器遭到攻击那么激励机制就会瘫痪，其中保存的数据也会被修改窃取。并且，无法在用户和服务提供商之间建立信任。</a:t>
            </a:r>
            <a:r>
              <a:rPr lang="zh-CN" altLang="en-US" sz="1200" kern="1200" dirty="0">
                <a:solidFill>
                  <a:schemeClr val="tx1"/>
                </a:solidFill>
                <a:effectLst/>
                <a:latin typeface="+mn-lt"/>
                <a:ea typeface="+mn-ea"/>
                <a:cs typeface="+mn-cs"/>
              </a:rPr>
              <a:t>基于这两个挑战</a:t>
            </a:r>
            <a:r>
              <a:rPr lang="zh-CN" altLang="zh-CN" sz="1200" kern="1200" dirty="0">
                <a:solidFill>
                  <a:schemeClr val="tx1"/>
                </a:solidFill>
                <a:effectLst/>
                <a:latin typeface="+mn-lt"/>
                <a:ea typeface="+mn-ea"/>
                <a:cs typeface="+mn-cs"/>
              </a:rPr>
              <a:t>，又有学者提出了基于区块链的数据共享机制，区块链</a:t>
            </a:r>
            <a:r>
              <a:rPr lang="zh-CN" altLang="en-US" sz="1200" kern="1200" dirty="0">
                <a:solidFill>
                  <a:schemeClr val="tx1"/>
                </a:solidFill>
                <a:effectLst/>
                <a:latin typeface="+mn-lt"/>
                <a:ea typeface="+mn-ea"/>
                <a:cs typeface="+mn-cs"/>
              </a:rPr>
              <a:t>仅能</a:t>
            </a:r>
            <a:r>
              <a:rPr lang="zh-CN" altLang="zh-CN" sz="1200" kern="1200" dirty="0">
                <a:solidFill>
                  <a:schemeClr val="tx1"/>
                </a:solidFill>
                <a:effectLst/>
                <a:latin typeface="+mn-lt"/>
                <a:ea typeface="+mn-ea"/>
                <a:cs typeface="+mn-cs"/>
              </a:rPr>
              <a:t>保证线上数据的可信，</a:t>
            </a:r>
            <a:r>
              <a:rPr lang="zh-CN" altLang="en-US" sz="1200" kern="1200" dirty="0">
                <a:solidFill>
                  <a:schemeClr val="tx1"/>
                </a:solidFill>
                <a:effectLst/>
                <a:latin typeface="+mn-lt"/>
                <a:ea typeface="+mn-ea"/>
                <a:cs typeface="+mn-cs"/>
              </a:rPr>
              <a:t>并且</a:t>
            </a:r>
            <a:r>
              <a:rPr lang="zh-CN" altLang="zh-CN" sz="1200" kern="1200" dirty="0">
                <a:solidFill>
                  <a:schemeClr val="tx1"/>
                </a:solidFill>
                <a:effectLst/>
                <a:latin typeface="+mn-lt"/>
                <a:ea typeface="+mn-ea"/>
                <a:cs typeface="+mn-cs"/>
              </a:rPr>
              <a:t>传统区块链的共识机制工作量证明耗时太长不适合信息快速传递的车联网</a:t>
            </a:r>
            <a:r>
              <a:rPr lang="zh-CN" altLang="en-US" sz="1200" kern="1200" dirty="0">
                <a:solidFill>
                  <a:schemeClr val="tx1"/>
                </a:solidFill>
                <a:effectLst/>
                <a:latin typeface="+mn-lt"/>
                <a:ea typeface="+mn-ea"/>
                <a:cs typeface="+mn-cs"/>
              </a:rPr>
              <a:t>。因此，</a:t>
            </a:r>
            <a:r>
              <a:rPr lang="zh-CN" altLang="en-US" dirty="0"/>
              <a:t>需要设计一个同时保证线上线下数据可信的数据共享激励机制</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B2C681A-9864-43F7-BC90-F96FF75DF0DD}" type="slidenum">
              <a:rPr lang="zh-CN" altLang="en-US" smtClean="0"/>
              <a:t>4</a:t>
            </a:fld>
            <a:endParaRPr lang="zh-CN" altLang="en-US"/>
          </a:p>
        </p:txBody>
      </p:sp>
    </p:spTree>
    <p:extLst>
      <p:ext uri="{BB962C8B-B14F-4D97-AF65-F5344CB8AC3E}">
        <p14:creationId xmlns:p14="http://schemas.microsoft.com/office/powerpoint/2010/main" val="2100184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接下</a:t>
            </a:r>
            <a:r>
              <a:rPr lang="zh-CN" altLang="en-US" sz="1200" kern="1200" dirty="0">
                <a:solidFill>
                  <a:schemeClr val="tx1"/>
                </a:solidFill>
                <a:effectLst/>
                <a:latin typeface="+mn-lt"/>
                <a:ea typeface="+mn-ea"/>
                <a:cs typeface="+mn-cs"/>
              </a:rPr>
              <a:t>来</a:t>
            </a:r>
            <a:r>
              <a:rPr lang="zh-CN" altLang="zh-CN" sz="1200" kern="1200" dirty="0">
                <a:solidFill>
                  <a:schemeClr val="tx1"/>
                </a:solidFill>
                <a:effectLst/>
                <a:latin typeface="+mn-lt"/>
                <a:ea typeface="+mn-ea"/>
                <a:cs typeface="+mn-cs"/>
              </a:rPr>
              <a:t>介绍本文</a:t>
            </a:r>
            <a:r>
              <a:rPr lang="zh-CN" altLang="en-US" sz="1200" kern="1200" dirty="0">
                <a:solidFill>
                  <a:schemeClr val="tx1"/>
                </a:solidFill>
                <a:effectLst/>
                <a:latin typeface="+mn-lt"/>
                <a:ea typeface="+mn-ea"/>
                <a:cs typeface="+mn-cs"/>
              </a:rPr>
              <a:t>提出</a:t>
            </a:r>
            <a:r>
              <a:rPr lang="zh-CN" altLang="zh-CN" sz="1200" kern="1200" dirty="0">
                <a:solidFill>
                  <a:schemeClr val="tx1"/>
                </a:solidFill>
                <a:effectLst/>
                <a:latin typeface="+mn-lt"/>
                <a:ea typeface="+mn-ea"/>
                <a:cs typeface="+mn-cs"/>
              </a:rPr>
              <a:t>的解决方案</a:t>
            </a:r>
            <a:r>
              <a:rPr lang="zh-CN" altLang="en-US" sz="1200" kern="1200" dirty="0">
                <a:solidFill>
                  <a:schemeClr val="tx1"/>
                </a:solidFill>
                <a:effectLst/>
                <a:latin typeface="+mn-lt"/>
                <a:ea typeface="+mn-ea"/>
                <a:cs typeface="+mn-cs"/>
              </a:rPr>
              <a:t>和具体问题定义</a:t>
            </a:r>
            <a:endParaRPr lang="zh-CN" altLang="en-US" dirty="0"/>
          </a:p>
        </p:txBody>
      </p:sp>
      <p:sp>
        <p:nvSpPr>
          <p:cNvPr id="4" name="灯片编号占位符 3"/>
          <p:cNvSpPr>
            <a:spLocks noGrp="1"/>
          </p:cNvSpPr>
          <p:nvPr>
            <p:ph type="sldNum" sz="quarter" idx="10"/>
          </p:nvPr>
        </p:nvSpPr>
        <p:spPr/>
        <p:txBody>
          <a:bodyPr/>
          <a:lstStyle/>
          <a:p>
            <a:fld id="{4B2C681A-9864-43F7-BC90-F96FF75DF0DD}" type="slidenum">
              <a:rPr lang="zh-CN" altLang="en-US" smtClean="0"/>
              <a:t>5</a:t>
            </a:fld>
            <a:endParaRPr lang="zh-CN" altLang="en-US"/>
          </a:p>
        </p:txBody>
      </p:sp>
    </p:spTree>
    <p:extLst>
      <p:ext uri="{BB962C8B-B14F-4D97-AF65-F5344CB8AC3E}">
        <p14:creationId xmlns:p14="http://schemas.microsoft.com/office/powerpoint/2010/main" val="2955767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本文</a:t>
            </a:r>
            <a:r>
              <a:rPr lang="zh-CN" altLang="zh-CN" sz="1200" kern="1200" dirty="0">
                <a:solidFill>
                  <a:schemeClr val="tx1"/>
                </a:solidFill>
                <a:effectLst/>
                <a:latin typeface="+mn-lt"/>
                <a:ea typeface="+mn-ea"/>
                <a:cs typeface="+mn-cs"/>
              </a:rPr>
              <a:t>系统模型由四部分组成：</a:t>
            </a:r>
            <a:r>
              <a:rPr lang="zh-CN" altLang="en-US" sz="1200" dirty="0"/>
              <a:t>可信权威，路边单元</a:t>
            </a:r>
            <a:r>
              <a:rPr lang="en-US" altLang="zh-CN" sz="1200" dirty="0"/>
              <a:t>(RSU)</a:t>
            </a:r>
            <a:r>
              <a:rPr lang="zh-CN" altLang="en-US" sz="1200" dirty="0"/>
              <a:t>，智能车辆（用户），云服务器</a:t>
            </a:r>
            <a:r>
              <a:rPr lang="zh-CN" altLang="zh-CN" sz="1200" kern="1200" dirty="0">
                <a:solidFill>
                  <a:schemeClr val="tx1"/>
                </a:solidFill>
                <a:effectLst/>
                <a:latin typeface="+mn-lt"/>
                <a:ea typeface="+mn-ea"/>
                <a:cs typeface="+mn-cs"/>
              </a:rPr>
              <a:t>。可信权威负责分发密钥，</a:t>
            </a:r>
            <a:r>
              <a:rPr lang="en-US" altLang="zh-CN" sz="1200" kern="1200" dirty="0">
                <a:solidFill>
                  <a:schemeClr val="tx1"/>
                </a:solidFill>
                <a:effectLst/>
                <a:latin typeface="+mn-lt"/>
                <a:ea typeface="+mn-ea"/>
                <a:cs typeface="+mn-cs"/>
              </a:rPr>
              <a:t>RSU</a:t>
            </a:r>
            <a:r>
              <a:rPr lang="zh-CN" altLang="zh-CN" sz="1200" kern="1200" dirty="0">
                <a:solidFill>
                  <a:schemeClr val="tx1"/>
                </a:solidFill>
                <a:effectLst/>
                <a:latin typeface="+mn-lt"/>
                <a:ea typeface="+mn-ea"/>
                <a:cs typeface="+mn-cs"/>
              </a:rPr>
              <a:t>负责共识机制以及用户与服务器之间的信息传递，用户既可以做数据买家向服务器购买数据，也可以做数据卖家向服务器出售数据</a:t>
            </a:r>
            <a:r>
              <a:rPr lang="zh-CN" altLang="en-US" sz="1200" kern="1200" dirty="0">
                <a:solidFill>
                  <a:schemeClr val="tx1"/>
                </a:solidFill>
                <a:effectLst/>
                <a:latin typeface="+mn-lt"/>
                <a:ea typeface="+mn-ea"/>
                <a:cs typeface="+mn-cs"/>
              </a:rPr>
              <a:t>，服务器负责决定拍卖的赢家和支付报酬。线上数据可信由联盟链提供，线下数据可信由</a:t>
            </a:r>
            <a:r>
              <a:rPr lang="zh-CN" altLang="zh-CN" sz="1200" kern="1200" dirty="0">
                <a:solidFill>
                  <a:schemeClr val="tx1"/>
                </a:solidFill>
                <a:effectLst/>
                <a:latin typeface="+mn-lt"/>
                <a:ea typeface="+mn-ea"/>
                <a:cs typeface="+mn-cs"/>
              </a:rPr>
              <a:t>数据质量驱动拍卖模型</a:t>
            </a:r>
            <a:r>
              <a:rPr lang="zh-CN" altLang="en-US" sz="1200" kern="1200" dirty="0">
                <a:solidFill>
                  <a:schemeClr val="tx1"/>
                </a:solidFill>
                <a:effectLst/>
                <a:latin typeface="+mn-lt"/>
                <a:ea typeface="+mn-ea"/>
                <a:cs typeface="+mn-cs"/>
              </a:rPr>
              <a:t>负责，分为两个部分，由</a:t>
            </a:r>
            <a:r>
              <a:rPr lang="zh-CN" altLang="zh-CN" sz="1200" kern="1200" dirty="0">
                <a:solidFill>
                  <a:schemeClr val="tx1"/>
                </a:solidFill>
                <a:effectLst/>
                <a:latin typeface="+mn-lt"/>
                <a:ea typeface="+mn-ea"/>
                <a:cs typeface="+mn-cs"/>
              </a:rPr>
              <a:t>基于</a:t>
            </a:r>
            <a:r>
              <a:rPr lang="en-US" altLang="zh-CN" sz="1200" kern="1200" dirty="0">
                <a:solidFill>
                  <a:schemeClr val="tx1"/>
                </a:solidFill>
                <a:effectLst/>
                <a:latin typeface="+mn-lt"/>
                <a:ea typeface="+mn-ea"/>
                <a:cs typeface="+mn-cs"/>
              </a:rPr>
              <a:t>EM</a:t>
            </a:r>
            <a:r>
              <a:rPr lang="zh-CN" altLang="zh-CN" sz="1200" kern="1200" dirty="0">
                <a:solidFill>
                  <a:schemeClr val="tx1"/>
                </a:solidFill>
                <a:effectLst/>
                <a:latin typeface="+mn-lt"/>
                <a:ea typeface="+mn-ea"/>
                <a:cs typeface="+mn-cs"/>
              </a:rPr>
              <a:t>算法的数据质量评估</a:t>
            </a:r>
            <a:r>
              <a:rPr lang="zh-CN" altLang="en-US" sz="1200" kern="1200" dirty="0">
                <a:solidFill>
                  <a:schemeClr val="tx1"/>
                </a:solidFill>
                <a:effectLst/>
                <a:latin typeface="+mn-lt"/>
                <a:ea typeface="+mn-ea"/>
                <a:cs typeface="+mn-cs"/>
              </a:rPr>
              <a:t>机制</a:t>
            </a:r>
            <a:r>
              <a:rPr lang="zh-CN" altLang="zh-CN" sz="1200" kern="1200" dirty="0">
                <a:solidFill>
                  <a:schemeClr val="tx1"/>
                </a:solidFill>
                <a:effectLst/>
                <a:latin typeface="+mn-lt"/>
                <a:ea typeface="+mn-ea"/>
                <a:cs typeface="+mn-cs"/>
              </a:rPr>
              <a:t>，以及由数据质量驱动拍卖算法组成。</a:t>
            </a:r>
          </a:p>
          <a:p>
            <a:endParaRPr lang="zh-CN" altLang="en-US" dirty="0"/>
          </a:p>
        </p:txBody>
      </p:sp>
      <p:sp>
        <p:nvSpPr>
          <p:cNvPr id="4" name="灯片编号占位符 3"/>
          <p:cNvSpPr>
            <a:spLocks noGrp="1"/>
          </p:cNvSpPr>
          <p:nvPr>
            <p:ph type="sldNum" sz="quarter" idx="10"/>
          </p:nvPr>
        </p:nvSpPr>
        <p:spPr/>
        <p:txBody>
          <a:bodyPr/>
          <a:lstStyle/>
          <a:p>
            <a:fld id="{4B2C681A-9864-43F7-BC90-F96FF75DF0DD}" type="slidenum">
              <a:rPr lang="zh-CN" altLang="en-US" smtClean="0"/>
              <a:t>6</a:t>
            </a:fld>
            <a:endParaRPr lang="zh-CN" altLang="en-US"/>
          </a:p>
        </p:txBody>
      </p:sp>
    </p:spTree>
    <p:extLst>
      <p:ext uri="{BB962C8B-B14F-4D97-AF65-F5344CB8AC3E}">
        <p14:creationId xmlns:p14="http://schemas.microsoft.com/office/powerpoint/2010/main" val="1071579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图</a:t>
            </a:r>
            <a:r>
              <a:rPr lang="en-US" altLang="zh-CN" sz="1200" kern="1200" dirty="0">
                <a:solidFill>
                  <a:schemeClr val="tx1"/>
                </a:solidFill>
                <a:effectLst/>
                <a:latin typeface="+mn-lt"/>
                <a:ea typeface="+mn-ea"/>
                <a:cs typeface="+mn-cs"/>
              </a:rPr>
              <a:t>2-2</a:t>
            </a:r>
            <a:r>
              <a:rPr lang="zh-CN" altLang="zh-CN" sz="1200" kern="1200" dirty="0">
                <a:solidFill>
                  <a:schemeClr val="tx1"/>
                </a:solidFill>
                <a:effectLst/>
                <a:latin typeface="+mn-lt"/>
                <a:ea typeface="+mn-ea"/>
                <a:cs typeface="+mn-cs"/>
              </a:rPr>
              <a:t>中是一个数据共享的例子。图中所有的车俩都直接连接到一个</a:t>
            </a:r>
            <a:r>
              <a:rPr lang="en-US" altLang="zh-CN" sz="1200" kern="1200" dirty="0">
                <a:solidFill>
                  <a:schemeClr val="tx1"/>
                </a:solidFill>
                <a:effectLst/>
                <a:latin typeface="+mn-lt"/>
                <a:ea typeface="+mn-ea"/>
                <a:cs typeface="+mn-cs"/>
              </a:rPr>
              <a:t>RSU</a:t>
            </a:r>
            <a:r>
              <a:rPr lang="zh-CN" altLang="zh-CN" sz="1200" kern="1200" dirty="0">
                <a:solidFill>
                  <a:schemeClr val="tx1"/>
                </a:solidFill>
                <a:effectLst/>
                <a:latin typeface="+mn-lt"/>
                <a:ea typeface="+mn-ea"/>
                <a:cs typeface="+mn-cs"/>
              </a:rPr>
              <a:t>，连接到同一个</a:t>
            </a:r>
            <a:r>
              <a:rPr lang="en-US" altLang="zh-CN" sz="1200" kern="1200" dirty="0">
                <a:solidFill>
                  <a:schemeClr val="tx1"/>
                </a:solidFill>
                <a:effectLst/>
                <a:latin typeface="+mn-lt"/>
                <a:ea typeface="+mn-ea"/>
                <a:cs typeface="+mn-cs"/>
              </a:rPr>
              <a:t>RSU</a:t>
            </a:r>
            <a:r>
              <a:rPr lang="zh-CN" altLang="zh-CN" sz="1200" kern="1200" dirty="0">
                <a:solidFill>
                  <a:schemeClr val="tx1"/>
                </a:solidFill>
                <a:effectLst/>
                <a:latin typeface="+mn-lt"/>
                <a:ea typeface="+mn-ea"/>
                <a:cs typeface="+mn-cs"/>
              </a:rPr>
              <a:t>的汽车归属同一个区域</a:t>
            </a:r>
            <a:r>
              <a:rPr lang="zh-CN" altLang="en-US" sz="1200" kern="1200" dirty="0">
                <a:solidFill>
                  <a:schemeClr val="tx1"/>
                </a:solidFill>
                <a:effectLst/>
                <a:latin typeface="+mn-lt"/>
                <a:ea typeface="+mn-ea"/>
                <a:cs typeface="+mn-cs"/>
              </a:rPr>
              <a:t>，也就是图中有三个区域</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）旁边</a:t>
            </a:r>
            <a:r>
              <a:rPr lang="zh-CN" altLang="zh-CN" sz="1200" kern="1200" dirty="0">
                <a:solidFill>
                  <a:schemeClr val="tx1"/>
                </a:solidFill>
                <a:effectLst/>
                <a:latin typeface="+mn-lt"/>
                <a:ea typeface="+mn-ea"/>
                <a:cs typeface="+mn-cs"/>
              </a:rPr>
              <a:t>两辆车</a:t>
            </a:r>
            <a:r>
              <a:rPr lang="zh-CN" altLang="en-US" sz="1200" kern="1200" dirty="0">
                <a:solidFill>
                  <a:schemeClr val="tx1"/>
                </a:solidFill>
                <a:effectLst/>
                <a:latin typeface="+mn-lt"/>
                <a:ea typeface="+mn-ea"/>
                <a:cs typeface="+mn-cs"/>
              </a:rPr>
              <a:t>向</a:t>
            </a:r>
            <a:r>
              <a:rPr lang="zh-CN" altLang="zh-CN" sz="1200" kern="1200" dirty="0">
                <a:solidFill>
                  <a:schemeClr val="tx1"/>
                </a:solidFill>
                <a:effectLst/>
                <a:latin typeface="+mn-lt"/>
                <a:ea typeface="+mn-ea"/>
                <a:cs typeface="+mn-cs"/>
              </a:rPr>
              <a:t>服务器</a:t>
            </a:r>
            <a:r>
              <a:rPr lang="zh-CN" altLang="en-US" sz="1200" kern="1200" dirty="0">
                <a:solidFill>
                  <a:schemeClr val="tx1"/>
                </a:solidFill>
                <a:effectLst/>
                <a:latin typeface="+mn-lt"/>
                <a:ea typeface="+mn-ea"/>
                <a:cs typeface="+mn-cs"/>
              </a:rPr>
              <a:t>发送需要</a:t>
            </a:r>
            <a:r>
              <a:rPr lang="en-US" altLang="zh-CN" sz="1200" kern="1200" dirty="0">
                <a:solidFill>
                  <a:schemeClr val="tx1"/>
                </a:solidFill>
                <a:effectLst/>
                <a:latin typeface="+mn-lt"/>
                <a:ea typeface="+mn-ea"/>
                <a:cs typeface="+mn-cs"/>
              </a:rPr>
              <a:t>RSU1</a:t>
            </a:r>
            <a:r>
              <a:rPr lang="zh-CN" altLang="en-US" sz="1200" kern="1200" dirty="0">
                <a:solidFill>
                  <a:schemeClr val="tx1"/>
                </a:solidFill>
                <a:effectLst/>
                <a:latin typeface="+mn-lt"/>
                <a:ea typeface="+mn-ea"/>
                <a:cs typeface="+mn-cs"/>
              </a:rPr>
              <a:t>区域数据的请求（</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服务器再向</a:t>
            </a:r>
            <a:r>
              <a:rPr lang="en-US" altLang="zh-CN" sz="1200" kern="1200" dirty="0">
                <a:solidFill>
                  <a:schemeClr val="tx1"/>
                </a:solidFill>
                <a:effectLst/>
                <a:latin typeface="+mn-lt"/>
                <a:ea typeface="+mn-ea"/>
                <a:cs typeface="+mn-cs"/>
              </a:rPr>
              <a:t>RSU1</a:t>
            </a:r>
            <a:r>
              <a:rPr lang="zh-CN" altLang="en-US" sz="1200" kern="1200" dirty="0">
                <a:solidFill>
                  <a:schemeClr val="tx1"/>
                </a:solidFill>
                <a:effectLst/>
                <a:latin typeface="+mn-lt"/>
                <a:ea typeface="+mn-ea"/>
                <a:cs typeface="+mn-cs"/>
              </a:rPr>
              <a:t>区域的</a:t>
            </a:r>
            <a:r>
              <a:rPr lang="zh-CN" altLang="zh-CN" sz="1200" kern="1200" dirty="0">
                <a:solidFill>
                  <a:schemeClr val="tx1"/>
                </a:solidFill>
                <a:effectLst/>
                <a:latin typeface="+mn-lt"/>
                <a:ea typeface="+mn-ea"/>
                <a:cs typeface="+mn-cs"/>
              </a:rPr>
              <a:t>这两辆车发送任务通知</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RSU1</a:t>
            </a:r>
            <a:r>
              <a:rPr lang="zh-CN" altLang="en-US" sz="1200" kern="1200" dirty="0">
                <a:solidFill>
                  <a:schemeClr val="tx1"/>
                </a:solidFill>
                <a:effectLst/>
                <a:latin typeface="+mn-lt"/>
                <a:ea typeface="+mn-ea"/>
                <a:cs typeface="+mn-cs"/>
              </a:rPr>
              <a:t>区域的汽车完成数据采集后回</a:t>
            </a:r>
            <a:r>
              <a:rPr lang="zh-CN" altLang="zh-CN" sz="1200" kern="1200" dirty="0">
                <a:solidFill>
                  <a:schemeClr val="tx1"/>
                </a:solidFill>
                <a:effectLst/>
                <a:latin typeface="+mn-lt"/>
                <a:ea typeface="+mn-ea"/>
                <a:cs typeface="+mn-cs"/>
              </a:rPr>
              <a:t>传给服务器</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服务器</a:t>
            </a:r>
            <a:r>
              <a:rPr lang="zh-CN" altLang="en-US" sz="1200" kern="1200" dirty="0">
                <a:solidFill>
                  <a:schemeClr val="tx1"/>
                </a:solidFill>
                <a:effectLst/>
                <a:latin typeface="+mn-lt"/>
                <a:ea typeface="+mn-ea"/>
                <a:cs typeface="+mn-cs"/>
              </a:rPr>
              <a:t>根据数据质量和提交的拍卖价格</a:t>
            </a:r>
            <a:r>
              <a:rPr lang="zh-CN" altLang="zh-CN" sz="1200" kern="1200" dirty="0">
                <a:solidFill>
                  <a:schemeClr val="tx1"/>
                </a:solidFill>
                <a:effectLst/>
                <a:latin typeface="+mn-lt"/>
                <a:ea typeface="+mn-ea"/>
                <a:cs typeface="+mn-cs"/>
              </a:rPr>
              <a:t>决定</a:t>
            </a:r>
            <a:r>
              <a:rPr lang="zh-CN" altLang="en-US" sz="1200" kern="1200" dirty="0">
                <a:solidFill>
                  <a:schemeClr val="tx1"/>
                </a:solidFill>
                <a:effectLst/>
                <a:latin typeface="+mn-lt"/>
                <a:ea typeface="+mn-ea"/>
                <a:cs typeface="+mn-cs"/>
              </a:rPr>
              <a:t>拍卖的赢家，支付</a:t>
            </a:r>
            <a:r>
              <a:rPr lang="zh-CN" altLang="zh-CN" sz="1200" kern="1200" dirty="0">
                <a:solidFill>
                  <a:schemeClr val="tx1"/>
                </a:solidFill>
                <a:effectLst/>
                <a:latin typeface="+mn-lt"/>
                <a:ea typeface="+mn-ea"/>
                <a:cs typeface="+mn-cs"/>
              </a:rPr>
              <a:t>报酬</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服务器再把数据卖给需要的这两个用户</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6</a:t>
            </a:r>
            <a:r>
              <a:rPr lang="zh-CN" altLang="en-US" sz="1200" kern="1200" dirty="0">
                <a:solidFill>
                  <a:schemeClr val="tx1"/>
                </a:solidFill>
                <a:effectLst/>
                <a:latin typeface="+mn-lt"/>
                <a:ea typeface="+mn-ea"/>
                <a:cs typeface="+mn-cs"/>
              </a:rPr>
              <a:t>）最后相应交易被记录到区块链上</a:t>
            </a:r>
            <a:r>
              <a:rPr lang="zh-CN"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在本模型中，大多数的问题都可以归类为有或者没有，是或者不是的问题。例如例子中是否下雨，有没有交通拥堵都是一个二</a:t>
            </a:r>
            <a:r>
              <a:rPr lang="zh-CN" altLang="en-US" sz="1200" kern="1200" dirty="0">
                <a:solidFill>
                  <a:schemeClr val="tx1"/>
                </a:solidFill>
                <a:effectLst/>
                <a:latin typeface="+mn-lt"/>
                <a:ea typeface="+mn-ea"/>
                <a:cs typeface="+mn-cs"/>
              </a:rPr>
              <a:t>值问题</a:t>
            </a:r>
            <a:r>
              <a:rPr lang="zh-CN" altLang="zh-CN" sz="1200" kern="1200" dirty="0">
                <a:solidFill>
                  <a:schemeClr val="tx1"/>
                </a:solidFill>
                <a:effectLst/>
                <a:latin typeface="+mn-lt"/>
                <a:ea typeface="+mn-ea"/>
                <a:cs typeface="+mn-cs"/>
              </a:rPr>
              <a:t>，因此在本模型中用户初次提交给</a:t>
            </a:r>
            <a:r>
              <a:rPr lang="zh-CN" altLang="en-US" sz="1200" kern="1200" dirty="0">
                <a:solidFill>
                  <a:schemeClr val="tx1"/>
                </a:solidFill>
                <a:effectLst/>
                <a:latin typeface="+mn-lt"/>
                <a:ea typeface="+mn-ea"/>
                <a:cs typeface="+mn-cs"/>
              </a:rPr>
              <a:t>服务器的</a:t>
            </a:r>
            <a:r>
              <a:rPr lang="zh-CN" altLang="zh-CN" sz="1200" kern="1200" dirty="0">
                <a:solidFill>
                  <a:schemeClr val="tx1"/>
                </a:solidFill>
                <a:effectLst/>
                <a:latin typeface="+mn-lt"/>
                <a:ea typeface="+mn-ea"/>
                <a:cs typeface="+mn-cs"/>
              </a:rPr>
              <a:t>只需要是这种二值数据也就是</a:t>
            </a:r>
            <a:r>
              <a:rPr lang="en-US" altLang="zh-CN" sz="1200" kern="1200" dirty="0">
                <a:solidFill>
                  <a:schemeClr val="tx1"/>
                </a:solidFill>
                <a:effectLst/>
                <a:latin typeface="+mn-lt"/>
                <a:ea typeface="+mn-ea"/>
                <a:cs typeface="+mn-cs"/>
              </a:rPr>
              <a:t>true</a:t>
            </a:r>
            <a:r>
              <a:rPr lang="en-US" altLang="zh-CN" sz="1200" kern="1200" baseline="0" dirty="0">
                <a:solidFill>
                  <a:schemeClr val="tx1"/>
                </a:solidFill>
                <a:effectLst/>
                <a:latin typeface="+mn-lt"/>
                <a:ea typeface="+mn-ea"/>
                <a:cs typeface="+mn-cs"/>
              </a:rPr>
              <a:t> or false</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以此进行数据质量评估，只有拍卖的</a:t>
            </a:r>
            <a:r>
              <a:rPr lang="zh-CN" altLang="zh-CN" sz="1200" kern="1200" dirty="0">
                <a:solidFill>
                  <a:schemeClr val="tx1"/>
                </a:solidFill>
                <a:effectLst/>
                <a:latin typeface="+mn-lt"/>
                <a:ea typeface="+mn-ea"/>
                <a:cs typeface="+mn-cs"/>
              </a:rPr>
              <a:t>赢家才</a:t>
            </a:r>
            <a:r>
              <a:rPr lang="zh-CN" altLang="en-US" sz="1200" kern="1200" dirty="0">
                <a:solidFill>
                  <a:schemeClr val="tx1"/>
                </a:solidFill>
                <a:effectLst/>
                <a:latin typeface="+mn-lt"/>
                <a:ea typeface="+mn-ea"/>
                <a:cs typeface="+mn-cs"/>
              </a:rPr>
              <a:t>需要</a:t>
            </a:r>
            <a:r>
              <a:rPr lang="zh-CN" altLang="zh-CN" sz="1200" kern="1200" dirty="0">
                <a:solidFill>
                  <a:schemeClr val="tx1"/>
                </a:solidFill>
                <a:effectLst/>
                <a:latin typeface="+mn-lt"/>
                <a:ea typeface="+mn-ea"/>
                <a:cs typeface="+mn-cs"/>
              </a:rPr>
              <a:t>提交详细的数据如降雨量行车速度等。</a:t>
            </a:r>
          </a:p>
          <a:p>
            <a:endParaRPr lang="zh-CN" altLang="en-US" dirty="0"/>
          </a:p>
        </p:txBody>
      </p:sp>
      <p:sp>
        <p:nvSpPr>
          <p:cNvPr id="4" name="灯片编号占位符 3"/>
          <p:cNvSpPr>
            <a:spLocks noGrp="1"/>
          </p:cNvSpPr>
          <p:nvPr>
            <p:ph type="sldNum" sz="quarter" idx="10"/>
          </p:nvPr>
        </p:nvSpPr>
        <p:spPr/>
        <p:txBody>
          <a:bodyPr/>
          <a:lstStyle/>
          <a:p>
            <a:fld id="{4B2C681A-9864-43F7-BC90-F96FF75DF0DD}" type="slidenum">
              <a:rPr lang="zh-CN" altLang="en-US" smtClean="0"/>
              <a:t>7</a:t>
            </a:fld>
            <a:endParaRPr lang="zh-CN" altLang="en-US"/>
          </a:p>
        </p:txBody>
      </p:sp>
    </p:spTree>
    <p:extLst>
      <p:ext uri="{BB962C8B-B14F-4D97-AF65-F5344CB8AC3E}">
        <p14:creationId xmlns:p14="http://schemas.microsoft.com/office/powerpoint/2010/main" val="3016896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DQDA</a:t>
            </a:r>
            <a:r>
              <a:rPr lang="zh-CN" altLang="zh-CN" sz="1200" kern="1200" dirty="0">
                <a:solidFill>
                  <a:schemeClr val="tx1"/>
                </a:solidFill>
                <a:effectLst/>
                <a:latin typeface="+mn-lt"/>
                <a:ea typeface="+mn-ea"/>
                <a:cs typeface="+mn-cs"/>
              </a:rPr>
              <a:t>的目标为最大化社会福利，社会福利定义如下，即为平台的收益</a:t>
            </a:r>
            <a:r>
              <a:rPr lang="en-US" altLang="zh-CN" sz="1200" kern="1200" dirty="0">
                <a:solidFill>
                  <a:schemeClr val="tx1"/>
                </a:solidFill>
                <a:effectLst/>
                <a:latin typeface="+mn-lt"/>
                <a:ea typeface="+mn-ea"/>
                <a:cs typeface="+mn-cs"/>
              </a:rPr>
              <a:t>up</a:t>
            </a:r>
            <a:r>
              <a:rPr lang="zh-CN" altLang="zh-CN" sz="1200" kern="1200" dirty="0">
                <a:solidFill>
                  <a:schemeClr val="tx1"/>
                </a:solidFill>
                <a:effectLst/>
                <a:latin typeface="+mn-lt"/>
                <a:ea typeface="+mn-ea"/>
                <a:cs typeface="+mn-cs"/>
              </a:rPr>
              <a:t>加上的用户的收益</a:t>
            </a:r>
            <a:r>
              <a:rPr lang="en-US" altLang="zh-CN" sz="1200" kern="1200" dirty="0" err="1">
                <a:solidFill>
                  <a:schemeClr val="tx1"/>
                </a:solidFill>
                <a:effectLst/>
                <a:latin typeface="+mn-lt"/>
                <a:ea typeface="+mn-ea"/>
                <a:cs typeface="+mn-cs"/>
              </a:rPr>
              <a:t>ui</a:t>
            </a:r>
            <a:r>
              <a:rPr lang="zh-CN" altLang="zh-CN" sz="1200" kern="1200" dirty="0">
                <a:solidFill>
                  <a:schemeClr val="tx1"/>
                </a:solidFill>
                <a:effectLst/>
                <a:latin typeface="+mn-lt"/>
                <a:ea typeface="+mn-ea"/>
                <a:cs typeface="+mn-cs"/>
              </a:rPr>
              <a:t>，平台的收益为平台根据数据可赚到的钱减去支付给用户的钱，用户的收益为从平台得到的报酬减去收集数据的开销，化简后即为平台根据数据可赚到的钱减去用户收集数据的开销。而由于任务开销是用户的隐私，因此平台只知道用户提交的拍卖价格并以此作为用户的真实开销，平台眼中的社会福利为式</a:t>
            </a:r>
            <a:r>
              <a:rPr lang="en-US" altLang="zh-CN" sz="1200" kern="1200" dirty="0">
                <a:solidFill>
                  <a:schemeClr val="tx1"/>
                </a:solidFill>
                <a:effectLst/>
                <a:latin typeface="+mn-lt"/>
                <a:ea typeface="+mn-ea"/>
                <a:cs typeface="+mn-cs"/>
              </a:rPr>
              <a:t>2-2</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数据质量评估中，平台从用户处获取的数据只有概要数据</a:t>
            </a:r>
            <a:r>
              <a:rPr lang="en-US" altLang="zh-CN" sz="1200" kern="1200" dirty="0">
                <a:solidFill>
                  <a:schemeClr val="tx1"/>
                </a:solidFill>
                <a:effectLst/>
                <a:latin typeface="+mn-lt"/>
                <a:ea typeface="+mn-ea"/>
                <a:cs typeface="+mn-cs"/>
              </a:rPr>
              <a:t>ST</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为任务</a:t>
            </a:r>
            <a:r>
              <a:rPr lang="zh-CN" altLang="en-US" sz="1200" kern="1200" dirty="0">
                <a:solidFill>
                  <a:schemeClr val="tx1"/>
                </a:solidFill>
                <a:effectLst/>
                <a:latin typeface="+mn-lt"/>
                <a:ea typeface="+mn-ea"/>
                <a:cs typeface="+mn-cs"/>
              </a:rPr>
              <a:t>真实值</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E</a:t>
            </a:r>
            <a:r>
              <a:rPr lang="zh-CN" altLang="zh-CN" sz="1200" kern="1200" dirty="0">
                <a:solidFill>
                  <a:schemeClr val="tx1"/>
                </a:solidFill>
                <a:effectLst/>
                <a:latin typeface="+mn-lt"/>
                <a:ea typeface="+mn-ea"/>
                <a:cs typeface="+mn-cs"/>
              </a:rPr>
              <a:t>为用户的可靠性，</a:t>
            </a:r>
            <a:r>
              <a:rPr lang="zh-CN" altLang="en-US" sz="1200" kern="1200" dirty="0">
                <a:solidFill>
                  <a:schemeClr val="tx1"/>
                </a:solidFill>
                <a:effectLst/>
                <a:latin typeface="+mn-lt"/>
                <a:ea typeface="+mn-ea"/>
                <a:cs typeface="+mn-cs"/>
              </a:rPr>
              <a:t>数据质量评估</a:t>
            </a:r>
            <a:r>
              <a:rPr lang="zh-CN" altLang="zh-CN" sz="1200" kern="1200" dirty="0">
                <a:solidFill>
                  <a:schemeClr val="tx1"/>
                </a:solidFill>
                <a:effectLst/>
                <a:latin typeface="+mn-lt"/>
                <a:ea typeface="+mn-ea"/>
                <a:cs typeface="+mn-cs"/>
              </a:rPr>
              <a:t>目标可总结为该公式，需要找到一个</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E</a:t>
            </a:r>
            <a:r>
              <a:rPr lang="zh-CN" altLang="zh-CN" sz="1200" kern="1200" dirty="0">
                <a:solidFill>
                  <a:schemeClr val="tx1"/>
                </a:solidFill>
                <a:effectLst/>
                <a:latin typeface="+mn-lt"/>
                <a:ea typeface="+mn-ea"/>
                <a:cs typeface="+mn-cs"/>
              </a:rPr>
              <a:t>，在这时的条件下，出现</a:t>
            </a:r>
            <a:r>
              <a:rPr lang="zh-CN" altLang="en-US" sz="1200" kern="1200" dirty="0">
                <a:solidFill>
                  <a:schemeClr val="tx1"/>
                </a:solidFill>
                <a:effectLst/>
                <a:latin typeface="+mn-lt"/>
                <a:ea typeface="+mn-ea"/>
                <a:cs typeface="+mn-cs"/>
              </a:rPr>
              <a:t>像</a:t>
            </a:r>
            <a:r>
              <a:rPr lang="en-US" altLang="zh-CN" sz="1200" kern="1200" dirty="0">
                <a:solidFill>
                  <a:schemeClr val="tx1"/>
                </a:solidFill>
                <a:effectLst/>
                <a:latin typeface="+mn-lt"/>
                <a:ea typeface="+mn-ea"/>
                <a:cs typeface="+mn-cs"/>
              </a:rPr>
              <a:t>ST</a:t>
            </a:r>
            <a:r>
              <a:rPr lang="zh-CN" altLang="zh-CN" sz="1200" kern="1200" dirty="0">
                <a:solidFill>
                  <a:schemeClr val="tx1"/>
                </a:solidFill>
                <a:effectLst/>
                <a:latin typeface="+mn-lt"/>
                <a:ea typeface="+mn-ea"/>
                <a:cs typeface="+mn-cs"/>
              </a:rPr>
              <a:t>这样的结果的概率是最大的。</a:t>
            </a:r>
          </a:p>
          <a:p>
            <a:endParaRPr lang="zh-CN" altLang="en-US" dirty="0"/>
          </a:p>
        </p:txBody>
      </p:sp>
      <p:sp>
        <p:nvSpPr>
          <p:cNvPr id="4" name="灯片编号占位符 3"/>
          <p:cNvSpPr>
            <a:spLocks noGrp="1"/>
          </p:cNvSpPr>
          <p:nvPr>
            <p:ph type="sldNum" sz="quarter" idx="10"/>
          </p:nvPr>
        </p:nvSpPr>
        <p:spPr/>
        <p:txBody>
          <a:bodyPr/>
          <a:lstStyle/>
          <a:p>
            <a:fld id="{4B2C681A-9864-43F7-BC90-F96FF75DF0DD}" type="slidenum">
              <a:rPr lang="zh-CN" altLang="en-US" smtClean="0"/>
              <a:t>8</a:t>
            </a:fld>
            <a:endParaRPr lang="zh-CN" altLang="en-US"/>
          </a:p>
        </p:txBody>
      </p:sp>
    </p:spTree>
    <p:extLst>
      <p:ext uri="{BB962C8B-B14F-4D97-AF65-F5344CB8AC3E}">
        <p14:creationId xmlns:p14="http://schemas.microsoft.com/office/powerpoint/2010/main" val="2254313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显然从</a:t>
            </a:r>
            <a:r>
              <a:rPr lang="en-US" altLang="zh-CN" sz="1200" kern="1200" dirty="0">
                <a:solidFill>
                  <a:schemeClr val="tx1"/>
                </a:solidFill>
                <a:effectLst/>
                <a:latin typeface="+mn-lt"/>
                <a:ea typeface="+mn-ea"/>
                <a:cs typeface="+mn-cs"/>
              </a:rPr>
              <a:t>EM</a:t>
            </a:r>
            <a:r>
              <a:rPr lang="zh-CN" altLang="zh-CN" sz="1200" kern="1200" dirty="0">
                <a:solidFill>
                  <a:schemeClr val="tx1"/>
                </a:solidFill>
                <a:effectLst/>
                <a:latin typeface="+mn-lt"/>
                <a:ea typeface="+mn-ea"/>
                <a:cs typeface="+mn-cs"/>
              </a:rPr>
              <a:t>算法的名称就可以知道分为两个步骤，先求期望值，最后找到使期望值最大化的参数值，不停的重复求期望值然后最大化的过程直至参数收敛。这个就是模型估计参数</a:t>
            </a:r>
            <a:r>
              <a:rPr lang="en-US" altLang="zh-CN" sz="1200" kern="1200" dirty="0">
                <a:solidFill>
                  <a:schemeClr val="tx1"/>
                </a:solidFill>
                <a:effectLst/>
                <a:latin typeface="+mn-lt"/>
                <a:ea typeface="+mn-ea"/>
                <a:cs typeface="+mn-cs"/>
              </a:rPr>
              <a:t>theta</a:t>
            </a:r>
            <a:r>
              <a:rPr lang="zh-CN" altLang="zh-CN" sz="1200" kern="1200" dirty="0">
                <a:solidFill>
                  <a:schemeClr val="tx1"/>
                </a:solidFill>
                <a:effectLst/>
                <a:latin typeface="+mn-lt"/>
                <a:ea typeface="+mn-ea"/>
                <a:cs typeface="+mn-cs"/>
              </a:rPr>
              <a:t>的最大似然函数，然后对其求期望值即</a:t>
            </a:r>
            <a:r>
              <a:rPr lang="en-US" altLang="zh-CN" sz="1200" kern="1200" dirty="0">
                <a:solidFill>
                  <a:schemeClr val="tx1"/>
                </a:solidFill>
                <a:effectLst/>
                <a:latin typeface="+mn-lt"/>
                <a:ea typeface="+mn-ea"/>
                <a:cs typeface="+mn-cs"/>
              </a:rPr>
              <a:t>E-step</a:t>
            </a:r>
            <a:r>
              <a:rPr lang="zh-CN" altLang="zh-CN" sz="1200" kern="1200" dirty="0">
                <a:solidFill>
                  <a:schemeClr val="tx1"/>
                </a:solidFill>
                <a:effectLst/>
                <a:latin typeface="+mn-lt"/>
                <a:ea typeface="+mn-ea"/>
                <a:cs typeface="+mn-cs"/>
              </a:rPr>
              <a:t>，然后分别对</a:t>
            </a:r>
            <a:r>
              <a:rPr lang="en-US" altLang="zh-CN" sz="1200" kern="1200" dirty="0">
                <a:solidFill>
                  <a:schemeClr val="tx1"/>
                </a:solidFill>
                <a:effectLst/>
                <a:latin typeface="+mn-lt"/>
                <a:ea typeface="+mn-ea"/>
                <a:cs typeface="+mn-cs"/>
              </a:rPr>
              <a:t>Theta</a:t>
            </a:r>
            <a:r>
              <a:rPr lang="zh-CN" altLang="zh-CN" sz="1200" kern="1200" dirty="0">
                <a:solidFill>
                  <a:schemeClr val="tx1"/>
                </a:solidFill>
                <a:effectLst/>
                <a:latin typeface="+mn-lt"/>
                <a:ea typeface="+mn-ea"/>
                <a:cs typeface="+mn-cs"/>
              </a:rPr>
              <a:t>中的参数求偏导并使其等于</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解一个三元方程组，最后得到这三个公式。因此，数据质量评估可以总结为两个步骤。</a:t>
            </a:r>
            <a:r>
              <a:rPr lang="zh-CN" altLang="en-US" sz="1200" kern="1200" dirty="0">
                <a:solidFill>
                  <a:schemeClr val="tx1"/>
                </a:solidFill>
                <a:effectLst/>
                <a:latin typeface="+mn-lt"/>
                <a:ea typeface="+mn-ea"/>
                <a:cs typeface="+mn-cs"/>
              </a:rPr>
              <a:t>从最后的</a:t>
            </a:r>
            <a:r>
              <a:rPr lang="en-US" altLang="zh-CN" sz="1200" kern="1200" dirty="0">
                <a:solidFill>
                  <a:schemeClr val="tx1"/>
                </a:solidFill>
                <a:effectLst/>
                <a:latin typeface="+mn-lt"/>
                <a:ea typeface="+mn-ea"/>
                <a:cs typeface="+mn-cs"/>
              </a:rPr>
              <a:t>M-step</a:t>
            </a:r>
            <a:r>
              <a:rPr lang="zh-CN" altLang="en-US" sz="1200" kern="1200" dirty="0">
                <a:solidFill>
                  <a:schemeClr val="tx1"/>
                </a:solidFill>
                <a:effectLst/>
                <a:latin typeface="+mn-lt"/>
                <a:ea typeface="+mn-ea"/>
                <a:cs typeface="+mn-cs"/>
              </a:rPr>
              <a:t>可以看出，只需要</a:t>
            </a:r>
            <a:r>
              <a:rPr lang="zh-CN" altLang="zh-CN" sz="1200" kern="1200" dirty="0">
                <a:solidFill>
                  <a:schemeClr val="tx1"/>
                </a:solidFill>
                <a:effectLst/>
                <a:latin typeface="+mn-lt"/>
                <a:ea typeface="+mn-ea"/>
                <a:cs typeface="+mn-cs"/>
              </a:rPr>
              <a:t>先求每一轮的</a:t>
            </a:r>
            <a:r>
              <a:rPr lang="en-US" altLang="zh-CN" sz="1200" kern="1200" dirty="0">
                <a:solidFill>
                  <a:schemeClr val="tx1"/>
                </a:solidFill>
                <a:effectLst/>
                <a:latin typeface="+mn-lt"/>
                <a:ea typeface="+mn-ea"/>
                <a:cs typeface="+mn-cs"/>
              </a:rPr>
              <a:t>z(</a:t>
            </a:r>
            <a:r>
              <a:rPr lang="en-US" altLang="zh-CN" sz="1200" kern="1200" dirty="0" err="1">
                <a:solidFill>
                  <a:schemeClr val="tx1"/>
                </a:solidFill>
                <a:effectLst/>
                <a:latin typeface="+mn-lt"/>
                <a:ea typeface="+mn-ea"/>
                <a:cs typeface="+mn-cs"/>
              </a:rPr>
              <a:t>t,j</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，然后更新</a:t>
            </a:r>
            <a:r>
              <a:rPr lang="en-US" altLang="zh-CN" sz="1200" kern="1200" dirty="0">
                <a:solidFill>
                  <a:schemeClr val="tx1"/>
                </a:solidFill>
                <a:effectLst/>
                <a:latin typeface="+mn-lt"/>
                <a:ea typeface="+mn-ea"/>
                <a:cs typeface="+mn-cs"/>
              </a:rPr>
              <a:t>theta</a:t>
            </a:r>
            <a:r>
              <a:rPr lang="zh-CN" altLang="zh-CN" sz="1200" kern="1200" dirty="0">
                <a:solidFill>
                  <a:schemeClr val="tx1"/>
                </a:solidFill>
                <a:effectLst/>
                <a:latin typeface="+mn-lt"/>
                <a:ea typeface="+mn-ea"/>
                <a:cs typeface="+mn-cs"/>
              </a:rPr>
              <a:t>中的参数进入下一轮循环直至收敛</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最后根</a:t>
            </a:r>
          </a:p>
          <a:p>
            <a:r>
              <a:rPr lang="zh-CN" altLang="zh-CN" sz="1200" kern="1200" dirty="0">
                <a:solidFill>
                  <a:schemeClr val="tx1"/>
                </a:solidFill>
                <a:effectLst/>
                <a:latin typeface="+mn-lt"/>
                <a:ea typeface="+mn-ea"/>
                <a:cs typeface="+mn-cs"/>
              </a:rPr>
              <a:t>据收敛值求出任务真实值和数据质量</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B2C681A-9864-43F7-BC90-F96FF75DF0DD}" type="slidenum">
              <a:rPr lang="zh-CN" altLang="en-US" smtClean="0"/>
              <a:t>9</a:t>
            </a:fld>
            <a:endParaRPr lang="zh-CN" altLang="en-US"/>
          </a:p>
        </p:txBody>
      </p:sp>
    </p:spTree>
    <p:extLst>
      <p:ext uri="{BB962C8B-B14F-4D97-AF65-F5344CB8AC3E}">
        <p14:creationId xmlns:p14="http://schemas.microsoft.com/office/powerpoint/2010/main" val="344280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3688535"/>
          </a:xfrm>
        </p:spPr>
        <p:txBody>
          <a:bodyPr anchor="ctr"/>
          <a:lstStyle>
            <a:lvl1pPr algn="ctr">
              <a:defRPr sz="6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524000" y="4926226"/>
            <a:ext cx="9144000" cy="667265"/>
          </a:xfrm>
        </p:spPr>
        <p:txBody>
          <a:bodyPr anchor="b"/>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a:xfrm>
            <a:off x="9194800" y="5811838"/>
            <a:ext cx="2743200" cy="365125"/>
          </a:xfrm>
        </p:spPr>
        <p:txBody>
          <a:bodyPr/>
          <a:lstStyle>
            <a:lvl1pPr algn="r">
              <a:defRPr sz="3200" b="1" i="1"/>
            </a:lvl1pPr>
          </a:lstStyle>
          <a:p>
            <a:fld id="{BC0C7DF7-1CAC-4387-9145-2B7214AAA200}" type="datetime1">
              <a:rPr lang="zh-CN" altLang="en-US" smtClean="0"/>
              <a:pPr/>
              <a:t>2021/5/9</a:t>
            </a:fld>
            <a:endParaRPr lang="zh-CN" altLang="en-US" dirty="0"/>
          </a:p>
        </p:txBody>
      </p:sp>
      <p:sp>
        <p:nvSpPr>
          <p:cNvPr id="5" name="Footer Placeholder 4"/>
          <p:cNvSpPr>
            <a:spLocks noGrp="1"/>
          </p:cNvSpPr>
          <p:nvPr>
            <p:ph type="ftr" sz="quarter" idx="11"/>
          </p:nvPr>
        </p:nvSpPr>
        <p:spPr>
          <a:xfrm>
            <a:off x="4038600" y="5811837"/>
            <a:ext cx="4114800" cy="365125"/>
          </a:xfrm>
        </p:spPr>
        <p:txBody>
          <a:bodyPr/>
          <a:lstStyle>
            <a:lvl1pPr>
              <a:defRPr sz="2000"/>
            </a:lvl1pPr>
          </a:lstStyle>
          <a:p>
            <a:endParaRPr lang="zh-CN" altLang="en-US" dirty="0"/>
          </a:p>
        </p:txBody>
      </p:sp>
      <p:pic>
        <p:nvPicPr>
          <p:cNvPr id="7" name="图片 6">
            <a:extLst>
              <a:ext uri="{FF2B5EF4-FFF2-40B4-BE49-F238E27FC236}">
                <a16:creationId xmlns:a16="http://schemas.microsoft.com/office/drawing/2014/main" id="{145AE35D-1148-4D1E-9D52-1B7E8D579C2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6661" y="285391"/>
            <a:ext cx="4536000" cy="586286"/>
          </a:xfrm>
          <a:prstGeom prst="rect">
            <a:avLst/>
          </a:prstGeom>
        </p:spPr>
      </p:pic>
    </p:spTree>
    <p:extLst>
      <p:ext uri="{BB962C8B-B14F-4D97-AF65-F5344CB8AC3E}">
        <p14:creationId xmlns:p14="http://schemas.microsoft.com/office/powerpoint/2010/main" val="1883481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441255"/>
            <a:ext cx="10515600" cy="473570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0022F94-55B2-4839-AFC1-C8C313CB46ED}" type="datetime1">
              <a:rPr lang="zh-CN" altLang="en-US" smtClean="0"/>
              <a:t>2021/5/9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BBBCA4-6AC4-42CB-B873-F9361B16036F}" type="slidenum">
              <a:rPr lang="zh-CN" altLang="en-US" smtClean="0"/>
              <a:t>‹#›</a:t>
            </a:fld>
            <a:endParaRPr lang="zh-CN" altLang="en-US"/>
          </a:p>
        </p:txBody>
      </p:sp>
      <p:cxnSp>
        <p:nvCxnSpPr>
          <p:cNvPr id="10" name="直接连接符 9">
            <a:extLst>
              <a:ext uri="{FF2B5EF4-FFF2-40B4-BE49-F238E27FC236}">
                <a16:creationId xmlns:a16="http://schemas.microsoft.com/office/drawing/2014/main" id="{192351EE-23C4-46DC-B133-7D878D0813BF}"/>
              </a:ext>
            </a:extLst>
          </p:cNvPr>
          <p:cNvCxnSpPr/>
          <p:nvPr userDrawn="1"/>
        </p:nvCxnSpPr>
        <p:spPr>
          <a:xfrm>
            <a:off x="0" y="1033670"/>
            <a:ext cx="12240000" cy="0"/>
          </a:xfrm>
          <a:prstGeom prst="line">
            <a:avLst/>
          </a:prstGeom>
          <a:ln w="57150" cap="flat">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B8400971-6B68-45BC-A7F7-E624C749A9B8}"/>
              </a:ext>
            </a:extLst>
          </p:cNvPr>
          <p:cNvSpPr>
            <a:spLocks noGrp="1"/>
          </p:cNvSpPr>
          <p:nvPr>
            <p:ph type="title"/>
          </p:nvPr>
        </p:nvSpPr>
        <p:spPr>
          <a:xfrm>
            <a:off x="339919" y="222004"/>
            <a:ext cx="10515600" cy="676495"/>
          </a:xfrm>
        </p:spPr>
        <p:txBody>
          <a:bodyPr/>
          <a:lstStyle/>
          <a:p>
            <a:r>
              <a:rPr lang="zh-CN" altLang="en-US"/>
              <a:t>单击此处编辑母版标题样式</a:t>
            </a:r>
            <a:endParaRPr lang="en-US" dirty="0"/>
          </a:p>
        </p:txBody>
      </p:sp>
      <p:pic>
        <p:nvPicPr>
          <p:cNvPr id="12" name="Picture 4" descr="E:\学校\20121109221446303940.jpg">
            <a:extLst>
              <a:ext uri="{FF2B5EF4-FFF2-40B4-BE49-F238E27FC236}">
                <a16:creationId xmlns:a16="http://schemas.microsoft.com/office/drawing/2014/main" id="{FAA0AA4A-C50C-4B88-9219-FB18BA23A5E4}"/>
              </a:ext>
            </a:extLst>
          </p:cNvPr>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5199" y="626084"/>
            <a:ext cx="814993" cy="815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2068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lvl1pPr marL="0" indent="0">
              <a:buNone/>
              <a:defRPr/>
            </a:lvl1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34847DDA-616C-40AA-B943-444946A9B28D}" type="datetime1">
              <a:rPr lang="zh-CN" altLang="en-US" smtClean="0"/>
              <a:t>2021/5/9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BBBCA4-6AC4-42CB-B873-F9361B16036F}" type="slidenum">
              <a:rPr lang="zh-CN" altLang="en-US" smtClean="0"/>
              <a:t>‹#›</a:t>
            </a:fld>
            <a:endParaRPr lang="zh-CN" altLang="en-US"/>
          </a:p>
        </p:txBody>
      </p:sp>
    </p:spTree>
    <p:extLst>
      <p:ext uri="{BB962C8B-B14F-4D97-AF65-F5344CB8AC3E}">
        <p14:creationId xmlns:p14="http://schemas.microsoft.com/office/powerpoint/2010/main" val="205325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37101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194925"/>
            <a:ext cx="5157787" cy="3994738"/>
          </a:xfrm>
        </p:spPr>
        <p:txBody>
          <a:bodyPr>
            <a:noAutofit/>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Text Placeholder 4"/>
          <p:cNvSpPr>
            <a:spLocks noGrp="1"/>
          </p:cNvSpPr>
          <p:nvPr>
            <p:ph type="body" sz="quarter" idx="3"/>
          </p:nvPr>
        </p:nvSpPr>
        <p:spPr>
          <a:xfrm>
            <a:off x="6172201" y="137101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194925"/>
            <a:ext cx="5183188" cy="3994738"/>
          </a:xfrm>
        </p:spPr>
        <p:txBody>
          <a:bodyPr>
            <a:noAutofit/>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7" name="Date Placeholder 6"/>
          <p:cNvSpPr>
            <a:spLocks noGrp="1"/>
          </p:cNvSpPr>
          <p:nvPr>
            <p:ph type="dt" sz="half" idx="10"/>
          </p:nvPr>
        </p:nvSpPr>
        <p:spPr/>
        <p:txBody>
          <a:bodyPr/>
          <a:lstStyle/>
          <a:p>
            <a:fld id="{810ACFFB-892B-407C-8D19-454C3A10B5F5}" type="datetime1">
              <a:rPr lang="zh-CN" altLang="en-US" smtClean="0"/>
              <a:t>2021/5/9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3BBBCA4-6AC4-42CB-B873-F9361B16036F}" type="slidenum">
              <a:rPr lang="zh-CN" altLang="en-US" smtClean="0"/>
              <a:t>‹#›</a:t>
            </a:fld>
            <a:endParaRPr lang="zh-CN" altLang="en-US"/>
          </a:p>
        </p:txBody>
      </p:sp>
      <p:cxnSp>
        <p:nvCxnSpPr>
          <p:cNvPr id="10" name="直接连接符 9">
            <a:extLst>
              <a:ext uri="{FF2B5EF4-FFF2-40B4-BE49-F238E27FC236}">
                <a16:creationId xmlns:a16="http://schemas.microsoft.com/office/drawing/2014/main" id="{E72504DC-05A2-4BC7-BE5F-5E64EF346290}"/>
              </a:ext>
            </a:extLst>
          </p:cNvPr>
          <p:cNvCxnSpPr/>
          <p:nvPr userDrawn="1"/>
        </p:nvCxnSpPr>
        <p:spPr>
          <a:xfrm>
            <a:off x="0" y="1033670"/>
            <a:ext cx="12240000" cy="0"/>
          </a:xfrm>
          <a:prstGeom prst="line">
            <a:avLst/>
          </a:prstGeom>
          <a:ln w="57150" cap="flat">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9B9809E1-DFEA-4032-B81A-9015349356F4}"/>
              </a:ext>
            </a:extLst>
          </p:cNvPr>
          <p:cNvSpPr>
            <a:spLocks noGrp="1"/>
          </p:cNvSpPr>
          <p:nvPr>
            <p:ph type="title"/>
          </p:nvPr>
        </p:nvSpPr>
        <p:spPr>
          <a:xfrm>
            <a:off x="339919" y="222004"/>
            <a:ext cx="10515600" cy="676495"/>
          </a:xfrm>
        </p:spPr>
        <p:txBody>
          <a:bodyPr/>
          <a:lstStyle/>
          <a:p>
            <a:r>
              <a:rPr lang="zh-CN" altLang="en-US"/>
              <a:t>单击此处编辑母版标题样式</a:t>
            </a:r>
            <a:endParaRPr lang="en-US" dirty="0"/>
          </a:p>
        </p:txBody>
      </p:sp>
      <p:pic>
        <p:nvPicPr>
          <p:cNvPr id="14" name="Picture 4" descr="E:\学校\20121109221446303940.jpg">
            <a:extLst>
              <a:ext uri="{FF2B5EF4-FFF2-40B4-BE49-F238E27FC236}">
                <a16:creationId xmlns:a16="http://schemas.microsoft.com/office/drawing/2014/main" id="{E1ECA620-FEAD-4EBF-B289-424A6FEEE34F}"/>
              </a:ext>
            </a:extLst>
          </p:cNvPr>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5199" y="626084"/>
            <a:ext cx="814993" cy="815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9585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339918" y="197692"/>
            <a:ext cx="10515600" cy="665164"/>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38200" y="1366252"/>
            <a:ext cx="10515600" cy="4810711"/>
          </a:xfrm>
        </p:spPr>
        <p:txBody>
          <a:bodyPr>
            <a:noAutofit/>
          </a:bodyPr>
          <a:lstStyle>
            <a:lvl1pPr marL="0" indent="0">
              <a:buNone/>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09433CA9-F941-471A-9027-66ED60E73F87}" type="datetime1">
              <a:rPr lang="zh-CN" altLang="en-US" smtClean="0"/>
              <a:t>2021/5/9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BBBCA4-6AC4-42CB-B873-F9361B16036F}" type="slidenum">
              <a:rPr lang="zh-CN" altLang="en-US" smtClean="0"/>
              <a:t>‹#›</a:t>
            </a:fld>
            <a:endParaRPr lang="zh-CN" altLang="en-US"/>
          </a:p>
        </p:txBody>
      </p:sp>
      <p:cxnSp>
        <p:nvCxnSpPr>
          <p:cNvPr id="7" name="直接连接符 6">
            <a:extLst>
              <a:ext uri="{FF2B5EF4-FFF2-40B4-BE49-F238E27FC236}">
                <a16:creationId xmlns:a16="http://schemas.microsoft.com/office/drawing/2014/main" id="{B6D35EEE-FE76-4038-A6E4-0A7FCF5C543B}"/>
              </a:ext>
            </a:extLst>
          </p:cNvPr>
          <p:cNvCxnSpPr/>
          <p:nvPr userDrawn="1"/>
        </p:nvCxnSpPr>
        <p:spPr>
          <a:xfrm>
            <a:off x="0" y="1033670"/>
            <a:ext cx="12240000" cy="0"/>
          </a:xfrm>
          <a:prstGeom prst="line">
            <a:avLst/>
          </a:prstGeom>
          <a:ln w="57150" cap="flat">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4" descr="E:\学校\20121109221446303940.jpg">
            <a:extLst>
              <a:ext uri="{FF2B5EF4-FFF2-40B4-BE49-F238E27FC236}">
                <a16:creationId xmlns:a16="http://schemas.microsoft.com/office/drawing/2014/main" id="{73F995D6-48B4-4EA3-BDB4-D47D3CAE434F}"/>
              </a:ext>
            </a:extLst>
          </p:cNvPr>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5199" y="626084"/>
            <a:ext cx="814993" cy="815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B3B19DD0-2A3F-4330-A538-3393C3897B8C}"/>
              </a:ext>
            </a:extLst>
          </p:cNvPr>
          <p:cNvCxnSpPr/>
          <p:nvPr userDrawn="1"/>
        </p:nvCxnSpPr>
        <p:spPr>
          <a:xfrm>
            <a:off x="806396" y="1366252"/>
            <a:ext cx="0" cy="401003"/>
          </a:xfrm>
          <a:prstGeom prst="line">
            <a:avLst/>
          </a:prstGeom>
          <a:ln w="635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2939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266233"/>
            <a:ext cx="10515600" cy="2852737"/>
          </a:xfrm>
        </p:spPr>
        <p:txBody>
          <a:bodyPr anchor="b">
            <a:normAutofit/>
          </a:bodyPr>
          <a:lstStyle>
            <a:lvl1pPr>
              <a:defRPr sz="5400" b="1">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831850" y="4526557"/>
            <a:ext cx="10515600" cy="1563093"/>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C92B8E5-CE81-4C3C-8B8B-F84D8A169B96}" type="datetime1">
              <a:rPr lang="zh-CN" altLang="en-US" smtClean="0"/>
              <a:t>2021/5/9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BBBCA4-6AC4-42CB-B873-F9361B16036F}" type="slidenum">
              <a:rPr lang="zh-CN" altLang="en-US" smtClean="0"/>
              <a:t>‹#›</a:t>
            </a:fld>
            <a:endParaRPr lang="zh-CN" altLang="en-US"/>
          </a:p>
        </p:txBody>
      </p:sp>
      <p:cxnSp>
        <p:nvCxnSpPr>
          <p:cNvPr id="7" name="直接连接符 6">
            <a:extLst>
              <a:ext uri="{FF2B5EF4-FFF2-40B4-BE49-F238E27FC236}">
                <a16:creationId xmlns:a16="http://schemas.microsoft.com/office/drawing/2014/main" id="{3B9C14AC-595F-428E-904A-1FDB3265460B}"/>
              </a:ext>
            </a:extLst>
          </p:cNvPr>
          <p:cNvCxnSpPr/>
          <p:nvPr userDrawn="1"/>
        </p:nvCxnSpPr>
        <p:spPr>
          <a:xfrm>
            <a:off x="0" y="4322764"/>
            <a:ext cx="12240000" cy="0"/>
          </a:xfrm>
          <a:prstGeom prst="line">
            <a:avLst/>
          </a:prstGeom>
          <a:ln w="57150" cap="flat">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4" descr="E:\学校\20121109221446303940.jpg">
            <a:extLst>
              <a:ext uri="{FF2B5EF4-FFF2-40B4-BE49-F238E27FC236}">
                <a16:creationId xmlns:a16="http://schemas.microsoft.com/office/drawing/2014/main" id="{DE132E0F-15A6-4BD5-90EF-4324C91944F6}"/>
              </a:ext>
            </a:extLst>
          </p:cNvPr>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5199" y="3915177"/>
            <a:ext cx="814993" cy="815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974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366252"/>
            <a:ext cx="5181600" cy="4810711"/>
          </a:xfrm>
        </p:spPr>
        <p:txBody>
          <a:bodyPr>
            <a:noAutofit/>
          </a:bodyPr>
          <a:lstStyle>
            <a:lvl1pPr marL="0" indent="0">
              <a:buNone/>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Content Placeholder 3"/>
          <p:cNvSpPr>
            <a:spLocks noGrp="1"/>
          </p:cNvSpPr>
          <p:nvPr>
            <p:ph sz="half" idx="2"/>
          </p:nvPr>
        </p:nvSpPr>
        <p:spPr>
          <a:xfrm>
            <a:off x="6172200" y="1366252"/>
            <a:ext cx="5181600" cy="4810711"/>
          </a:xfrm>
        </p:spPr>
        <p:txBody>
          <a:bodyPr>
            <a:noAutofit/>
          </a:bodyPr>
          <a:lstStyle>
            <a:lvl1pPr marL="0" indent="0">
              <a:buNone/>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Date Placeholder 4"/>
          <p:cNvSpPr>
            <a:spLocks noGrp="1"/>
          </p:cNvSpPr>
          <p:nvPr>
            <p:ph type="dt" sz="half" idx="10"/>
          </p:nvPr>
        </p:nvSpPr>
        <p:spPr/>
        <p:txBody>
          <a:bodyPr/>
          <a:lstStyle/>
          <a:p>
            <a:fld id="{F736124A-9951-48FA-91BE-FAAD2B339EE6}" type="datetime1">
              <a:rPr lang="zh-CN" altLang="en-US" smtClean="0"/>
              <a:t>2021/5/9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3BBBCA4-6AC4-42CB-B873-F9361B16036F}" type="slidenum">
              <a:rPr lang="zh-CN" altLang="en-US" smtClean="0"/>
              <a:t>‹#›</a:t>
            </a:fld>
            <a:endParaRPr lang="zh-CN" altLang="en-US"/>
          </a:p>
        </p:txBody>
      </p:sp>
      <p:cxnSp>
        <p:nvCxnSpPr>
          <p:cNvPr id="10" name="直接连接符 9">
            <a:extLst>
              <a:ext uri="{FF2B5EF4-FFF2-40B4-BE49-F238E27FC236}">
                <a16:creationId xmlns:a16="http://schemas.microsoft.com/office/drawing/2014/main" id="{CB6751A6-9210-45DF-BA3B-487A9A25CD8F}"/>
              </a:ext>
            </a:extLst>
          </p:cNvPr>
          <p:cNvCxnSpPr/>
          <p:nvPr userDrawn="1"/>
        </p:nvCxnSpPr>
        <p:spPr>
          <a:xfrm>
            <a:off x="806396" y="1366252"/>
            <a:ext cx="0" cy="4010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6293041-A7CF-4021-B2EB-8A849CCA4C40}"/>
              </a:ext>
            </a:extLst>
          </p:cNvPr>
          <p:cNvCxnSpPr/>
          <p:nvPr userDrawn="1"/>
        </p:nvCxnSpPr>
        <p:spPr>
          <a:xfrm>
            <a:off x="6142827" y="1366252"/>
            <a:ext cx="0" cy="4010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1C355A0-6C6F-4306-8B40-C4BEB5DFFCCF}"/>
              </a:ext>
            </a:extLst>
          </p:cNvPr>
          <p:cNvCxnSpPr/>
          <p:nvPr userDrawn="1"/>
        </p:nvCxnSpPr>
        <p:spPr>
          <a:xfrm>
            <a:off x="0" y="1033670"/>
            <a:ext cx="12240000" cy="0"/>
          </a:xfrm>
          <a:prstGeom prst="line">
            <a:avLst/>
          </a:prstGeom>
          <a:ln w="57150" cap="flat">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362D9701-BD89-45B1-B6AD-F70715A9C80A}"/>
              </a:ext>
            </a:extLst>
          </p:cNvPr>
          <p:cNvSpPr>
            <a:spLocks noGrp="1"/>
          </p:cNvSpPr>
          <p:nvPr>
            <p:ph type="title"/>
          </p:nvPr>
        </p:nvSpPr>
        <p:spPr>
          <a:xfrm>
            <a:off x="339919" y="222004"/>
            <a:ext cx="10515600" cy="676495"/>
          </a:xfrm>
        </p:spPr>
        <p:txBody>
          <a:bodyPr/>
          <a:lstStyle/>
          <a:p>
            <a:r>
              <a:rPr lang="zh-CN" altLang="en-US"/>
              <a:t>单击此处编辑母版标题样式</a:t>
            </a:r>
            <a:endParaRPr lang="en-US" dirty="0"/>
          </a:p>
        </p:txBody>
      </p:sp>
      <p:pic>
        <p:nvPicPr>
          <p:cNvPr id="15" name="Picture 4" descr="E:\学校\20121109221446303940.jpg">
            <a:extLst>
              <a:ext uri="{FF2B5EF4-FFF2-40B4-BE49-F238E27FC236}">
                <a16:creationId xmlns:a16="http://schemas.microsoft.com/office/drawing/2014/main" id="{9DCC5EB1-5BCE-420E-B1C5-64874314EB4C}"/>
              </a:ext>
            </a:extLst>
          </p:cNvPr>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5199" y="626084"/>
            <a:ext cx="814993" cy="815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1896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382899"/>
            <a:ext cx="5157787" cy="4659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Content Placeholder 3"/>
          <p:cNvSpPr>
            <a:spLocks noGrp="1"/>
          </p:cNvSpPr>
          <p:nvPr>
            <p:ph sz="half" idx="2"/>
          </p:nvPr>
        </p:nvSpPr>
        <p:spPr>
          <a:xfrm>
            <a:off x="839788" y="1848837"/>
            <a:ext cx="5157787" cy="4340826"/>
          </a:xfrm>
        </p:spPr>
        <p:txBody>
          <a:bodyPr>
            <a:noAutofit/>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Text Placeholder 4"/>
          <p:cNvSpPr>
            <a:spLocks noGrp="1"/>
          </p:cNvSpPr>
          <p:nvPr>
            <p:ph type="body" sz="quarter" idx="3"/>
          </p:nvPr>
        </p:nvSpPr>
        <p:spPr>
          <a:xfrm>
            <a:off x="6172200" y="1382899"/>
            <a:ext cx="5183188" cy="46594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1848837"/>
            <a:ext cx="5183188" cy="4340826"/>
          </a:xfrm>
        </p:spPr>
        <p:txBody>
          <a:bodyPr>
            <a:noAutofit/>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7" name="Date Placeholder 6"/>
          <p:cNvSpPr>
            <a:spLocks noGrp="1"/>
          </p:cNvSpPr>
          <p:nvPr>
            <p:ph type="dt" sz="half" idx="10"/>
          </p:nvPr>
        </p:nvSpPr>
        <p:spPr/>
        <p:txBody>
          <a:bodyPr/>
          <a:lstStyle/>
          <a:p>
            <a:fld id="{810ACFFB-892B-407C-8D19-454C3A10B5F5}" type="datetime1">
              <a:rPr lang="zh-CN" altLang="en-US" smtClean="0"/>
              <a:t>2021/5/9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3BBBCA4-6AC4-42CB-B873-F9361B16036F}" type="slidenum">
              <a:rPr lang="zh-CN" altLang="en-US" smtClean="0"/>
              <a:t>‹#›</a:t>
            </a:fld>
            <a:endParaRPr lang="zh-CN" altLang="en-US"/>
          </a:p>
        </p:txBody>
      </p:sp>
      <p:cxnSp>
        <p:nvCxnSpPr>
          <p:cNvPr id="13" name="直接连接符 12">
            <a:extLst>
              <a:ext uri="{FF2B5EF4-FFF2-40B4-BE49-F238E27FC236}">
                <a16:creationId xmlns:a16="http://schemas.microsoft.com/office/drawing/2014/main" id="{45C541C8-5A1B-4860-8629-3BD975C1CA01}"/>
              </a:ext>
            </a:extLst>
          </p:cNvPr>
          <p:cNvCxnSpPr/>
          <p:nvPr userDrawn="1"/>
        </p:nvCxnSpPr>
        <p:spPr>
          <a:xfrm>
            <a:off x="0" y="1033670"/>
            <a:ext cx="12240000" cy="0"/>
          </a:xfrm>
          <a:prstGeom prst="line">
            <a:avLst/>
          </a:prstGeom>
          <a:ln w="57150" cap="flat">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155876DE-489A-4D2D-BA4E-AF59D8CF94BD}"/>
              </a:ext>
            </a:extLst>
          </p:cNvPr>
          <p:cNvSpPr>
            <a:spLocks noGrp="1"/>
          </p:cNvSpPr>
          <p:nvPr>
            <p:ph type="title"/>
          </p:nvPr>
        </p:nvSpPr>
        <p:spPr>
          <a:xfrm>
            <a:off x="339919" y="222004"/>
            <a:ext cx="10515600" cy="676495"/>
          </a:xfrm>
        </p:spPr>
        <p:txBody>
          <a:bodyPr/>
          <a:lstStyle/>
          <a:p>
            <a:r>
              <a:rPr lang="zh-CN" altLang="en-US"/>
              <a:t>单击此处编辑母版标题样式</a:t>
            </a:r>
            <a:endParaRPr lang="en-US" dirty="0"/>
          </a:p>
        </p:txBody>
      </p:sp>
      <p:pic>
        <p:nvPicPr>
          <p:cNvPr id="15" name="Picture 4" descr="E:\学校\20121109221446303940.jpg">
            <a:extLst>
              <a:ext uri="{FF2B5EF4-FFF2-40B4-BE49-F238E27FC236}">
                <a16:creationId xmlns:a16="http://schemas.microsoft.com/office/drawing/2014/main" id="{05D50E62-04A4-4683-8962-F9C475C30716}"/>
              </a:ext>
            </a:extLst>
          </p:cNvPr>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5199" y="626084"/>
            <a:ext cx="814993" cy="815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直接连接符 15">
            <a:extLst>
              <a:ext uri="{FF2B5EF4-FFF2-40B4-BE49-F238E27FC236}">
                <a16:creationId xmlns:a16="http://schemas.microsoft.com/office/drawing/2014/main" id="{FDD82D6A-3EA1-45F3-B402-748FEA16181D}"/>
              </a:ext>
            </a:extLst>
          </p:cNvPr>
          <p:cNvCxnSpPr/>
          <p:nvPr userDrawn="1"/>
        </p:nvCxnSpPr>
        <p:spPr>
          <a:xfrm>
            <a:off x="806396" y="1366252"/>
            <a:ext cx="0" cy="4010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EE6CE91-36EF-4A87-B884-728A5A7C1A49}"/>
              </a:ext>
            </a:extLst>
          </p:cNvPr>
          <p:cNvCxnSpPr/>
          <p:nvPr userDrawn="1"/>
        </p:nvCxnSpPr>
        <p:spPr>
          <a:xfrm>
            <a:off x="6142827" y="1366252"/>
            <a:ext cx="0" cy="401003"/>
          </a:xfrm>
          <a:prstGeom prst="line">
            <a:avLst/>
          </a:prstGeom>
          <a:ln w="635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764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02010DC-36C0-4BA1-848B-D3C97B666328}" type="datetime1">
              <a:rPr lang="zh-CN" altLang="en-US" smtClean="0"/>
              <a:t>2021/5/9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3BBBCA4-6AC4-42CB-B873-F9361B16036F}" type="slidenum">
              <a:rPr lang="zh-CN" altLang="en-US" smtClean="0"/>
              <a:t>‹#›</a:t>
            </a:fld>
            <a:endParaRPr lang="zh-CN" altLang="en-US"/>
          </a:p>
        </p:txBody>
      </p:sp>
      <p:cxnSp>
        <p:nvCxnSpPr>
          <p:cNvPr id="9" name="直接连接符 8">
            <a:extLst>
              <a:ext uri="{FF2B5EF4-FFF2-40B4-BE49-F238E27FC236}">
                <a16:creationId xmlns:a16="http://schemas.microsoft.com/office/drawing/2014/main" id="{B3A0144F-B010-4B80-834E-AD25DA17B56E}"/>
              </a:ext>
            </a:extLst>
          </p:cNvPr>
          <p:cNvCxnSpPr/>
          <p:nvPr userDrawn="1"/>
        </p:nvCxnSpPr>
        <p:spPr>
          <a:xfrm>
            <a:off x="0" y="1033670"/>
            <a:ext cx="12240000" cy="0"/>
          </a:xfrm>
          <a:prstGeom prst="line">
            <a:avLst/>
          </a:prstGeom>
          <a:ln w="57150" cap="flat">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8A6CB38B-3CB9-4225-8315-AEE1FFF823D7}"/>
              </a:ext>
            </a:extLst>
          </p:cNvPr>
          <p:cNvSpPr>
            <a:spLocks noGrp="1"/>
          </p:cNvSpPr>
          <p:nvPr>
            <p:ph type="title"/>
          </p:nvPr>
        </p:nvSpPr>
        <p:spPr>
          <a:xfrm>
            <a:off x="339919" y="222004"/>
            <a:ext cx="10515600" cy="676495"/>
          </a:xfrm>
        </p:spPr>
        <p:txBody>
          <a:bodyPr/>
          <a:lstStyle/>
          <a:p>
            <a:r>
              <a:rPr lang="zh-CN" altLang="en-US"/>
              <a:t>单击此处编辑母版标题样式</a:t>
            </a:r>
            <a:endParaRPr lang="en-US" dirty="0"/>
          </a:p>
        </p:txBody>
      </p:sp>
      <p:pic>
        <p:nvPicPr>
          <p:cNvPr id="11" name="Picture 4" descr="E:\学校\20121109221446303940.jpg">
            <a:extLst>
              <a:ext uri="{FF2B5EF4-FFF2-40B4-BE49-F238E27FC236}">
                <a16:creationId xmlns:a16="http://schemas.microsoft.com/office/drawing/2014/main" id="{34A73FB7-470E-4F88-A637-5B6BDFB20167}"/>
              </a:ext>
            </a:extLst>
          </p:cNvPr>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5199" y="626084"/>
            <a:ext cx="814993" cy="815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4193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28D515-8039-4AEA-BAB9-E6E5EFF51272}" type="datetime1">
              <a:rPr lang="zh-CN" altLang="en-US" smtClean="0"/>
              <a:t>2021/5/9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3BBBCA4-6AC4-42CB-B873-F9361B16036F}" type="slidenum">
              <a:rPr lang="zh-CN" altLang="en-US" smtClean="0"/>
              <a:t>‹#›</a:t>
            </a:fld>
            <a:endParaRPr lang="zh-CN" altLang="en-US"/>
          </a:p>
        </p:txBody>
      </p:sp>
    </p:spTree>
    <p:extLst>
      <p:ext uri="{BB962C8B-B14F-4D97-AF65-F5344CB8AC3E}">
        <p14:creationId xmlns:p14="http://schemas.microsoft.com/office/powerpoint/2010/main" val="3278233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386E457-FC74-42A1-BCDA-0D4A58A2C2F8}" type="datetime1">
              <a:rPr lang="zh-CN" altLang="en-US" smtClean="0"/>
              <a:t>2021/5/9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3BBBCA4-6AC4-42CB-B873-F9361B16036F}" type="slidenum">
              <a:rPr lang="zh-CN" altLang="en-US" smtClean="0"/>
              <a:t>‹#›</a:t>
            </a:fld>
            <a:endParaRPr lang="zh-CN" altLang="en-US"/>
          </a:p>
        </p:txBody>
      </p:sp>
    </p:spTree>
    <p:extLst>
      <p:ext uri="{BB962C8B-B14F-4D97-AF65-F5344CB8AC3E}">
        <p14:creationId xmlns:p14="http://schemas.microsoft.com/office/powerpoint/2010/main" val="3137768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A6DB12E-9B2E-4CE4-94A4-C2337B2E3AFD}" type="datetime1">
              <a:rPr lang="zh-CN" altLang="en-US" smtClean="0"/>
              <a:t>2021/5/9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3BBBCA4-6AC4-42CB-B873-F9361B16036F}" type="slidenum">
              <a:rPr lang="zh-CN" altLang="en-US" smtClean="0"/>
              <a:t>‹#›</a:t>
            </a:fld>
            <a:endParaRPr lang="zh-CN" altLang="en-US"/>
          </a:p>
        </p:txBody>
      </p:sp>
    </p:spTree>
    <p:extLst>
      <p:ext uri="{BB962C8B-B14F-4D97-AF65-F5344CB8AC3E}">
        <p14:creationId xmlns:p14="http://schemas.microsoft.com/office/powerpoint/2010/main" val="244999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rgbClr val="F8F8F8"/>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8FC2B4-AE5B-4871-A1A2-A67EA3CDDACE}" type="datetime1">
              <a:rPr lang="zh-CN" altLang="en-US" smtClean="0"/>
              <a:t>2021/5/9</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1353800" y="6176963"/>
            <a:ext cx="584200" cy="544512"/>
          </a:xfrm>
          <a:prstGeom prst="rect">
            <a:avLst/>
          </a:prstGeom>
        </p:spPr>
        <p:txBody>
          <a:bodyPr vert="horz" lIns="91440" tIns="45720" rIns="91440" bIns="45720" rtlCol="0" anchor="ctr"/>
          <a:lstStyle>
            <a:lvl1pPr algn="r">
              <a:defRPr sz="2400" b="1" i="1">
                <a:solidFill>
                  <a:schemeClr val="tx1">
                    <a:tint val="75000"/>
                  </a:schemeClr>
                </a:solidFill>
                <a:latin typeface="+mn-lt"/>
              </a:defRPr>
            </a:lvl1pPr>
          </a:lstStyle>
          <a:p>
            <a:fld id="{F3BBBCA4-6AC4-42CB-B873-F9361B16036F}" type="slidenum">
              <a:rPr lang="zh-CN" altLang="en-US" smtClean="0"/>
              <a:pPr/>
              <a:t>‹#›</a:t>
            </a:fld>
            <a:endParaRPr lang="zh-CN" altLang="en-US"/>
          </a:p>
        </p:txBody>
      </p:sp>
    </p:spTree>
    <p:extLst>
      <p:ext uri="{BB962C8B-B14F-4D97-AF65-F5344CB8AC3E}">
        <p14:creationId xmlns:p14="http://schemas.microsoft.com/office/powerpoint/2010/main" val="287817983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65"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1.pn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9.png"/><Relationship Id="rId18" Type="http://schemas.openxmlformats.org/officeDocument/2006/relationships/image" Target="../media/image330.png"/><Relationship Id="rId3" Type="http://schemas.openxmlformats.org/officeDocument/2006/relationships/image" Target="../media/image13.png"/><Relationship Id="rId21" Type="http://schemas.openxmlformats.org/officeDocument/2006/relationships/image" Target="../media/image360.png"/><Relationship Id="rId7" Type="http://schemas.openxmlformats.org/officeDocument/2006/relationships/image" Target="../media/image14.png"/><Relationship Id="rId12" Type="http://schemas.openxmlformats.org/officeDocument/2006/relationships/image" Target="../media/image18.png"/><Relationship Id="rId17" Type="http://schemas.openxmlformats.org/officeDocument/2006/relationships/image" Target="../media/image320.png"/><Relationship Id="rId25" Type="http://schemas.openxmlformats.org/officeDocument/2006/relationships/image" Target="../media/image12.png"/><Relationship Id="rId2" Type="http://schemas.openxmlformats.org/officeDocument/2006/relationships/notesSlide" Target="../notesSlides/notesSlide12.xml"/><Relationship Id="rId16" Type="http://schemas.openxmlformats.org/officeDocument/2006/relationships/image" Target="../media/image310.png"/><Relationship Id="rId20" Type="http://schemas.openxmlformats.org/officeDocument/2006/relationships/image" Target="../media/image350.png"/><Relationship Id="rId1" Type="http://schemas.openxmlformats.org/officeDocument/2006/relationships/slideLayout" Target="../slideLayouts/slideLayout6.xml"/><Relationship Id="rId6" Type="http://schemas.openxmlformats.org/officeDocument/2006/relationships/image" Target="../media/image100.png"/><Relationship Id="rId11" Type="http://schemas.openxmlformats.org/officeDocument/2006/relationships/image" Target="../media/image17.png"/><Relationship Id="rId24" Type="http://schemas.openxmlformats.org/officeDocument/2006/relationships/image" Target="../media/image20.png"/><Relationship Id="rId5" Type="http://schemas.openxmlformats.org/officeDocument/2006/relationships/image" Target="../media/image23.png"/><Relationship Id="rId15" Type="http://schemas.openxmlformats.org/officeDocument/2006/relationships/image" Target="../media/image300.png"/><Relationship Id="rId23" Type="http://schemas.openxmlformats.org/officeDocument/2006/relationships/image" Target="../media/image380.png"/><Relationship Id="rId10" Type="http://schemas.openxmlformats.org/officeDocument/2006/relationships/image" Target="../media/image16.png"/><Relationship Id="rId19" Type="http://schemas.openxmlformats.org/officeDocument/2006/relationships/image" Target="../media/image340.png"/><Relationship Id="rId4" Type="http://schemas.openxmlformats.org/officeDocument/2006/relationships/image" Target="../media/image80.png"/><Relationship Id="rId9" Type="http://schemas.openxmlformats.org/officeDocument/2006/relationships/image" Target="../media/image15.png"/><Relationship Id="rId14" Type="http://schemas.openxmlformats.org/officeDocument/2006/relationships/image" Target="../media/image290.png"/><Relationship Id="rId22" Type="http://schemas.openxmlformats.org/officeDocument/2006/relationships/image" Target="../media/image37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51.png"/><Relationship Id="rId4" Type="http://schemas.openxmlformats.org/officeDocument/2006/relationships/image" Target="../media/image16.tiff"/><Relationship Id="rId9" Type="http://schemas.openxmlformats.org/officeDocument/2006/relationships/image" Target="../media/image50.png"/></Relationships>
</file>

<file path=ppt/slides/_rels/slide1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1.tiff"/><Relationship Id="rId7" Type="http://schemas.openxmlformats.org/officeDocument/2006/relationships/image" Target="../media/image25.tif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59.png"/><Relationship Id="rId4" Type="http://schemas.openxmlformats.org/officeDocument/2006/relationships/image" Target="../media/image22.tiff"/><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26.tiff"/><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10.png"/><Relationship Id="rId4" Type="http://schemas.openxmlformats.org/officeDocument/2006/relationships/image" Target="../media/image130.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9.png"/><Relationship Id="rId3" Type="http://schemas.openxmlformats.org/officeDocument/2006/relationships/image" Target="../media/image31.png"/><Relationship Id="rId7" Type="http://schemas.openxmlformats.org/officeDocument/2006/relationships/image" Target="../media/image8.png"/><Relationship Id="rId12" Type="http://schemas.openxmlformats.org/officeDocument/2006/relationships/image" Target="../media/image42.png"/><Relationship Id="rId2" Type="http://schemas.openxmlformats.org/officeDocument/2006/relationships/notesSlide" Target="../notesSlides/notesSlide9.xml"/><Relationship Id="rId16"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11.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B468A0-962E-47EC-B8FF-C8DC3A630166}"/>
              </a:ext>
            </a:extLst>
          </p:cNvPr>
          <p:cNvSpPr>
            <a:spLocks noGrp="1"/>
          </p:cNvSpPr>
          <p:nvPr>
            <p:ph type="ctrTitle"/>
          </p:nvPr>
        </p:nvSpPr>
        <p:spPr>
          <a:xfrm>
            <a:off x="1327150" y="1074737"/>
            <a:ext cx="9144000" cy="3688535"/>
          </a:xfrm>
        </p:spPr>
        <p:txBody>
          <a:bodyPr anchor="b">
            <a:noAutofit/>
          </a:bodyPr>
          <a:lstStyle/>
          <a:p>
            <a:pPr>
              <a:lnSpc>
                <a:spcPct val="100000"/>
              </a:lnSpc>
              <a:spcBef>
                <a:spcPts val="0"/>
              </a:spcBef>
              <a:spcAft>
                <a:spcPts val="1200"/>
              </a:spcAft>
            </a:pPr>
            <a:r>
              <a:rPr lang="zh-CN" altLang="en-US" sz="4800" b="1" dirty="0">
                <a:latin typeface="微软雅黑" panose="020B0503020204020204" pitchFamily="34" charset="-122"/>
                <a:ea typeface="微软雅黑" panose="020B0503020204020204" pitchFamily="34" charset="-122"/>
              </a:rPr>
              <a:t>基于区块链的车联网</a:t>
            </a:r>
            <a:br>
              <a:rPr lang="en-US" altLang="zh-CN" sz="4800" b="1" dirty="0">
                <a:latin typeface="微软雅黑" panose="020B0503020204020204" pitchFamily="34" charset="-122"/>
                <a:ea typeface="微软雅黑" panose="020B0503020204020204" pitchFamily="34" charset="-122"/>
              </a:rPr>
            </a:br>
            <a:r>
              <a:rPr lang="zh-CN" altLang="en-US" sz="4800" b="1" dirty="0">
                <a:latin typeface="微软雅黑" panose="020B0503020204020204" pitchFamily="34" charset="-122"/>
                <a:ea typeface="微软雅黑" panose="020B0503020204020204" pitchFamily="34" charset="-122"/>
              </a:rPr>
              <a:t>数据共享激励机制研究</a:t>
            </a:r>
            <a:br>
              <a:rPr lang="en-US" altLang="zh-CN" sz="3200" b="1" dirty="0">
                <a:latin typeface="微软雅黑" panose="020B0503020204020204" pitchFamily="34" charset="-122"/>
                <a:ea typeface="微软雅黑" panose="020B0503020204020204" pitchFamily="34" charset="-122"/>
              </a:rPr>
            </a:b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12747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弧形 6">
            <a:extLst>
              <a:ext uri="{FF2B5EF4-FFF2-40B4-BE49-F238E27FC236}">
                <a16:creationId xmlns:a16="http://schemas.microsoft.com/office/drawing/2014/main" id="{B3976B6F-8BDD-453B-87F9-E7A10A9686FB}"/>
              </a:ext>
            </a:extLst>
          </p:cNvPr>
          <p:cNvSpPr/>
          <p:nvPr/>
        </p:nvSpPr>
        <p:spPr>
          <a:xfrm>
            <a:off x="-2482970" y="654227"/>
            <a:ext cx="4665821" cy="5857924"/>
          </a:xfrm>
          <a:prstGeom prst="arc">
            <a:avLst>
              <a:gd name="adj1" fmla="val 16651350"/>
              <a:gd name="adj2" fmla="val 5004242"/>
            </a:avLst>
          </a:prstGeom>
          <a:ln w="76200" cmpd="sng">
            <a:solidFill>
              <a:schemeClr val="tx1">
                <a:alpha val="50000"/>
              </a:schemeClr>
            </a:solidFill>
            <a:prstDash val="sysDot"/>
          </a:ln>
        </p:spPr>
        <p:style>
          <a:lnRef idx="2">
            <a:schemeClr val="accent2">
              <a:hueOff val="0"/>
              <a:satOff val="0"/>
              <a:lumOff val="0"/>
              <a:alphaOff val="0"/>
            </a:schemeClr>
          </a:lnRef>
          <a:fillRef idx="0">
            <a:schemeClr val="accent3">
              <a:tint val="90000"/>
              <a:hueOff val="0"/>
              <a:satOff val="0"/>
              <a:lumOff val="0"/>
              <a:alphaOff val="0"/>
            </a:schemeClr>
          </a:fillRef>
          <a:effectRef idx="0">
            <a:schemeClr val="accent3">
              <a:tint val="90000"/>
              <a:hueOff val="0"/>
              <a:satOff val="0"/>
              <a:lumOff val="0"/>
              <a:alphaOff val="0"/>
            </a:schemeClr>
          </a:effectRef>
          <a:fontRef idx="minor">
            <a:schemeClr val="tx1">
              <a:hueOff val="0"/>
              <a:satOff val="0"/>
              <a:lumOff val="0"/>
              <a:alphaOff val="0"/>
            </a:schemeClr>
          </a:fontRef>
        </p:style>
      </p:sp>
      <p:sp>
        <p:nvSpPr>
          <p:cNvPr id="8" name="矩形: 圆角 7">
            <a:extLst>
              <a:ext uri="{FF2B5EF4-FFF2-40B4-BE49-F238E27FC236}">
                <a16:creationId xmlns:a16="http://schemas.microsoft.com/office/drawing/2014/main" id="{8AED0CF4-EE43-4FAB-A457-74B64F492D5A}"/>
              </a:ext>
            </a:extLst>
          </p:cNvPr>
          <p:cNvSpPr/>
          <p:nvPr/>
        </p:nvSpPr>
        <p:spPr>
          <a:xfrm>
            <a:off x="1608064" y="1133890"/>
            <a:ext cx="9326636" cy="573749"/>
          </a:xfrm>
          <a:prstGeom prst="roundRect">
            <a:avLst>
              <a:gd name="adj" fmla="val 50000"/>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572325" tIns="86360" rIns="86360" bIns="86360" numCol="1" spcCol="1270" anchor="ctr" anchorCtr="0">
            <a:noAutofit/>
          </a:bodyPr>
          <a:lstStyle/>
          <a:p>
            <a:pPr defTabSz="1511300">
              <a:lnSpc>
                <a:spcPct val="90000"/>
              </a:lnSpc>
              <a:spcBef>
                <a:spcPct val="0"/>
              </a:spcBef>
              <a:spcAft>
                <a:spcPct val="35000"/>
              </a:spcAft>
            </a:pPr>
            <a:r>
              <a:rPr lang="zh-CN" altLang="en-US" sz="3200" i="1" dirty="0">
                <a:solidFill>
                  <a:schemeClr val="bg1">
                    <a:lumMod val="85000"/>
                  </a:schemeClr>
                </a:solidFill>
                <a:latin typeface="微软雅黑" panose="020B0503020204020204" pitchFamily="34" charset="-122"/>
                <a:ea typeface="微软雅黑" panose="020B0503020204020204" pitchFamily="34" charset="-122"/>
              </a:rPr>
              <a:t>研 究 背 景</a:t>
            </a:r>
          </a:p>
        </p:txBody>
      </p:sp>
      <p:sp>
        <p:nvSpPr>
          <p:cNvPr id="9" name="椭圆 8">
            <a:extLst>
              <a:ext uri="{FF2B5EF4-FFF2-40B4-BE49-F238E27FC236}">
                <a16:creationId xmlns:a16="http://schemas.microsoft.com/office/drawing/2014/main" id="{8FD50FD9-ACEE-469D-A57E-CAD725FCC89C}"/>
              </a:ext>
            </a:extLst>
          </p:cNvPr>
          <p:cNvSpPr/>
          <p:nvPr/>
        </p:nvSpPr>
        <p:spPr>
          <a:xfrm>
            <a:off x="1157414" y="1080582"/>
            <a:ext cx="717186" cy="717186"/>
          </a:xfrm>
          <a:prstGeom prst="ellipse">
            <a:avLst/>
          </a:prstGeom>
          <a:ln w="53975">
            <a:solidFill>
              <a:schemeClr val="bg1">
                <a:lumMod val="85000"/>
              </a:schemeClr>
            </a:solidFill>
          </a:ln>
        </p:spPr>
        <p:style>
          <a:lnRef idx="1">
            <a:schemeClr val="accent2">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pPr algn="ctr"/>
            <a:r>
              <a:rPr lang="zh-CN" altLang="en-US" sz="2800" dirty="0">
                <a:solidFill>
                  <a:schemeClr val="bg1">
                    <a:lumMod val="85000"/>
                  </a:schemeClr>
                </a:solidFill>
                <a:latin typeface="Arial" panose="020B0604020202020204" pitchFamily="34" charset="0"/>
                <a:ea typeface="微软雅黑" panose="020B0503020204020204" pitchFamily="34" charset="-122"/>
                <a:cs typeface="Arial" panose="020B0604020202020204" pitchFamily="34" charset="0"/>
              </a:rPr>
              <a:t>一</a:t>
            </a:r>
          </a:p>
        </p:txBody>
      </p:sp>
      <p:sp>
        <p:nvSpPr>
          <p:cNvPr id="10" name="矩形: 圆角 9">
            <a:extLst>
              <a:ext uri="{FF2B5EF4-FFF2-40B4-BE49-F238E27FC236}">
                <a16:creationId xmlns:a16="http://schemas.microsoft.com/office/drawing/2014/main" id="{52FAE4EC-6F84-41F6-BE64-24EB7FED6DA2}"/>
              </a:ext>
            </a:extLst>
          </p:cNvPr>
          <p:cNvSpPr/>
          <p:nvPr/>
        </p:nvSpPr>
        <p:spPr>
          <a:xfrm>
            <a:off x="2124740" y="2215103"/>
            <a:ext cx="8150944" cy="573749"/>
          </a:xfrm>
          <a:prstGeom prst="roundRect">
            <a:avLst>
              <a:gd name="adj" fmla="val 50000"/>
            </a:avLst>
          </a:prstGeom>
          <a:solidFill>
            <a:schemeClr val="bg1">
              <a:alpha val="20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572325" tIns="86360" rIns="86360" bIns="86360" numCol="1" spcCol="1270" anchor="ctr" anchorCtr="0">
            <a:noAutofit/>
          </a:bodyPr>
          <a:lstStyle/>
          <a:p>
            <a:pPr defTabSz="1511300">
              <a:lnSpc>
                <a:spcPct val="90000"/>
              </a:lnSpc>
              <a:spcBef>
                <a:spcPct val="0"/>
              </a:spcBef>
              <a:spcAft>
                <a:spcPct val="35000"/>
              </a:spcAft>
            </a:pPr>
            <a:r>
              <a:rPr lang="zh-CN" altLang="en-US" sz="3200" i="1" dirty="0">
                <a:solidFill>
                  <a:schemeClr val="bg1">
                    <a:lumMod val="85000"/>
                  </a:schemeClr>
                </a:solidFill>
                <a:latin typeface="微软雅黑" panose="020B0503020204020204" pitchFamily="34" charset="-122"/>
                <a:ea typeface="微软雅黑" panose="020B0503020204020204" pitchFamily="34" charset="-122"/>
              </a:rPr>
              <a:t>问  题  定  义</a:t>
            </a:r>
          </a:p>
        </p:txBody>
      </p:sp>
      <p:sp>
        <p:nvSpPr>
          <p:cNvPr id="11" name="椭圆 10">
            <a:extLst>
              <a:ext uri="{FF2B5EF4-FFF2-40B4-BE49-F238E27FC236}">
                <a16:creationId xmlns:a16="http://schemas.microsoft.com/office/drawing/2014/main" id="{72EC77EE-BC29-4EB7-8F0C-D5A1CA22143C}"/>
              </a:ext>
            </a:extLst>
          </p:cNvPr>
          <p:cNvSpPr/>
          <p:nvPr/>
        </p:nvSpPr>
        <p:spPr>
          <a:xfrm>
            <a:off x="1674089" y="2161794"/>
            <a:ext cx="717186" cy="717186"/>
          </a:xfrm>
          <a:prstGeom prst="ellipse">
            <a:avLst/>
          </a:prstGeom>
          <a:ln w="53975">
            <a:solidFill>
              <a:schemeClr val="bg1">
                <a:lumMod val="85000"/>
              </a:schemeClr>
            </a:solidFill>
          </a:ln>
        </p:spPr>
        <p:style>
          <a:lnRef idx="1">
            <a:schemeClr val="accent3">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pPr algn="ctr"/>
            <a:r>
              <a:rPr lang="zh-CN" altLang="en-US" sz="2800" dirty="0">
                <a:solidFill>
                  <a:schemeClr val="bg1">
                    <a:lumMod val="85000"/>
                  </a:schemeClr>
                </a:solidFill>
                <a:latin typeface="Arial" panose="020B0604020202020204" pitchFamily="34" charset="0"/>
                <a:ea typeface="微软雅黑" panose="020B0503020204020204" pitchFamily="34" charset="-122"/>
                <a:cs typeface="Arial" panose="020B0604020202020204" pitchFamily="34" charset="0"/>
              </a:rPr>
              <a:t>二</a:t>
            </a:r>
          </a:p>
        </p:txBody>
      </p:sp>
      <p:sp>
        <p:nvSpPr>
          <p:cNvPr id="12" name="矩形: 圆角 11">
            <a:extLst>
              <a:ext uri="{FF2B5EF4-FFF2-40B4-BE49-F238E27FC236}">
                <a16:creationId xmlns:a16="http://schemas.microsoft.com/office/drawing/2014/main" id="{795AA1AD-D355-45E0-8D4C-4FC399B157CF}"/>
              </a:ext>
            </a:extLst>
          </p:cNvPr>
          <p:cNvSpPr/>
          <p:nvPr/>
        </p:nvSpPr>
        <p:spPr>
          <a:xfrm>
            <a:off x="2283315" y="3296316"/>
            <a:ext cx="7783945" cy="573749"/>
          </a:xfrm>
          <a:prstGeom prst="roundRect">
            <a:avLst>
              <a:gd name="adj" fmla="val 50000"/>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572325" tIns="86360" rIns="86360" bIns="86360" numCol="1" spcCol="1270" anchor="ctr" anchorCtr="0">
            <a:noAutofit/>
          </a:bodyPr>
          <a:lstStyle/>
          <a:p>
            <a:pPr defTabSz="1511300">
              <a:lnSpc>
                <a:spcPct val="90000"/>
              </a:lnSpc>
              <a:spcBef>
                <a:spcPct val="0"/>
              </a:spcBef>
              <a:spcAft>
                <a:spcPct val="35000"/>
              </a:spcAft>
            </a:pPr>
            <a:r>
              <a:rPr lang="zh-CN" altLang="en-US" sz="4000" b="1" i="1" dirty="0">
                <a:solidFill>
                  <a:schemeClr val="accent6">
                    <a:lumMod val="50000"/>
                  </a:schemeClr>
                </a:solidFill>
                <a:latin typeface="微软雅黑" panose="020B0503020204020204" pitchFamily="34" charset="-122"/>
                <a:ea typeface="微软雅黑" panose="020B0503020204020204" pitchFamily="34" charset="-122"/>
              </a:rPr>
              <a:t>算  法  设  计</a:t>
            </a:r>
          </a:p>
        </p:txBody>
      </p:sp>
      <p:sp>
        <p:nvSpPr>
          <p:cNvPr id="13" name="椭圆 12">
            <a:extLst>
              <a:ext uri="{FF2B5EF4-FFF2-40B4-BE49-F238E27FC236}">
                <a16:creationId xmlns:a16="http://schemas.microsoft.com/office/drawing/2014/main" id="{3D4B01A6-200F-472C-A2E8-BC316FF76111}"/>
              </a:ext>
            </a:extLst>
          </p:cNvPr>
          <p:cNvSpPr/>
          <p:nvPr/>
        </p:nvSpPr>
        <p:spPr>
          <a:xfrm>
            <a:off x="1832667" y="3243007"/>
            <a:ext cx="717186" cy="717186"/>
          </a:xfrm>
          <a:prstGeom prst="ellipse">
            <a:avLst/>
          </a:prstGeom>
          <a:ln w="76200">
            <a:solidFill>
              <a:schemeClr val="accent6">
                <a:lumMod val="50000"/>
              </a:schemeClr>
            </a:solidFill>
          </a:ln>
        </p:spPr>
        <p:style>
          <a:lnRef idx="1">
            <a:schemeClr val="accent4">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r>
              <a:rPr lang="zh-CN" altLang="en-US" sz="28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rPr>
              <a:t>三</a:t>
            </a:r>
          </a:p>
        </p:txBody>
      </p:sp>
      <p:sp>
        <p:nvSpPr>
          <p:cNvPr id="14" name="矩形: 圆角 13">
            <a:extLst>
              <a:ext uri="{FF2B5EF4-FFF2-40B4-BE49-F238E27FC236}">
                <a16:creationId xmlns:a16="http://schemas.microsoft.com/office/drawing/2014/main" id="{2CB46C3F-7D11-49D3-B1B9-B81A762909D2}"/>
              </a:ext>
            </a:extLst>
          </p:cNvPr>
          <p:cNvSpPr/>
          <p:nvPr/>
        </p:nvSpPr>
        <p:spPr>
          <a:xfrm>
            <a:off x="2124740" y="4377529"/>
            <a:ext cx="8150944" cy="573749"/>
          </a:xfrm>
          <a:prstGeom prst="roundRect">
            <a:avLst>
              <a:gd name="adj" fmla="val 50000"/>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572325" tIns="86360" rIns="86360" bIns="86360" numCol="1" spcCol="1270" anchor="ctr" anchorCtr="0">
            <a:noAutofit/>
          </a:bodyPr>
          <a:lstStyle/>
          <a:p>
            <a:pPr defTabSz="1511300">
              <a:lnSpc>
                <a:spcPct val="90000"/>
              </a:lnSpc>
              <a:spcBef>
                <a:spcPct val="0"/>
              </a:spcBef>
              <a:spcAft>
                <a:spcPct val="35000"/>
              </a:spcAft>
            </a:pPr>
            <a:r>
              <a:rPr lang="zh-CN" altLang="en-US" sz="3200" i="1" dirty="0">
                <a:solidFill>
                  <a:schemeClr val="bg1">
                    <a:lumMod val="85000"/>
                  </a:schemeClr>
                </a:solidFill>
                <a:latin typeface="微软雅黑" panose="020B0503020204020204" pitchFamily="34" charset="-122"/>
                <a:ea typeface="微软雅黑" panose="020B0503020204020204" pitchFamily="34" charset="-122"/>
              </a:rPr>
              <a:t>实  验  结  果</a:t>
            </a:r>
          </a:p>
        </p:txBody>
      </p:sp>
      <p:sp>
        <p:nvSpPr>
          <p:cNvPr id="15" name="椭圆 14">
            <a:extLst>
              <a:ext uri="{FF2B5EF4-FFF2-40B4-BE49-F238E27FC236}">
                <a16:creationId xmlns:a16="http://schemas.microsoft.com/office/drawing/2014/main" id="{C278A984-E004-4DB9-8EF4-DB906D5E3F6C}"/>
              </a:ext>
            </a:extLst>
          </p:cNvPr>
          <p:cNvSpPr/>
          <p:nvPr/>
        </p:nvSpPr>
        <p:spPr>
          <a:xfrm>
            <a:off x="1674089" y="4324220"/>
            <a:ext cx="717186" cy="717186"/>
          </a:xfrm>
          <a:prstGeom prst="ellipse">
            <a:avLst/>
          </a:prstGeom>
          <a:ln w="53975">
            <a:solidFill>
              <a:schemeClr val="bg1">
                <a:lumMod val="85000"/>
              </a:schemeClr>
            </a:solidFill>
          </a:ln>
        </p:spPr>
        <p:style>
          <a:lnRef idx="1">
            <a:schemeClr val="accent5">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pPr algn="ctr"/>
            <a:r>
              <a:rPr lang="zh-CN" altLang="en-US" sz="2800" dirty="0">
                <a:solidFill>
                  <a:schemeClr val="bg1">
                    <a:lumMod val="85000"/>
                  </a:schemeClr>
                </a:solidFill>
                <a:latin typeface="Arial" panose="020B0604020202020204" pitchFamily="34" charset="0"/>
                <a:ea typeface="微软雅黑" panose="020B0503020204020204" pitchFamily="34" charset="-122"/>
                <a:cs typeface="Arial" panose="020B0604020202020204" pitchFamily="34" charset="0"/>
              </a:rPr>
              <a:t>四</a:t>
            </a:r>
          </a:p>
        </p:txBody>
      </p:sp>
      <p:sp>
        <p:nvSpPr>
          <p:cNvPr id="16" name="矩形: 圆角 15">
            <a:extLst>
              <a:ext uri="{FF2B5EF4-FFF2-40B4-BE49-F238E27FC236}">
                <a16:creationId xmlns:a16="http://schemas.microsoft.com/office/drawing/2014/main" id="{2F23456B-DACD-4FEA-A23F-CDE5763B74F1}"/>
              </a:ext>
            </a:extLst>
          </p:cNvPr>
          <p:cNvSpPr/>
          <p:nvPr/>
        </p:nvSpPr>
        <p:spPr>
          <a:xfrm>
            <a:off x="1608064" y="5458741"/>
            <a:ext cx="9225036" cy="573749"/>
          </a:xfrm>
          <a:prstGeom prst="roundRect">
            <a:avLst>
              <a:gd name="adj" fmla="val 50000"/>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572325" tIns="86360" rIns="86360" bIns="86360" numCol="1" spcCol="1270" anchor="ctr" anchorCtr="0">
            <a:noAutofit/>
          </a:bodyPr>
          <a:lstStyle/>
          <a:p>
            <a:pPr defTabSz="1511300">
              <a:lnSpc>
                <a:spcPct val="90000"/>
              </a:lnSpc>
              <a:spcBef>
                <a:spcPct val="0"/>
              </a:spcBef>
              <a:spcAft>
                <a:spcPct val="35000"/>
              </a:spcAft>
            </a:pPr>
            <a:r>
              <a:rPr lang="zh-CN" altLang="en-US" sz="3200" i="1" dirty="0">
                <a:solidFill>
                  <a:schemeClr val="bg1">
                    <a:lumMod val="85000"/>
                  </a:schemeClr>
                </a:solidFill>
                <a:latin typeface="微软雅黑" panose="020B0503020204020204" pitchFamily="34" charset="-122"/>
                <a:ea typeface="微软雅黑" panose="020B0503020204020204" pitchFamily="34" charset="-122"/>
              </a:rPr>
              <a:t>总  结  与  展  望</a:t>
            </a:r>
          </a:p>
        </p:txBody>
      </p:sp>
      <p:sp>
        <p:nvSpPr>
          <p:cNvPr id="17" name="椭圆 16">
            <a:extLst>
              <a:ext uri="{FF2B5EF4-FFF2-40B4-BE49-F238E27FC236}">
                <a16:creationId xmlns:a16="http://schemas.microsoft.com/office/drawing/2014/main" id="{93C4258B-C4AB-4EC5-ADD0-F44E54794DFF}"/>
              </a:ext>
            </a:extLst>
          </p:cNvPr>
          <p:cNvSpPr/>
          <p:nvPr/>
        </p:nvSpPr>
        <p:spPr>
          <a:xfrm>
            <a:off x="1157414" y="5405433"/>
            <a:ext cx="717186" cy="717186"/>
          </a:xfrm>
          <a:prstGeom prst="ellipse">
            <a:avLst/>
          </a:prstGeom>
          <a:ln w="53975">
            <a:solidFill>
              <a:schemeClr val="bg1">
                <a:lumMod val="85000"/>
              </a:schemeClr>
            </a:solidFill>
          </a:ln>
        </p:spPr>
        <p:style>
          <a:lnRef idx="1">
            <a:schemeClr val="accent6">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pPr algn="ctr"/>
            <a:r>
              <a:rPr lang="zh-CN" altLang="en-US" sz="2800" dirty="0">
                <a:solidFill>
                  <a:schemeClr val="bg1">
                    <a:lumMod val="85000"/>
                  </a:schemeClr>
                </a:solidFill>
                <a:latin typeface="Arial" panose="020B0604020202020204" pitchFamily="34" charset="0"/>
                <a:ea typeface="微软雅黑" panose="020B0503020204020204" pitchFamily="34" charset="-122"/>
                <a:cs typeface="Arial" panose="020B0604020202020204" pitchFamily="34" charset="0"/>
              </a:rPr>
              <a:t>五</a:t>
            </a:r>
          </a:p>
        </p:txBody>
      </p:sp>
      <p:sp>
        <p:nvSpPr>
          <p:cNvPr id="2" name="灯片编号占位符 1">
            <a:extLst>
              <a:ext uri="{FF2B5EF4-FFF2-40B4-BE49-F238E27FC236}">
                <a16:creationId xmlns:a16="http://schemas.microsoft.com/office/drawing/2014/main" id="{4D44FC5A-7207-4D3A-A644-A124324295F0}"/>
              </a:ext>
            </a:extLst>
          </p:cNvPr>
          <p:cNvSpPr>
            <a:spLocks noGrp="1"/>
          </p:cNvSpPr>
          <p:nvPr>
            <p:ph type="sldNum" sz="quarter" idx="12"/>
          </p:nvPr>
        </p:nvSpPr>
        <p:spPr/>
        <p:txBody>
          <a:bodyPr/>
          <a:lstStyle/>
          <a:p>
            <a:fld id="{F3BBBCA4-6AC4-42CB-B873-F9361B16036F}" type="slidenum">
              <a:rPr lang="zh-CN" altLang="en-US" smtClean="0"/>
              <a:t>10</a:t>
            </a:fld>
            <a:endParaRPr lang="zh-CN" altLang="en-US"/>
          </a:p>
        </p:txBody>
      </p:sp>
      <p:sp>
        <p:nvSpPr>
          <p:cNvPr id="19" name="弧形 18">
            <a:extLst>
              <a:ext uri="{FF2B5EF4-FFF2-40B4-BE49-F238E27FC236}">
                <a16:creationId xmlns:a16="http://schemas.microsoft.com/office/drawing/2014/main" id="{40621DAA-16A4-471F-8DC7-6C3B868367EC}"/>
              </a:ext>
            </a:extLst>
          </p:cNvPr>
          <p:cNvSpPr/>
          <p:nvPr/>
        </p:nvSpPr>
        <p:spPr>
          <a:xfrm flipH="1">
            <a:off x="10067260" y="672638"/>
            <a:ext cx="4665821" cy="5857924"/>
          </a:xfrm>
          <a:prstGeom prst="arc">
            <a:avLst>
              <a:gd name="adj1" fmla="val 16651350"/>
              <a:gd name="adj2" fmla="val 4971602"/>
            </a:avLst>
          </a:prstGeom>
          <a:ln w="76200" cmpd="sng">
            <a:solidFill>
              <a:schemeClr val="bg1">
                <a:lumMod val="85000"/>
                <a:alpha val="50000"/>
              </a:schemeClr>
            </a:solidFill>
            <a:prstDash val="sysDot"/>
          </a:ln>
        </p:spPr>
        <p:style>
          <a:lnRef idx="2">
            <a:schemeClr val="accent2">
              <a:hueOff val="0"/>
              <a:satOff val="0"/>
              <a:lumOff val="0"/>
              <a:alphaOff val="0"/>
            </a:schemeClr>
          </a:lnRef>
          <a:fillRef idx="0">
            <a:schemeClr val="accent3">
              <a:tint val="90000"/>
              <a:hueOff val="0"/>
              <a:satOff val="0"/>
              <a:lumOff val="0"/>
              <a:alphaOff val="0"/>
            </a:schemeClr>
          </a:fillRef>
          <a:effectRef idx="0">
            <a:schemeClr val="accent3">
              <a:tint val="90000"/>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630186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C9809D-E2C6-4260-BFFF-6CCCA434CD2E}"/>
              </a:ext>
            </a:extLst>
          </p:cNvPr>
          <p:cNvSpPr>
            <a:spLocks noGrp="1"/>
          </p:cNvSpPr>
          <p:nvPr>
            <p:ph type="title"/>
          </p:nvPr>
        </p:nvSpPr>
        <p:spPr/>
        <p:txBody>
          <a:bodyPr>
            <a:normAutofit fontScale="90000"/>
          </a:bodyPr>
          <a:lstStyle/>
          <a:p>
            <a:r>
              <a:rPr lang="en-US" altLang="zh-CN" dirty="0"/>
              <a:t>3.1 DQDA</a:t>
            </a:r>
            <a:r>
              <a:rPr lang="zh-CN" altLang="en-US" dirty="0"/>
              <a:t>算法设计</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137CE9A-A3A0-4456-8804-8C5E8CC71F38}"/>
                  </a:ext>
                </a:extLst>
              </p:cNvPr>
              <p:cNvSpPr>
                <a:spLocks noGrp="1"/>
              </p:cNvSpPr>
              <p:nvPr>
                <p:ph idx="1"/>
              </p:nvPr>
            </p:nvSpPr>
            <p:spPr/>
            <p:txBody>
              <a:bodyPr>
                <a:normAutofit/>
              </a:bodyPr>
              <a:lstStyle/>
              <a:p>
                <a:r>
                  <a:rPr lang="zh-CN" altLang="en-US" dirty="0"/>
                  <a:t>算法核心</a:t>
                </a:r>
                <a:endParaRPr lang="en-US" altLang="zh-CN" dirty="0"/>
              </a:p>
              <a:p>
                <a:pPr marL="342900" indent="-342900">
                  <a:buFont typeface="Arial" panose="020B0604020202020204" pitchFamily="34" charset="0"/>
                  <a:buChar char="•"/>
                </a:pPr>
                <a:r>
                  <a:rPr lang="zh-CN" altLang="en-US" dirty="0"/>
                  <a:t>根据数据卖家提交的数据</a:t>
                </a:r>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质量</m:t>
                        </m:r>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𝑖𝑗</m:t>
                        </m:r>
                      </m:sub>
                    </m:sSub>
                    <m:r>
                      <a:rPr lang="zh-CN" altLang="en-US" i="1">
                        <a:latin typeface="Cambria Math" panose="02040503050406030204" pitchFamily="18" charset="0"/>
                      </a:rPr>
                      <m:t>和</m:t>
                    </m:r>
                    <m:r>
                      <a:rPr lang="zh-CN" altLang="en-US" i="1" smtClean="0">
                        <a:latin typeface="Cambria Math" panose="02040503050406030204" pitchFamily="18" charset="0"/>
                      </a:rPr>
                      <m:t>拍卖</m:t>
                    </m:r>
                    <m:r>
                      <a:rPr lang="zh-CN" altLang="en-US" i="1">
                        <a:latin typeface="Cambria Math" panose="02040503050406030204" pitchFamily="18" charset="0"/>
                      </a:rPr>
                      <m:t>价格</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i="1">
                            <a:latin typeface="Cambria Math" panose="02040503050406030204" pitchFamily="18" charset="0"/>
                          </a:rPr>
                          <m:t>𝑖𝑗</m:t>
                        </m:r>
                      </m:sub>
                    </m:sSub>
                    <m:r>
                      <a:rPr lang="zh-CN" altLang="en-US" i="1">
                        <a:latin typeface="Cambria Math" panose="02040503050406030204" pitchFamily="18" charset="0"/>
                      </a:rPr>
                      <m:t>计算</m:t>
                    </m:r>
                  </m:oMath>
                </a14:m>
                <a:r>
                  <a:rPr lang="zh-CN" altLang="en-US" dirty="0"/>
                  <a:t>一个</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𝑖𝑗</m:t>
                        </m:r>
                      </m:sub>
                    </m:sSub>
                  </m:oMath>
                </a14:m>
                <a:endParaRPr lang="en-US" altLang="zh-CN" dirty="0"/>
              </a:p>
              <a:p>
                <a:pPr marL="342900" indent="-342900">
                  <a:buFont typeface="Arial" panose="020B0604020202020204" pitchFamily="34" charset="0"/>
                  <a:buChar char="•"/>
                </a:pPr>
                <a:r>
                  <a:rPr lang="zh-CN" altLang="en-US" dirty="0"/>
                  <a:t>以</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𝑖𝑗</m:t>
                        </m:r>
                      </m:sub>
                    </m:sSub>
                  </m:oMath>
                </a14:m>
                <a:r>
                  <a:rPr lang="zh-CN" altLang="en-US" dirty="0"/>
                  <a:t>将所有的数据卖家划分成三个集合，</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3</m:t>
                        </m:r>
                      </m:sub>
                    </m:sSub>
                  </m:oMath>
                </a14:m>
                <a:endParaRPr lang="en-US" altLang="zh-CN" dirty="0"/>
              </a:p>
            </p:txBody>
          </p:sp>
        </mc:Choice>
        <mc:Fallback xmlns="">
          <p:sp>
            <p:nvSpPr>
              <p:cNvPr id="3" name="内容占位符 2">
                <a:extLst>
                  <a:ext uri="{FF2B5EF4-FFF2-40B4-BE49-F238E27FC236}">
                    <a16:creationId xmlns:a16="http://schemas.microsoft.com/office/drawing/2014/main" id="{F137CE9A-A3A0-4456-8804-8C5E8CC71F38}"/>
                  </a:ext>
                </a:extLst>
              </p:cNvPr>
              <p:cNvSpPr>
                <a:spLocks noGrp="1" noRot="1" noChangeAspect="1" noMove="1" noResize="1" noEditPoints="1" noAdjustHandles="1" noChangeArrowheads="1" noChangeShapeType="1" noTextEdit="1"/>
              </p:cNvSpPr>
              <p:nvPr>
                <p:ph idx="1"/>
              </p:nvPr>
            </p:nvSpPr>
            <p:spPr>
              <a:blipFill>
                <a:blip r:embed="rId3"/>
                <a:stretch>
                  <a:fillRect l="-928" t="-164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C0416142-3947-49FF-82C0-FD728C83361C}"/>
              </a:ext>
            </a:extLst>
          </p:cNvPr>
          <p:cNvSpPr>
            <a:spLocks noGrp="1"/>
          </p:cNvSpPr>
          <p:nvPr>
            <p:ph type="sldNum" sz="quarter" idx="12"/>
          </p:nvPr>
        </p:nvSpPr>
        <p:spPr/>
        <p:txBody>
          <a:bodyPr/>
          <a:lstStyle/>
          <a:p>
            <a:fld id="{F3BBBCA4-6AC4-42CB-B873-F9361B16036F}" type="slidenum">
              <a:rPr lang="zh-CN" altLang="en-US" smtClean="0"/>
              <a:t>11</a:t>
            </a:fld>
            <a:endParaRPr lang="zh-CN" altLang="en-US"/>
          </a:p>
        </p:txBody>
      </p:sp>
      <p:cxnSp>
        <p:nvCxnSpPr>
          <p:cNvPr id="6" name="直接连接符 5">
            <a:extLst>
              <a:ext uri="{FF2B5EF4-FFF2-40B4-BE49-F238E27FC236}">
                <a16:creationId xmlns:a16="http://schemas.microsoft.com/office/drawing/2014/main" id="{DC017C0D-D003-4674-9FA0-A1DAD91EEBD6}"/>
              </a:ext>
            </a:extLst>
          </p:cNvPr>
          <p:cNvCxnSpPr>
            <a:cxnSpLocks/>
          </p:cNvCxnSpPr>
          <p:nvPr/>
        </p:nvCxnSpPr>
        <p:spPr>
          <a:xfrm>
            <a:off x="4764000" y="1028907"/>
            <a:ext cx="1620000" cy="0"/>
          </a:xfrm>
          <a:prstGeom prst="line">
            <a:avLst/>
          </a:prstGeom>
          <a:ln w="127000" cap="flat">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1946083" y="4585820"/>
                <a:ext cx="3850926" cy="957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Sub>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𝐽</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𝑖𝑗</m:t>
                                  </m:r>
                                </m:sub>
                              </m:sSub>
                            </m:e>
                          </m:d>
                          <m:r>
                            <a:rPr lang="en-US" altLang="zh-CN" b="0" i="1" smtClean="0">
                              <a:latin typeface="Cambria Math" panose="02040503050406030204" pitchFamily="18" charset="0"/>
                            </a:rPr>
                            <m:t>&lt;</m:t>
                          </m:r>
                          <m:r>
                            <a:rPr lang="en-US" altLang="zh-CN" b="0" i="1" smtClean="0">
                              <a:latin typeface="Cambria Math" panose="02040503050406030204" pitchFamily="18" charset="0"/>
                            </a:rPr>
                            <m:t>𝑋</m:t>
                          </m:r>
                        </m:e>
                      </m:d>
                    </m:oMath>
                  </m:oMathPara>
                </a14:m>
                <a:endParaRPr lang="en-US" altLang="zh-CN"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b="0" i="1" smtClean="0">
                              <a:latin typeface="Cambria Math" panose="02040503050406030204" pitchFamily="18" charset="0"/>
                            </a:rPr>
                            <m:t>2</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𝑖𝑗</m:t>
                              </m:r>
                            </m:sub>
                          </m:sSub>
                          <m:r>
                            <a:rPr lang="en-US" altLang="zh-CN" i="1">
                              <a:latin typeface="Cambria Math" panose="020405030504060302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𝑖𝑗</m:t>
                              </m:r>
                            </m:sub>
                          </m:sSub>
                          <m:r>
                            <a:rPr lang="en-US" altLang="zh-CN" b="0" i="1" smtClean="0">
                              <a:latin typeface="Cambria Math" panose="02040503050406030204" pitchFamily="18" charset="0"/>
                            </a:rPr>
                            <m:t>&lt;</m:t>
                          </m:r>
                          <m:r>
                            <a:rPr lang="en-US" altLang="zh-CN" b="0" i="1" smtClean="0">
                              <a:latin typeface="Cambria Math" panose="02040503050406030204" pitchFamily="18" charset="0"/>
                            </a:rPr>
                            <m:t>𝑋</m:t>
                          </m:r>
                          <m:r>
                            <a:rPr lang="en-US" altLang="zh-CN" b="0" i="1" smtClean="0">
                              <a:latin typeface="Cambria Math" panose="02040503050406030204" pitchFamily="18" charset="0"/>
                            </a:rPr>
                            <m:t>&lt;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r>
                            <a:rPr lang="en-US" altLang="zh-CN" i="1">
                              <a:latin typeface="Cambria Math" panose="02040503050406030204" pitchFamily="18" charset="0"/>
                            </a:rPr>
                            <m:t>𝐽</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𝑖𝑗</m:t>
                                  </m:r>
                                </m:sub>
                              </m:sSub>
                            </m:e>
                          </m:d>
                        </m:e>
                      </m:d>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b="0" i="1" smtClean="0">
                              <a:latin typeface="Cambria Math" panose="02040503050406030204" pitchFamily="18" charset="0"/>
                            </a:rPr>
                            <m:t>3</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𝑖𝑗</m:t>
                              </m:r>
                            </m:sub>
                          </m:sSub>
                          <m:r>
                            <a:rPr lang="en-US" altLang="zh-CN" i="1">
                              <a:latin typeface="Cambria Math" panose="020405030504060302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𝑖𝑗</m:t>
                              </m:r>
                            </m:sub>
                          </m:sSub>
                          <m:r>
                            <a:rPr lang="en-US" altLang="zh-CN" b="0" i="1" smtClean="0">
                              <a:latin typeface="Cambria Math" panose="02040503050406030204" pitchFamily="18" charset="0"/>
                            </a:rPr>
                            <m:t>&gt;</m:t>
                          </m:r>
                          <m:r>
                            <a:rPr lang="en-US" altLang="zh-CN" i="1">
                              <a:latin typeface="Cambria Math" panose="02040503050406030204" pitchFamily="18" charset="0"/>
                            </a:rPr>
                            <m:t>𝑋</m:t>
                          </m:r>
                        </m:e>
                      </m:d>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946083" y="4585820"/>
                <a:ext cx="3850926" cy="957185"/>
              </a:xfrm>
              <a:prstGeom prst="rect">
                <a:avLst/>
              </a:prstGeom>
              <a:blipFill>
                <a:blip r:embed="rId4"/>
                <a:stretch>
                  <a:fillRect b="-70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1584961" y="3332219"/>
                <a:ext cx="4646850" cy="4379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limLow>
                        </m:fName>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𝑞</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𝐽</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𝑖𝑗</m:t>
                                          </m:r>
                                        </m:sub>
                                      </m:sSub>
                                    </m:e>
                                  </m:d>
                                </m:e>
                              </m:d>
                              <m:r>
                                <m:rPr>
                                  <m:nor/>
                                </m:rPr>
                                <a:rPr lang="en-US" altLang="zh-CN" dirty="0"/>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𝑞</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𝑘</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ea typeface="Cambria Math" panose="02040503050406030204" pitchFamily="18" charset="0"/>
                                </a:rPr>
                                <m:t>≥0</m:t>
                              </m:r>
                            </m:e>
                          </m:d>
                        </m:e>
                      </m:func>
                    </m:oMath>
                  </m:oMathPara>
                </a14:m>
                <a:endParaRPr lang="zh-CN" altLang="en-US" dirty="0"/>
              </a:p>
            </p:txBody>
          </p:sp>
        </mc:Choice>
        <mc:Fallback xmlns="">
          <p:sp>
            <p:nvSpPr>
              <p:cNvPr id="55" name="文本框 54"/>
              <p:cNvSpPr txBox="1">
                <a:spLocks noRot="1" noChangeAspect="1" noMove="1" noResize="1" noEditPoints="1" noAdjustHandles="1" noChangeArrowheads="1" noChangeShapeType="1" noTextEdit="1"/>
              </p:cNvSpPr>
              <p:nvPr/>
            </p:nvSpPr>
            <p:spPr>
              <a:xfrm>
                <a:off x="1584961" y="3332219"/>
                <a:ext cx="4646850" cy="437940"/>
              </a:xfrm>
              <a:prstGeom prst="rect">
                <a:avLst/>
              </a:prstGeom>
              <a:blipFill>
                <a:blip r:embed="rId5"/>
                <a:stretch>
                  <a:fillRect l="-1706" b="-2817"/>
                </a:stretch>
              </a:blipFill>
            </p:spPr>
            <p:txBody>
              <a:bodyPr/>
              <a:lstStyle/>
              <a:p>
                <a:r>
                  <a:rPr lang="zh-CN" altLang="en-US">
                    <a:noFill/>
                  </a:rPr>
                  <a:t> </a:t>
                </a:r>
              </a:p>
            </p:txBody>
          </p:sp>
        </mc:Fallback>
      </mc:AlternateContent>
      <p:pic>
        <p:nvPicPr>
          <p:cNvPr id="5" name="图片 4"/>
          <p:cNvPicPr>
            <a:picLocks noChangeAspect="1"/>
          </p:cNvPicPr>
          <p:nvPr/>
        </p:nvPicPr>
        <p:blipFill>
          <a:blip r:embed="rId6"/>
          <a:stretch>
            <a:fillRect/>
          </a:stretch>
        </p:blipFill>
        <p:spPr>
          <a:xfrm>
            <a:off x="1584961" y="4234252"/>
            <a:ext cx="1091279" cy="365792"/>
          </a:xfrm>
          <a:prstGeom prst="rect">
            <a:avLst/>
          </a:prstGeom>
        </p:spPr>
      </p:pic>
      <p:sp>
        <p:nvSpPr>
          <p:cNvPr id="58" name="文本框 57">
            <a:extLst>
              <a:ext uri="{FF2B5EF4-FFF2-40B4-BE49-F238E27FC236}">
                <a16:creationId xmlns:a16="http://schemas.microsoft.com/office/drawing/2014/main" id="{05E42C38-E977-4F32-99B3-6F0869D2A540}"/>
              </a:ext>
            </a:extLst>
          </p:cNvPr>
          <p:cNvSpPr txBox="1"/>
          <p:nvPr/>
        </p:nvSpPr>
        <p:spPr>
          <a:xfrm>
            <a:off x="6219532" y="3359991"/>
            <a:ext cx="868384" cy="369332"/>
          </a:xfrm>
          <a:prstGeom prst="rect">
            <a:avLst/>
          </a:prstGeom>
          <a:noFill/>
        </p:spPr>
        <p:txBody>
          <a:bodyPr wrap="square" rtlCol="0">
            <a:spAutoFit/>
          </a:bodyPr>
          <a:lstStyle/>
          <a:p>
            <a:pPr algn="r"/>
            <a:r>
              <a:rPr lang="en-US" altLang="zh-CN" dirty="0"/>
              <a:t>(3-1)</a:t>
            </a:r>
            <a:endParaRPr lang="zh-CN" altLang="en-US" dirty="0"/>
          </a:p>
        </p:txBody>
      </p:sp>
      <p:sp>
        <p:nvSpPr>
          <p:cNvPr id="59" name="文本框 58">
            <a:extLst>
              <a:ext uri="{FF2B5EF4-FFF2-40B4-BE49-F238E27FC236}">
                <a16:creationId xmlns:a16="http://schemas.microsoft.com/office/drawing/2014/main" id="{05E42C38-E977-4F32-99B3-6F0869D2A540}"/>
              </a:ext>
            </a:extLst>
          </p:cNvPr>
          <p:cNvSpPr txBox="1"/>
          <p:nvPr/>
        </p:nvSpPr>
        <p:spPr>
          <a:xfrm>
            <a:off x="5916323" y="4844346"/>
            <a:ext cx="868384" cy="369332"/>
          </a:xfrm>
          <a:prstGeom prst="rect">
            <a:avLst/>
          </a:prstGeom>
          <a:noFill/>
        </p:spPr>
        <p:txBody>
          <a:bodyPr wrap="square" rtlCol="0">
            <a:spAutoFit/>
          </a:bodyPr>
          <a:lstStyle/>
          <a:p>
            <a:pPr algn="r"/>
            <a:r>
              <a:rPr lang="en-US" altLang="zh-CN" dirty="0"/>
              <a:t>(3-2)</a:t>
            </a:r>
            <a:endParaRPr lang="zh-CN" altLang="en-US" dirty="0"/>
          </a:p>
        </p:txBody>
      </p:sp>
    </p:spTree>
    <p:extLst>
      <p:ext uri="{BB962C8B-B14F-4D97-AF65-F5344CB8AC3E}">
        <p14:creationId xmlns:p14="http://schemas.microsoft.com/office/powerpoint/2010/main" val="3345620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3BBBCA4-6AC4-42CB-B873-F9361B16036F}" type="slidenum">
              <a:rPr lang="zh-CN" altLang="en-US" smtClean="0"/>
              <a:t>12</a:t>
            </a:fld>
            <a:endParaRPr lang="zh-CN" altLang="en-US"/>
          </a:p>
        </p:txBody>
      </p:sp>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normAutofit fontScale="90000"/>
              </a:bodyPr>
              <a:lstStyle/>
              <a:p>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𝑖𝑗</m:t>
                        </m:r>
                      </m:sub>
                    </m:sSub>
                  </m:oMath>
                </a14:m>
                <a:r>
                  <a:rPr lang="zh-CN" altLang="en-US" dirty="0"/>
                  <a:t>的划分和参与者集合划分流程</a:t>
                </a:r>
                <a:r>
                  <a:rPr lang="en-US" altLang="zh-CN" dirty="0"/>
                  <a:t> </a:t>
                </a: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3"/>
                <a:stretch>
                  <a:fillRect t="-22523" b="-36036"/>
                </a:stretch>
              </a:blipFill>
            </p:spPr>
            <p:txBody>
              <a:bodyPr/>
              <a:lstStyle/>
              <a:p>
                <a:r>
                  <a:rPr lang="zh-CN" altLang="en-US">
                    <a:noFill/>
                  </a:rPr>
                  <a:t> </a:t>
                </a:r>
              </a:p>
            </p:txBody>
          </p:sp>
        </mc:Fallback>
      </mc:AlternateContent>
      <p:grpSp>
        <p:nvGrpSpPr>
          <p:cNvPr id="5" name="组合 4"/>
          <p:cNvGrpSpPr/>
          <p:nvPr/>
        </p:nvGrpSpPr>
        <p:grpSpPr>
          <a:xfrm>
            <a:off x="628512" y="1437200"/>
            <a:ext cx="5170988" cy="2411055"/>
            <a:chOff x="1688614" y="3052489"/>
            <a:chExt cx="5170988" cy="2411055"/>
          </a:xfrm>
        </p:grpSpPr>
        <p:cxnSp>
          <p:nvCxnSpPr>
            <p:cNvPr id="6" name="直接箭头连接符 5"/>
            <p:cNvCxnSpPr/>
            <p:nvPr/>
          </p:nvCxnSpPr>
          <p:spPr>
            <a:xfrm flipV="1">
              <a:off x="1742790" y="5139418"/>
              <a:ext cx="4353210" cy="101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1742790" y="3179639"/>
              <a:ext cx="22256" cy="19699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任意多边形 7"/>
            <p:cNvSpPr/>
            <p:nvPr/>
          </p:nvSpPr>
          <p:spPr>
            <a:xfrm>
              <a:off x="1768073" y="3717596"/>
              <a:ext cx="3945211" cy="1427138"/>
            </a:xfrm>
            <a:custGeom>
              <a:avLst/>
              <a:gdLst>
                <a:gd name="connsiteX0" fmla="*/ 0 w 4480560"/>
                <a:gd name="connsiteY0" fmla="*/ 1416512 h 1416512"/>
                <a:gd name="connsiteX1" fmla="*/ 390698 w 4480560"/>
                <a:gd name="connsiteY1" fmla="*/ 1000875 h 1416512"/>
                <a:gd name="connsiteX2" fmla="*/ 847898 w 4480560"/>
                <a:gd name="connsiteY2" fmla="*/ 668366 h 1416512"/>
                <a:gd name="connsiteX3" fmla="*/ 1645920 w 4480560"/>
                <a:gd name="connsiteY3" fmla="*/ 294294 h 1416512"/>
                <a:gd name="connsiteX4" fmla="*/ 2934392 w 4480560"/>
                <a:gd name="connsiteY4" fmla="*/ 78163 h 1416512"/>
                <a:gd name="connsiteX5" fmla="*/ 3915294 w 4480560"/>
                <a:gd name="connsiteY5" fmla="*/ 3348 h 1416512"/>
                <a:gd name="connsiteX6" fmla="*/ 4480560 w 4480560"/>
                <a:gd name="connsiteY6" fmla="*/ 19974 h 141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1416512">
                  <a:moveTo>
                    <a:pt x="0" y="1416512"/>
                  </a:moveTo>
                  <a:cubicBezTo>
                    <a:pt x="124691" y="1271039"/>
                    <a:pt x="249382" y="1125566"/>
                    <a:pt x="390698" y="1000875"/>
                  </a:cubicBezTo>
                  <a:cubicBezTo>
                    <a:pt x="532014" y="876184"/>
                    <a:pt x="638694" y="786129"/>
                    <a:pt x="847898" y="668366"/>
                  </a:cubicBezTo>
                  <a:cubicBezTo>
                    <a:pt x="1057102" y="550602"/>
                    <a:pt x="1298171" y="392661"/>
                    <a:pt x="1645920" y="294294"/>
                  </a:cubicBezTo>
                  <a:cubicBezTo>
                    <a:pt x="1993669" y="195927"/>
                    <a:pt x="2556163" y="126654"/>
                    <a:pt x="2934392" y="78163"/>
                  </a:cubicBezTo>
                  <a:cubicBezTo>
                    <a:pt x="3312621" y="29672"/>
                    <a:pt x="3657599" y="13046"/>
                    <a:pt x="3915294" y="3348"/>
                  </a:cubicBezTo>
                  <a:cubicBezTo>
                    <a:pt x="4172989" y="-6350"/>
                    <a:pt x="4326774" y="6812"/>
                    <a:pt x="4480560" y="19974"/>
                  </a:cubicBezTo>
                </a:path>
              </a:pathLst>
            </a:custGeom>
            <a:no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 name="文本框 8"/>
            <p:cNvSpPr txBox="1"/>
            <p:nvPr/>
          </p:nvSpPr>
          <p:spPr>
            <a:xfrm>
              <a:off x="5059402" y="5149612"/>
              <a:ext cx="1800200" cy="313932"/>
            </a:xfrm>
            <a:prstGeom prst="rect">
              <a:avLst/>
            </a:prstGeom>
            <a:noFill/>
          </p:spPr>
          <p:txBody>
            <a:bodyPr wrap="square" rtlCol="0">
              <a:spAutoFit/>
            </a:bodyPr>
            <a:lstStyle/>
            <a:p>
              <a:pPr>
                <a:lnSpc>
                  <a:spcPct val="90000"/>
                </a:lnSpc>
              </a:pPr>
              <a:r>
                <a:rPr lang="en-US" altLang="zh-CN" sz="1600" dirty="0">
                  <a:latin typeface="Times New Roman" panose="02020603050405020304" pitchFamily="18" charset="0"/>
                  <a:cs typeface="Times New Roman" panose="02020603050405020304" pitchFamily="18" charset="0"/>
                </a:rPr>
                <a:t>Data quality</a:t>
              </a:r>
              <a:endParaRPr lang="zh-CN" altLang="en-US" sz="1600"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1688614" y="3052489"/>
              <a:ext cx="1872208" cy="313932"/>
            </a:xfrm>
            <a:prstGeom prst="rect">
              <a:avLst/>
            </a:prstGeom>
            <a:noFill/>
          </p:spPr>
          <p:txBody>
            <a:bodyPr wrap="square" rtlCol="0">
              <a:spAutoFit/>
            </a:bodyPr>
            <a:lstStyle/>
            <a:p>
              <a:pPr>
                <a:lnSpc>
                  <a:spcPct val="90000"/>
                </a:lnSpc>
              </a:pPr>
              <a:r>
                <a:rPr lang="en-US" altLang="zh-CN" sz="1600" dirty="0">
                  <a:latin typeface="Times New Roman" panose="02020603050405020304" pitchFamily="18" charset="0"/>
                  <a:cs typeface="Times New Roman" panose="02020603050405020304" pitchFamily="18" charset="0"/>
                </a:rPr>
                <a:t>Value</a:t>
              </a:r>
              <a:endParaRPr lang="zh-CN" altLang="en-US" sz="1600" dirty="0">
                <a:latin typeface="Times New Roman" panose="02020603050405020304" pitchFamily="18" charset="0"/>
                <a:cs typeface="Times New Roman" panose="02020603050405020304" pitchFamily="18" charset="0"/>
              </a:endParaRPr>
            </a:p>
          </p:txBody>
        </p:sp>
        <p:cxnSp>
          <p:nvCxnSpPr>
            <p:cNvPr id="11" name="直接连接符 10"/>
            <p:cNvCxnSpPr>
              <a:stCxn id="8" idx="3"/>
            </p:cNvCxnSpPr>
            <p:nvPr/>
          </p:nvCxnSpPr>
          <p:spPr>
            <a:xfrm>
              <a:off x="3217334" y="4014098"/>
              <a:ext cx="2202" cy="112532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4384411" y="3765082"/>
              <a:ext cx="6529" cy="257385"/>
            </a:xfrm>
            <a:prstGeom prst="straightConnector1">
              <a:avLst/>
            </a:prstGeom>
            <a:ln w="25400">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386358" y="4405212"/>
              <a:ext cx="1178039" cy="2674"/>
            </a:xfrm>
            <a:prstGeom prst="line">
              <a:avLst/>
            </a:prstGeom>
            <a:ln w="2540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flipV="1">
              <a:off x="3569841" y="3929331"/>
              <a:ext cx="916" cy="503706"/>
            </a:xfrm>
            <a:prstGeom prst="straightConnector1">
              <a:avLst/>
            </a:prstGeom>
            <a:ln w="25400">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16" idx="2"/>
            </p:cNvCxnSpPr>
            <p:nvPr/>
          </p:nvCxnSpPr>
          <p:spPr>
            <a:xfrm flipH="1" flipV="1">
              <a:off x="2372227" y="4400248"/>
              <a:ext cx="5212" cy="744486"/>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349367" y="4067381"/>
              <a:ext cx="45719" cy="332867"/>
            </a:xfrm>
            <a:prstGeom prst="rect">
              <a:avLst/>
            </a:prstGeom>
            <a:noFill/>
          </p:spPr>
          <p:txBody>
            <a:bodyPr wrap="square" lIns="0" tIns="0" rIns="0" bIns="0" rtlCol="0">
              <a:spAutoFit/>
            </a:bodyPr>
            <a:lstStyle/>
            <a:p>
              <a:pPr>
                <a:lnSpc>
                  <a:spcPct val="90000"/>
                </a:lnSpc>
              </a:pPr>
              <a:endParaRPr lang="zh-CN" altLang="en-US" sz="2400" dirty="0"/>
            </a:p>
          </p:txBody>
        </p:sp>
        <mc:AlternateContent xmlns:mc="http://schemas.openxmlformats.org/markup-compatibility/2006" xmlns:a14="http://schemas.microsoft.com/office/drawing/2010/main">
          <mc:Choice Requires="a14">
            <p:sp>
              <p:nvSpPr>
                <p:cNvPr id="17" name="文本框 16"/>
                <p:cNvSpPr txBox="1"/>
                <p:nvPr/>
              </p:nvSpPr>
              <p:spPr>
                <a:xfrm>
                  <a:off x="2279091" y="5114558"/>
                  <a:ext cx="1862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𝑘</m:t>
                        </m:r>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2279091" y="5114558"/>
                  <a:ext cx="186269" cy="276999"/>
                </a:xfrm>
                <a:prstGeom prst="rect">
                  <a:avLst/>
                </a:prstGeom>
                <a:blipFill>
                  <a:blip r:embed="rId4"/>
                  <a:stretch>
                    <a:fillRect l="-33333" r="-30000" b="-65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3069514" y="5142843"/>
                  <a:ext cx="354264"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𝑖𝑗</m:t>
                            </m:r>
                          </m:sub>
                        </m:sSub>
                      </m:oMath>
                    </m:oMathPara>
                  </a14:m>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3069514" y="5142843"/>
                  <a:ext cx="354264" cy="299313"/>
                </a:xfrm>
                <a:prstGeom prst="rect">
                  <a:avLst/>
                </a:prstGeom>
                <a:blipFill>
                  <a:blip r:embed="rId5"/>
                  <a:stretch>
                    <a:fillRect l="-20690" r="-12069"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1947931" y="4091920"/>
                  <a:ext cx="368710"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𝑞</m:t>
                            </m:r>
                          </m:sub>
                        </m:sSub>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𝑘</m:t>
                            </m:r>
                          </m:e>
                        </m:d>
                      </m:oMath>
                    </m:oMathPara>
                  </a14:m>
                  <a:endParaRPr lang="zh-CN" altLang="en-US" dirty="0"/>
                </a:p>
              </p:txBody>
            </p:sp>
          </mc:Choice>
          <mc:Fallback xmlns="">
            <p:sp>
              <p:nvSpPr>
                <p:cNvPr id="27" name="文本框 26"/>
                <p:cNvSpPr txBox="1">
                  <a:spLocks noRot="1" noChangeAspect="1" noMove="1" noResize="1" noEditPoints="1" noAdjustHandles="1" noChangeArrowheads="1" noChangeShapeType="1" noTextEdit="1"/>
                </p:cNvSpPr>
                <p:nvPr/>
              </p:nvSpPr>
              <p:spPr>
                <a:xfrm>
                  <a:off x="1947931" y="4091920"/>
                  <a:ext cx="368710" cy="298415"/>
                </a:xfrm>
                <a:prstGeom prst="rect">
                  <a:avLst/>
                </a:prstGeom>
                <a:blipFill>
                  <a:blip r:embed="rId6"/>
                  <a:stretch>
                    <a:fillRect l="-23333" r="-41667" b="-229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3602252" y="4005181"/>
                  <a:ext cx="2531494" cy="414537"/>
                </a:xfrm>
                <a:prstGeom prst="rect">
                  <a:avLst/>
                </a:prstGeom>
                <a:noFill/>
              </p:spPr>
              <p:txBody>
                <a:bodyPr wrap="square" lIns="0" tIns="0" rIns="0" bIns="0"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𝑞</m:t>
                          </m:r>
                        </m:sub>
                      </m:sSub>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𝐽</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𝑖𝑗</m:t>
                                  </m:r>
                                </m:sub>
                              </m:sSub>
                            </m:e>
                          </m:d>
                        </m:e>
                      </m:d>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𝑞</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𝑘</m:t>
                          </m:r>
                        </m:e>
                      </m:d>
                    </m:oMath>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3602252" y="4005181"/>
                  <a:ext cx="2531494" cy="414537"/>
                </a:xfrm>
                <a:prstGeom prst="rect">
                  <a:avLst/>
                </a:prstGeom>
                <a:blipFill>
                  <a:blip r:embed="rId7"/>
                  <a:stretch>
                    <a:fillRect l="-3133" t="-1471" b="-19118"/>
                  </a:stretch>
                </a:blipFill>
              </p:spPr>
              <p:txBody>
                <a:bodyPr/>
                <a:lstStyle/>
                <a:p>
                  <a:r>
                    <a:rPr lang="zh-CN" altLang="en-US">
                      <a:noFill/>
                    </a:rPr>
                    <a:t> </a:t>
                  </a:r>
                </a:p>
              </p:txBody>
            </p:sp>
          </mc:Fallback>
        </mc:AlternateContent>
        <p:cxnSp>
          <p:nvCxnSpPr>
            <p:cNvPr id="21" name="直接连接符 20"/>
            <p:cNvCxnSpPr/>
            <p:nvPr/>
          </p:nvCxnSpPr>
          <p:spPr>
            <a:xfrm flipV="1">
              <a:off x="3196508" y="4009220"/>
              <a:ext cx="1187903" cy="19862"/>
            </a:xfrm>
            <a:prstGeom prst="line">
              <a:avLst/>
            </a:prstGeom>
            <a:ln w="2540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p:cNvSpPr txBox="1"/>
                <p:nvPr/>
              </p:nvSpPr>
              <p:spPr>
                <a:xfrm>
                  <a:off x="4427434" y="3766689"/>
                  <a:ext cx="323807"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𝑖𝑗</m:t>
                            </m:r>
                          </m:sub>
                        </m:sSub>
                      </m:oMath>
                    </m:oMathPara>
                  </a14:m>
                  <a:endParaRPr lang="zh-CN" altLang="en-US" dirty="0"/>
                </a:p>
              </p:txBody>
            </p:sp>
          </mc:Choice>
          <mc:Fallback xmlns="">
            <p:sp>
              <p:nvSpPr>
                <p:cNvPr id="22" name="文本框 21"/>
                <p:cNvSpPr txBox="1">
                  <a:spLocks noRot="1" noChangeAspect="1" noMove="1" noResize="1" noEditPoints="1" noAdjustHandles="1" noChangeArrowheads="1" noChangeShapeType="1" noTextEdit="1"/>
                </p:cNvSpPr>
                <p:nvPr/>
              </p:nvSpPr>
              <p:spPr>
                <a:xfrm>
                  <a:off x="4427434" y="3766689"/>
                  <a:ext cx="323807" cy="299313"/>
                </a:xfrm>
                <a:prstGeom prst="rect">
                  <a:avLst/>
                </a:prstGeom>
                <a:blipFill>
                  <a:blip r:embed="rId8"/>
                  <a:stretch>
                    <a:fillRect l="-18519" r="-9259"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2583386" y="3239546"/>
                  <a:ext cx="1957903" cy="4145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𝑞</m:t>
                            </m:r>
                          </m:sub>
                        </m:sSub>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𝐽</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𝑖𝑗</m:t>
                                    </m:r>
                                  </m:sub>
                                </m:sSub>
                              </m:e>
                            </m:d>
                          </m:e>
                        </m:d>
                      </m:oMath>
                    </m:oMathPara>
                  </a14:m>
                  <a:endParaRPr lang="zh-CN" altLang="en-US" dirty="0"/>
                </a:p>
              </p:txBody>
            </p:sp>
          </mc:Choice>
          <mc:Fallback xmlns="">
            <p:sp>
              <p:nvSpPr>
                <p:cNvPr id="23" name="文本框 22"/>
                <p:cNvSpPr txBox="1">
                  <a:spLocks noRot="1" noChangeAspect="1" noMove="1" noResize="1" noEditPoints="1" noAdjustHandles="1" noChangeArrowheads="1" noChangeShapeType="1" noTextEdit="1"/>
                </p:cNvSpPr>
                <p:nvPr/>
              </p:nvSpPr>
              <p:spPr>
                <a:xfrm>
                  <a:off x="2583386" y="3239546"/>
                  <a:ext cx="1957903" cy="414537"/>
                </a:xfrm>
                <a:prstGeom prst="rect">
                  <a:avLst/>
                </a:prstGeom>
                <a:blipFill>
                  <a:blip r:embed="rId9"/>
                  <a:stretch>
                    <a:fillRect b="-7353"/>
                  </a:stretch>
                </a:blipFill>
              </p:spPr>
              <p:txBody>
                <a:bodyPr/>
                <a:lstStyle/>
                <a:p>
                  <a:r>
                    <a:rPr lang="zh-CN" altLang="en-US">
                      <a:noFill/>
                    </a:rPr>
                    <a:t> </a:t>
                  </a:r>
                </a:p>
              </p:txBody>
            </p:sp>
          </mc:Fallback>
        </mc:AlternateContent>
        <p:cxnSp>
          <p:nvCxnSpPr>
            <p:cNvPr id="24" name="直接箭头连接符 23"/>
            <p:cNvCxnSpPr/>
            <p:nvPr/>
          </p:nvCxnSpPr>
          <p:spPr>
            <a:xfrm>
              <a:off x="3395015" y="3607683"/>
              <a:ext cx="174826" cy="310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本框 24"/>
                <p:cNvSpPr txBox="1"/>
                <p:nvPr/>
              </p:nvSpPr>
              <p:spPr>
                <a:xfrm>
                  <a:off x="2109239" y="4348187"/>
                  <a:ext cx="1511303" cy="3190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𝐽</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𝑖𝑗</m:t>
                                </m:r>
                              </m:sub>
                            </m:sSub>
                          </m:e>
                        </m:d>
                      </m:oMath>
                    </m:oMathPara>
                  </a14:m>
                  <a:endParaRPr lang="zh-CN" altLang="en-US" dirty="0"/>
                </a:p>
              </p:txBody>
            </p:sp>
          </mc:Choice>
          <mc:Fallback xmlns="">
            <p:sp>
              <p:nvSpPr>
                <p:cNvPr id="25" name="文本框 24"/>
                <p:cNvSpPr txBox="1">
                  <a:spLocks noRot="1" noChangeAspect="1" noMove="1" noResize="1" noEditPoints="1" noAdjustHandles="1" noChangeArrowheads="1" noChangeShapeType="1" noTextEdit="1"/>
                </p:cNvSpPr>
                <p:nvPr/>
              </p:nvSpPr>
              <p:spPr>
                <a:xfrm>
                  <a:off x="2109239" y="4348187"/>
                  <a:ext cx="1511303" cy="319062"/>
                </a:xfrm>
                <a:prstGeom prst="rect">
                  <a:avLst/>
                </a:prstGeom>
                <a:blipFill>
                  <a:blip r:embed="rId10"/>
                  <a:stretch>
                    <a:fillRect b="-22642"/>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6" name="文本框 25"/>
              <p:cNvSpPr txBox="1"/>
              <p:nvPr/>
            </p:nvSpPr>
            <p:spPr>
              <a:xfrm>
                <a:off x="5668019" y="2675166"/>
                <a:ext cx="3710375" cy="316497"/>
              </a:xfrm>
              <a:prstGeom prst="rect">
                <a:avLst/>
              </a:prstGeom>
              <a:noFill/>
            </p:spPr>
            <p:txBody>
              <a:bodyPr wrap="none" lIns="0" tIns="0" rIns="0" bIns="0"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𝑞</m:t>
                        </m:r>
                      </m:sub>
                    </m:sSub>
                    <m:d>
                      <m:dPr>
                        <m:ctrlPr>
                          <a:rPr lang="en-US" altLang="zh-CN" i="1" smtClean="0">
                            <a:latin typeface="Cambria Math" panose="02040503050406030204" pitchFamily="18" charset="0"/>
                          </a:rPr>
                        </m:ctrlPr>
                      </m:dPr>
                      <m:e>
                        <m:r>
                          <a:rPr lang="en-US" altLang="zh-CN" i="1" smtClean="0">
                            <a:latin typeface="Cambria Math" panose="02040503050406030204" pitchFamily="18" charset="0"/>
                            <a:ea typeface="Cambria Math" panose="02040503050406030204" pitchFamily="18" charset="0"/>
                          </a:rPr>
                          <m:t>∙</m:t>
                        </m:r>
                      </m:e>
                    </m:d>
                    <m:r>
                      <a:rPr lang="en-US" altLang="zh-CN" b="0" i="0"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𝑉</m:t>
                        </m:r>
                      </m:e>
                      <m:sub>
                        <m:r>
                          <a:rPr lang="en-US" altLang="zh-CN" b="0" i="1" smtClean="0">
                            <a:latin typeface="Cambria Math" panose="02040503050406030204" pitchFamily="18" charset="0"/>
                            <a:ea typeface="Cambria Math" panose="02040503050406030204" pitchFamily="18" charset="0"/>
                          </a:rPr>
                          <m:t>𝑞</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&gt;0,</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𝑉</m:t>
                        </m:r>
                      </m:e>
                      <m:sub>
                        <m:r>
                          <a:rPr lang="en-US" altLang="zh-CN" i="1">
                            <a:latin typeface="Cambria Math" panose="02040503050406030204" pitchFamily="18" charset="0"/>
                            <a:ea typeface="Cambria Math" panose="02040503050406030204" pitchFamily="18" charset="0"/>
                          </a:rPr>
                          <m:t>𝑞</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&lt;</m:t>
                    </m:r>
                    <m:r>
                      <a:rPr lang="en-US" altLang="zh-CN" i="1">
                        <a:latin typeface="Cambria Math" panose="02040503050406030204" pitchFamily="18" charset="0"/>
                        <a:ea typeface="Cambria Math" panose="02040503050406030204" pitchFamily="18" charset="0"/>
                      </a:rPr>
                      <m:t>0</m:t>
                    </m:r>
                  </m:oMath>
                </a14:m>
                <a:r>
                  <a:rPr lang="zh-CN" altLang="en-US" dirty="0"/>
                  <a:t>   数据价值函数 </a:t>
                </a:r>
              </a:p>
            </p:txBody>
          </p:sp>
        </mc:Choice>
        <mc:Fallback xmlns="">
          <p:sp>
            <p:nvSpPr>
              <p:cNvPr id="26" name="文本框 25"/>
              <p:cNvSpPr txBox="1">
                <a:spLocks noRot="1" noChangeAspect="1" noMove="1" noResize="1" noEditPoints="1" noAdjustHandles="1" noChangeArrowheads="1" noChangeShapeType="1" noTextEdit="1"/>
              </p:cNvSpPr>
              <p:nvPr/>
            </p:nvSpPr>
            <p:spPr>
              <a:xfrm>
                <a:off x="5668019" y="2675166"/>
                <a:ext cx="3710375" cy="316497"/>
              </a:xfrm>
              <a:prstGeom prst="rect">
                <a:avLst/>
              </a:prstGeom>
              <a:blipFill>
                <a:blip r:embed="rId11"/>
                <a:stretch>
                  <a:fillRect l="-2303" t="-17308" r="-1974" b="-3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5642578" y="3179785"/>
                <a:ext cx="6549422" cy="319062"/>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𝐽</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𝑖𝑗</m:t>
                            </m:r>
                          </m:sub>
                        </m:sSub>
                      </m:e>
                    </m:d>
                  </m:oMath>
                </a14:m>
                <a:r>
                  <a:rPr lang="zh-CN" altLang="en-US" dirty="0"/>
                  <a:t>                  数据质量评估阶段学习得到的数据质量   </a:t>
                </a:r>
              </a:p>
            </p:txBody>
          </p:sp>
        </mc:Choice>
        <mc:Fallback xmlns="">
          <p:sp>
            <p:nvSpPr>
              <p:cNvPr id="27" name="文本框 26"/>
              <p:cNvSpPr txBox="1">
                <a:spLocks noRot="1" noChangeAspect="1" noMove="1" noResize="1" noEditPoints="1" noAdjustHandles="1" noChangeArrowheads="1" noChangeShapeType="1" noTextEdit="1"/>
              </p:cNvSpPr>
              <p:nvPr/>
            </p:nvSpPr>
            <p:spPr>
              <a:xfrm>
                <a:off x="5642578" y="3179785"/>
                <a:ext cx="6549422" cy="319062"/>
              </a:xfrm>
              <a:prstGeom prst="rect">
                <a:avLst/>
              </a:prstGeom>
              <a:blipFill>
                <a:blip r:embed="rId12"/>
                <a:stretch>
                  <a:fillRect l="-93" t="-17308" b="-3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5520000" y="1892575"/>
                <a:ext cx="4646850" cy="4379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limLow>
                        </m:fName>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𝑞</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𝐽</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𝑖𝑗</m:t>
                                          </m:r>
                                        </m:sub>
                                      </m:sSub>
                                    </m:e>
                                  </m:d>
                                </m:e>
                              </m:d>
                              <m:r>
                                <m:rPr>
                                  <m:nor/>
                                </m:rPr>
                                <a:rPr lang="en-US" altLang="zh-CN" dirty="0"/>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𝑞</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𝑘</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ea typeface="Cambria Math" panose="02040503050406030204" pitchFamily="18" charset="0"/>
                                </a:rPr>
                                <m:t>≥0</m:t>
                              </m:r>
                            </m:e>
                          </m:d>
                        </m:e>
                      </m:func>
                    </m:oMath>
                  </m:oMathPara>
                </a14:m>
                <a:endParaRPr lang="zh-CN" altLang="en-US" dirty="0"/>
              </a:p>
            </p:txBody>
          </p:sp>
        </mc:Choice>
        <mc:Fallback xmlns="">
          <p:sp>
            <p:nvSpPr>
              <p:cNvPr id="28" name="文本框 27"/>
              <p:cNvSpPr txBox="1">
                <a:spLocks noRot="1" noChangeAspect="1" noMove="1" noResize="1" noEditPoints="1" noAdjustHandles="1" noChangeArrowheads="1" noChangeShapeType="1" noTextEdit="1"/>
              </p:cNvSpPr>
              <p:nvPr/>
            </p:nvSpPr>
            <p:spPr>
              <a:xfrm>
                <a:off x="5520000" y="1892575"/>
                <a:ext cx="4646850" cy="437940"/>
              </a:xfrm>
              <a:prstGeom prst="rect">
                <a:avLst/>
              </a:prstGeom>
              <a:blipFill>
                <a:blip r:embed="rId13"/>
                <a:stretch>
                  <a:fillRect l="-1706" b="-1389"/>
                </a:stretch>
              </a:blipFill>
            </p:spPr>
            <p:txBody>
              <a:bodyPr/>
              <a:lstStyle/>
              <a:p>
                <a:r>
                  <a:rPr lang="zh-CN" altLang="en-US">
                    <a:noFill/>
                  </a:rPr>
                  <a:t> </a:t>
                </a:r>
              </a:p>
            </p:txBody>
          </p:sp>
        </mc:Fallback>
      </mc:AlternateContent>
      <p:grpSp>
        <p:nvGrpSpPr>
          <p:cNvPr id="30" name="组合 29"/>
          <p:cNvGrpSpPr/>
          <p:nvPr/>
        </p:nvGrpSpPr>
        <p:grpSpPr>
          <a:xfrm>
            <a:off x="609149" y="4075914"/>
            <a:ext cx="6163980" cy="1978287"/>
            <a:chOff x="5295892" y="3611134"/>
            <a:chExt cx="6163980" cy="1978287"/>
          </a:xfrm>
        </p:grpSpPr>
        <p:cxnSp>
          <p:nvCxnSpPr>
            <p:cNvPr id="31" name="直接箭头连接符 30"/>
            <p:cNvCxnSpPr/>
            <p:nvPr/>
          </p:nvCxnSpPr>
          <p:spPr>
            <a:xfrm flipV="1">
              <a:off x="5440005" y="5044693"/>
              <a:ext cx="5744573" cy="57146"/>
            </a:xfrm>
            <a:prstGeom prst="straightConnector1">
              <a:avLst/>
            </a:prstGeom>
            <a:noFill/>
            <a:ln w="19050" cap="flat" cmpd="sng" algn="ctr">
              <a:solidFill>
                <a:sysClr val="windowText" lastClr="000000"/>
              </a:solidFill>
              <a:prstDash val="solid"/>
              <a:miter lim="800000"/>
              <a:tailEnd type="triangle"/>
            </a:ln>
            <a:effectLst/>
          </p:spPr>
        </p:cxnSp>
        <p:sp>
          <p:nvSpPr>
            <p:cNvPr id="32" name="椭圆 31"/>
            <p:cNvSpPr/>
            <p:nvPr/>
          </p:nvSpPr>
          <p:spPr>
            <a:xfrm>
              <a:off x="5853628" y="5041268"/>
              <a:ext cx="45719" cy="45719"/>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3" name="椭圆 32"/>
            <p:cNvSpPr/>
            <p:nvPr/>
          </p:nvSpPr>
          <p:spPr>
            <a:xfrm>
              <a:off x="10553983" y="5018408"/>
              <a:ext cx="45719" cy="45719"/>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34" name="直接箭头连接符 33"/>
            <p:cNvCxnSpPr/>
            <p:nvPr/>
          </p:nvCxnSpPr>
          <p:spPr>
            <a:xfrm flipH="1" flipV="1">
              <a:off x="8632953" y="3918305"/>
              <a:ext cx="12389" cy="1154961"/>
            </a:xfrm>
            <a:prstGeom prst="straightConnector1">
              <a:avLst/>
            </a:prstGeom>
            <a:noFill/>
            <a:ln w="19050" cap="flat" cmpd="sng" algn="ctr">
              <a:solidFill>
                <a:sysClr val="windowText" lastClr="000000"/>
              </a:solidFill>
              <a:prstDash val="solid"/>
              <a:miter lim="800000"/>
              <a:tailEnd type="triangle"/>
            </a:ln>
            <a:effectLst/>
          </p:spPr>
        </p:cxnSp>
        <p:cxnSp>
          <p:nvCxnSpPr>
            <p:cNvPr id="35" name="直接连接符 34"/>
            <p:cNvCxnSpPr/>
            <p:nvPr/>
          </p:nvCxnSpPr>
          <p:spPr>
            <a:xfrm flipV="1">
              <a:off x="6610867" y="4813060"/>
              <a:ext cx="755010" cy="7784"/>
            </a:xfrm>
            <a:prstGeom prst="line">
              <a:avLst/>
            </a:prstGeom>
            <a:noFill/>
            <a:ln w="19050" cap="flat" cmpd="sng" algn="ctr">
              <a:solidFill>
                <a:sysClr val="windowText" lastClr="000000"/>
              </a:solidFill>
              <a:prstDash val="solid"/>
              <a:miter lim="800000"/>
              <a:tailEnd type="none"/>
            </a:ln>
            <a:effectLst/>
          </p:spPr>
        </p:cxnSp>
        <p:cxnSp>
          <p:nvCxnSpPr>
            <p:cNvPr id="36" name="直接连接符 35"/>
            <p:cNvCxnSpPr/>
            <p:nvPr/>
          </p:nvCxnSpPr>
          <p:spPr>
            <a:xfrm>
              <a:off x="6606342" y="4813060"/>
              <a:ext cx="0" cy="273927"/>
            </a:xfrm>
            <a:prstGeom prst="line">
              <a:avLst/>
            </a:prstGeom>
            <a:noFill/>
            <a:ln w="19050" cap="flat" cmpd="sng" algn="ctr">
              <a:solidFill>
                <a:sysClr val="windowText" lastClr="000000"/>
              </a:solidFill>
              <a:prstDash val="sysDot"/>
              <a:miter lim="800000"/>
              <a:tailEnd type="none"/>
            </a:ln>
            <a:effectLst/>
          </p:spPr>
        </p:cxnSp>
        <p:cxnSp>
          <p:nvCxnSpPr>
            <p:cNvPr id="37" name="直接连接符 36"/>
            <p:cNvCxnSpPr/>
            <p:nvPr/>
          </p:nvCxnSpPr>
          <p:spPr>
            <a:xfrm>
              <a:off x="8427075" y="4318216"/>
              <a:ext cx="719597" cy="0"/>
            </a:xfrm>
            <a:prstGeom prst="line">
              <a:avLst/>
            </a:prstGeom>
            <a:noFill/>
            <a:ln w="19050" cap="flat" cmpd="sng" algn="ctr">
              <a:solidFill>
                <a:sysClr val="windowText" lastClr="000000"/>
              </a:solidFill>
              <a:prstDash val="solid"/>
              <a:miter lim="800000"/>
              <a:tailEnd type="none"/>
            </a:ln>
            <a:effectLst/>
          </p:spPr>
        </p:cxnSp>
        <p:cxnSp>
          <p:nvCxnSpPr>
            <p:cNvPr id="38" name="直接连接符 37"/>
            <p:cNvCxnSpPr/>
            <p:nvPr/>
          </p:nvCxnSpPr>
          <p:spPr>
            <a:xfrm>
              <a:off x="9648094" y="4122677"/>
              <a:ext cx="668490" cy="0"/>
            </a:xfrm>
            <a:prstGeom prst="line">
              <a:avLst/>
            </a:prstGeom>
            <a:noFill/>
            <a:ln w="19050" cap="flat" cmpd="sng" algn="ctr">
              <a:solidFill>
                <a:sysClr val="windowText" lastClr="000000"/>
              </a:solidFill>
              <a:prstDash val="solid"/>
              <a:miter lim="800000"/>
              <a:tailEnd type="none"/>
            </a:ln>
            <a:effectLst/>
          </p:spPr>
        </p:cxnSp>
        <p:cxnSp>
          <p:nvCxnSpPr>
            <p:cNvPr id="39" name="直接连接符 38"/>
            <p:cNvCxnSpPr/>
            <p:nvPr/>
          </p:nvCxnSpPr>
          <p:spPr>
            <a:xfrm>
              <a:off x="7365877" y="4827912"/>
              <a:ext cx="0" cy="273927"/>
            </a:xfrm>
            <a:prstGeom prst="line">
              <a:avLst/>
            </a:prstGeom>
            <a:noFill/>
            <a:ln w="19050" cap="flat" cmpd="sng" algn="ctr">
              <a:solidFill>
                <a:sysClr val="windowText" lastClr="000000"/>
              </a:solidFill>
              <a:prstDash val="sysDot"/>
              <a:miter lim="800000"/>
              <a:tailEnd type="none"/>
            </a:ln>
            <a:effectLst/>
          </p:spPr>
        </p:cxnSp>
        <mc:AlternateContent xmlns:mc="http://schemas.openxmlformats.org/markup-compatibility/2006" xmlns:a14="http://schemas.microsoft.com/office/drawing/2010/main">
          <mc:Choice Requires="a14">
            <p:sp>
              <p:nvSpPr>
                <p:cNvPr id="40" name="文本框 39"/>
                <p:cNvSpPr txBox="1"/>
                <p:nvPr/>
              </p:nvSpPr>
              <p:spPr>
                <a:xfrm>
                  <a:off x="5295892" y="5145004"/>
                  <a:ext cx="1202637" cy="4444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𝑗</m:t>
                                    </m:r>
                                  </m:sub>
                                </m:sSub>
                              </m:lim>
                            </m:limLow>
                          </m:fName>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𝐽</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𝑖𝑗</m:t>
                                        </m:r>
                                      </m:sub>
                                    </m:sSub>
                                  </m:e>
                                </m:d>
                              </m:e>
                            </m:d>
                          </m:e>
                        </m:func>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5295892" y="5145004"/>
                  <a:ext cx="1202637" cy="444417"/>
                </a:xfrm>
                <a:prstGeom prst="rect">
                  <a:avLst/>
                </a:prstGeom>
                <a:blipFill>
                  <a:blip r:embed="rId14"/>
                  <a:stretch>
                    <a:fillRect l="-4040" b="-164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5657517" y="4728400"/>
                  <a:ext cx="4379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𝑙𝑜𝑤</m:t>
                            </m:r>
                          </m:sub>
                        </m:sSub>
                      </m:oMath>
                    </m:oMathPara>
                  </a14:m>
                  <a:endParaRPr lang="zh-CN" altLang="en-US" dirty="0"/>
                </a:p>
              </p:txBody>
            </p:sp>
          </mc:Choice>
          <mc:Fallback xmlns="">
            <p:sp>
              <p:nvSpPr>
                <p:cNvPr id="31" name="文本框 30"/>
                <p:cNvSpPr txBox="1">
                  <a:spLocks noRot="1" noChangeAspect="1" noMove="1" noResize="1" noEditPoints="1" noAdjustHandles="1" noChangeArrowheads="1" noChangeShapeType="1" noTextEdit="1"/>
                </p:cNvSpPr>
                <p:nvPr/>
              </p:nvSpPr>
              <p:spPr>
                <a:xfrm>
                  <a:off x="5657517" y="4728400"/>
                  <a:ext cx="437940" cy="276999"/>
                </a:xfrm>
                <a:prstGeom prst="rect">
                  <a:avLst/>
                </a:prstGeom>
                <a:blipFill>
                  <a:blip r:embed="rId15"/>
                  <a:stretch>
                    <a:fillRect l="-16901" r="-7042" b="-3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6381232" y="4488202"/>
                  <a:ext cx="354264"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𝑖𝑗</m:t>
                            </m:r>
                          </m:sub>
                        </m:sSub>
                      </m:oMath>
                    </m:oMathPara>
                  </a14:m>
                  <a:endParaRPr lang="zh-CN" altLang="en-US" dirty="0"/>
                </a:p>
              </p:txBody>
            </p:sp>
          </mc:Choice>
          <mc:Fallback xmlns="">
            <p:sp>
              <p:nvSpPr>
                <p:cNvPr id="34" name="文本框 33"/>
                <p:cNvSpPr txBox="1">
                  <a:spLocks noRot="1" noChangeAspect="1" noMove="1" noResize="1" noEditPoints="1" noAdjustHandles="1" noChangeArrowheads="1" noChangeShapeType="1" noTextEdit="1"/>
                </p:cNvSpPr>
                <p:nvPr/>
              </p:nvSpPr>
              <p:spPr>
                <a:xfrm>
                  <a:off x="6381232" y="4488202"/>
                  <a:ext cx="354264" cy="299313"/>
                </a:xfrm>
                <a:prstGeom prst="rect">
                  <a:avLst/>
                </a:prstGeom>
                <a:blipFill>
                  <a:blip r:embed="rId16"/>
                  <a:stretch>
                    <a:fillRect l="-20690" r="-12069"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7176173" y="4450284"/>
                  <a:ext cx="1216230" cy="3190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𝐽</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𝑖𝑗</m:t>
                                </m:r>
                              </m:sub>
                            </m:sSub>
                          </m:e>
                        </m:d>
                      </m:oMath>
                    </m:oMathPara>
                  </a14:m>
                  <a:endParaRPr lang="zh-CN" altLang="en-US" dirty="0"/>
                </a:p>
              </p:txBody>
            </p:sp>
          </mc:Choice>
          <mc:Fallback xmlns="">
            <p:sp>
              <p:nvSpPr>
                <p:cNvPr id="35" name="文本框 34"/>
                <p:cNvSpPr txBox="1">
                  <a:spLocks noRot="1" noChangeAspect="1" noMove="1" noResize="1" noEditPoints="1" noAdjustHandles="1" noChangeArrowheads="1" noChangeShapeType="1" noTextEdit="1"/>
                </p:cNvSpPr>
                <p:nvPr/>
              </p:nvSpPr>
              <p:spPr>
                <a:xfrm>
                  <a:off x="7176173" y="4450284"/>
                  <a:ext cx="1216230" cy="319062"/>
                </a:xfrm>
                <a:prstGeom prst="rect">
                  <a:avLst/>
                </a:prstGeom>
                <a:blipFill>
                  <a:blip r:embed="rId17"/>
                  <a:stretch>
                    <a:fillRect l="-6030"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6848651" y="4764269"/>
                  <a:ext cx="266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6848651" y="4764269"/>
                  <a:ext cx="266611" cy="276999"/>
                </a:xfrm>
                <a:prstGeom prst="rect">
                  <a:avLst/>
                </a:prstGeom>
                <a:blipFill>
                  <a:blip r:embed="rId18"/>
                  <a:stretch>
                    <a:fillRect l="-22727" r="-4545"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8762701" y="4311784"/>
                  <a:ext cx="2719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38" name="文本框 37"/>
                <p:cNvSpPr txBox="1">
                  <a:spLocks noRot="1" noChangeAspect="1" noMove="1" noResize="1" noEditPoints="1" noAdjustHandles="1" noChangeArrowheads="1" noChangeShapeType="1" noTextEdit="1"/>
                </p:cNvSpPr>
                <p:nvPr/>
              </p:nvSpPr>
              <p:spPr>
                <a:xfrm>
                  <a:off x="8762701" y="4311784"/>
                  <a:ext cx="271933" cy="276999"/>
                </a:xfrm>
                <a:prstGeom prst="rect">
                  <a:avLst/>
                </a:prstGeom>
                <a:blipFill>
                  <a:blip r:embed="rId19"/>
                  <a:stretch>
                    <a:fillRect l="-22222" r="-4444"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10396900" y="4682344"/>
                  <a:ext cx="519694"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h𝑖𝑔h</m:t>
                            </m:r>
                          </m:sub>
                        </m:sSub>
                      </m:oMath>
                    </m:oMathPara>
                  </a14:m>
                  <a:endParaRPr lang="zh-CN" altLang="en-US" dirty="0"/>
                </a:p>
              </p:txBody>
            </p:sp>
          </mc:Choice>
          <mc:Fallback xmlns="">
            <p:sp>
              <p:nvSpPr>
                <p:cNvPr id="40" name="文本框 39"/>
                <p:cNvSpPr txBox="1">
                  <a:spLocks noRot="1" noChangeAspect="1" noMove="1" noResize="1" noEditPoints="1" noAdjustHandles="1" noChangeArrowheads="1" noChangeShapeType="1" noTextEdit="1"/>
                </p:cNvSpPr>
                <p:nvPr/>
              </p:nvSpPr>
              <p:spPr>
                <a:xfrm>
                  <a:off x="10396900" y="4682344"/>
                  <a:ext cx="519694" cy="299569"/>
                </a:xfrm>
                <a:prstGeom prst="rect">
                  <a:avLst/>
                </a:prstGeom>
                <a:blipFill>
                  <a:blip r:embed="rId20"/>
                  <a:stretch>
                    <a:fillRect l="-14118" r="-8235" b="-306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9648094" y="5090644"/>
                  <a:ext cx="1811778" cy="4462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m:t>
                                </m:r>
                                <m:r>
                                  <m:rPr>
                                    <m:sty m:val="p"/>
                                  </m:rPr>
                                  <a:rPr lang="en-US" altLang="zh-CN" b="0" i="0" smtClean="0">
                                    <a:latin typeface="Cambria Math" panose="02040503050406030204" pitchFamily="18" charset="0"/>
                                  </a:rPr>
                                  <m:t>ax</m:t>
                                </m:r>
                              </m:e>
                              <m:li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𝑗</m:t>
                                    </m:r>
                                  </m:sub>
                                </m:sSub>
                              </m:lim>
                            </m:limLow>
                          </m:fName>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r>
                                  <a:rPr lang="en-US" altLang="zh-CN" b="0" i="1" smtClean="0">
                                    <a:latin typeface="Cambria Math" panose="02040503050406030204" pitchFamily="18" charset="0"/>
                                  </a:rPr>
                                  <m:t>𝐽</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𝑖𝑗</m:t>
                                        </m:r>
                                      </m:sub>
                                    </m:sSub>
                                  </m:e>
                                </m:d>
                              </m:e>
                            </m:d>
                          </m:e>
                        </m:func>
                      </m:oMath>
                    </m:oMathPara>
                  </a14:m>
                  <a:endParaRPr lang="zh-CN" altLang="en-US" dirty="0"/>
                </a:p>
              </p:txBody>
            </p:sp>
          </mc:Choice>
          <mc:Fallback xmlns="">
            <p:sp>
              <p:nvSpPr>
                <p:cNvPr id="41" name="文本框 40"/>
                <p:cNvSpPr txBox="1">
                  <a:spLocks noRot="1" noChangeAspect="1" noMove="1" noResize="1" noEditPoints="1" noAdjustHandles="1" noChangeArrowheads="1" noChangeShapeType="1" noTextEdit="1"/>
                </p:cNvSpPr>
                <p:nvPr/>
              </p:nvSpPr>
              <p:spPr>
                <a:xfrm>
                  <a:off x="9648094" y="5090644"/>
                  <a:ext cx="1811778" cy="446212"/>
                </a:xfrm>
                <a:prstGeom prst="rect">
                  <a:avLst/>
                </a:prstGeom>
                <a:blipFill>
                  <a:blip r:embed="rId21"/>
                  <a:stretch>
                    <a:fillRect l="-1347" b="-164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9878153" y="4120568"/>
                  <a:ext cx="2719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43" name="文本框 42"/>
                <p:cNvSpPr txBox="1">
                  <a:spLocks noRot="1" noChangeAspect="1" noMove="1" noResize="1" noEditPoints="1" noAdjustHandles="1" noChangeArrowheads="1" noChangeShapeType="1" noTextEdit="1"/>
                </p:cNvSpPr>
                <p:nvPr/>
              </p:nvSpPr>
              <p:spPr>
                <a:xfrm>
                  <a:off x="9878153" y="4120568"/>
                  <a:ext cx="271933" cy="276999"/>
                </a:xfrm>
                <a:prstGeom prst="rect">
                  <a:avLst/>
                </a:prstGeom>
                <a:blipFill>
                  <a:blip r:embed="rId22"/>
                  <a:stretch>
                    <a:fillRect l="-22222" r="-4444"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8547782" y="3611134"/>
                  <a:ext cx="3061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𝐽</m:t>
                            </m:r>
                          </m:e>
                          <m:sub/>
                        </m:sSub>
                      </m:oMath>
                    </m:oMathPara>
                  </a14:m>
                  <a:endParaRPr lang="zh-CN" altLang="en-US" dirty="0"/>
                </a:p>
              </p:txBody>
            </p:sp>
          </mc:Choice>
          <mc:Fallback xmlns="">
            <p:sp>
              <p:nvSpPr>
                <p:cNvPr id="44" name="文本框 43"/>
                <p:cNvSpPr txBox="1">
                  <a:spLocks noRot="1" noChangeAspect="1" noMove="1" noResize="1" noEditPoints="1" noAdjustHandles="1" noChangeArrowheads="1" noChangeShapeType="1" noTextEdit="1"/>
                </p:cNvSpPr>
                <p:nvPr/>
              </p:nvSpPr>
              <p:spPr>
                <a:xfrm>
                  <a:off x="8547782" y="3611134"/>
                  <a:ext cx="306109" cy="276999"/>
                </a:xfrm>
                <a:prstGeom prst="rect">
                  <a:avLst/>
                </a:prstGeom>
                <a:blipFill>
                  <a:blip r:embed="rId23"/>
                  <a:stretch>
                    <a:fillRect l="-26000" b="-2826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0" name="文本框 49"/>
              <p:cNvSpPr txBox="1"/>
              <p:nvPr/>
            </p:nvSpPr>
            <p:spPr>
              <a:xfrm>
                <a:off x="7609077" y="4794356"/>
                <a:ext cx="3850926" cy="957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Sub>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𝐽</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𝑖𝑗</m:t>
                                  </m:r>
                                </m:sub>
                              </m:sSub>
                            </m:e>
                          </m:d>
                          <m:r>
                            <a:rPr lang="en-US" altLang="zh-CN" b="0" i="1" smtClean="0">
                              <a:latin typeface="Cambria Math" panose="02040503050406030204" pitchFamily="18" charset="0"/>
                            </a:rPr>
                            <m:t>&lt;</m:t>
                          </m:r>
                          <m:r>
                            <a:rPr lang="en-US" altLang="zh-CN" b="0" i="1" smtClean="0">
                              <a:latin typeface="Cambria Math" panose="02040503050406030204" pitchFamily="18" charset="0"/>
                            </a:rPr>
                            <m:t>𝑋</m:t>
                          </m:r>
                        </m:e>
                      </m:d>
                    </m:oMath>
                  </m:oMathPara>
                </a14:m>
                <a:endParaRPr lang="en-US" altLang="zh-CN"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b="0" i="1" smtClean="0">
                              <a:latin typeface="Cambria Math" panose="02040503050406030204" pitchFamily="18" charset="0"/>
                            </a:rPr>
                            <m:t>2</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𝑖𝑗</m:t>
                              </m:r>
                            </m:sub>
                          </m:sSub>
                          <m:r>
                            <a:rPr lang="en-US" altLang="zh-CN" i="1">
                              <a:latin typeface="Cambria Math" panose="020405030504060302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𝑖𝑗</m:t>
                              </m:r>
                            </m:sub>
                          </m:sSub>
                          <m:r>
                            <a:rPr lang="en-US" altLang="zh-CN" b="0" i="1" smtClean="0">
                              <a:latin typeface="Cambria Math" panose="02040503050406030204" pitchFamily="18" charset="0"/>
                            </a:rPr>
                            <m:t>&lt;</m:t>
                          </m:r>
                          <m:r>
                            <a:rPr lang="en-US" altLang="zh-CN" b="0" i="1" smtClean="0">
                              <a:latin typeface="Cambria Math" panose="02040503050406030204" pitchFamily="18" charset="0"/>
                            </a:rPr>
                            <m:t>𝑋</m:t>
                          </m:r>
                          <m:r>
                            <a:rPr lang="en-US" altLang="zh-CN" b="0" i="1" smtClean="0">
                              <a:latin typeface="Cambria Math" panose="02040503050406030204" pitchFamily="18" charset="0"/>
                            </a:rPr>
                            <m:t>&lt;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r>
                            <a:rPr lang="en-US" altLang="zh-CN" i="1">
                              <a:latin typeface="Cambria Math" panose="02040503050406030204" pitchFamily="18" charset="0"/>
                            </a:rPr>
                            <m:t>𝐽</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𝑖𝑗</m:t>
                                  </m:r>
                                </m:sub>
                              </m:sSub>
                            </m:e>
                          </m:d>
                        </m:e>
                      </m:d>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b="0" i="1" smtClean="0">
                              <a:latin typeface="Cambria Math" panose="02040503050406030204" pitchFamily="18" charset="0"/>
                            </a:rPr>
                            <m:t>3</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𝑖𝑗</m:t>
                              </m:r>
                            </m:sub>
                          </m:sSub>
                          <m:r>
                            <a:rPr lang="en-US" altLang="zh-CN" i="1">
                              <a:latin typeface="Cambria Math" panose="020405030504060302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𝑖𝑗</m:t>
                              </m:r>
                            </m:sub>
                          </m:sSub>
                          <m:r>
                            <a:rPr lang="en-US" altLang="zh-CN" b="0" i="1" smtClean="0">
                              <a:latin typeface="Cambria Math" panose="02040503050406030204" pitchFamily="18" charset="0"/>
                            </a:rPr>
                            <m:t>&gt;</m:t>
                          </m:r>
                          <m:r>
                            <a:rPr lang="en-US" altLang="zh-CN" i="1">
                              <a:latin typeface="Cambria Math" panose="02040503050406030204" pitchFamily="18" charset="0"/>
                            </a:rPr>
                            <m:t>𝑋</m:t>
                          </m:r>
                        </m:e>
                      </m:d>
                    </m:oMath>
                  </m:oMathPara>
                </a14:m>
                <a:endParaRPr lang="zh-CN" altLang="en-US" dirty="0"/>
              </a:p>
            </p:txBody>
          </p:sp>
        </mc:Choice>
        <mc:Fallback xmlns="">
          <p:sp>
            <p:nvSpPr>
              <p:cNvPr id="50" name="文本框 49"/>
              <p:cNvSpPr txBox="1">
                <a:spLocks noRot="1" noChangeAspect="1" noMove="1" noResize="1" noEditPoints="1" noAdjustHandles="1" noChangeArrowheads="1" noChangeShapeType="1" noTextEdit="1"/>
              </p:cNvSpPr>
              <p:nvPr/>
            </p:nvSpPr>
            <p:spPr>
              <a:xfrm>
                <a:off x="7609077" y="4794356"/>
                <a:ext cx="3850926" cy="957185"/>
              </a:xfrm>
              <a:prstGeom prst="rect">
                <a:avLst/>
              </a:prstGeom>
              <a:blipFill>
                <a:blip r:embed="rId24"/>
                <a:stretch>
                  <a:fillRect b="-7006"/>
                </a:stretch>
              </a:blipFill>
            </p:spPr>
            <p:txBody>
              <a:bodyPr/>
              <a:lstStyle/>
              <a:p>
                <a:r>
                  <a:rPr lang="zh-CN" altLang="en-US">
                    <a:noFill/>
                  </a:rPr>
                  <a:t> </a:t>
                </a:r>
              </a:p>
            </p:txBody>
          </p:sp>
        </mc:Fallback>
      </mc:AlternateContent>
      <p:pic>
        <p:nvPicPr>
          <p:cNvPr id="51" name="图片 50"/>
          <p:cNvPicPr>
            <a:picLocks noChangeAspect="1"/>
          </p:cNvPicPr>
          <p:nvPr/>
        </p:nvPicPr>
        <p:blipFill>
          <a:blip r:embed="rId25"/>
          <a:stretch>
            <a:fillRect/>
          </a:stretch>
        </p:blipFill>
        <p:spPr>
          <a:xfrm>
            <a:off x="7247955" y="4442788"/>
            <a:ext cx="1091279" cy="365792"/>
          </a:xfrm>
          <a:prstGeom prst="rect">
            <a:avLst/>
          </a:prstGeom>
        </p:spPr>
      </p:pic>
    </p:spTree>
    <p:extLst>
      <p:ext uri="{BB962C8B-B14F-4D97-AF65-F5344CB8AC3E}">
        <p14:creationId xmlns:p14="http://schemas.microsoft.com/office/powerpoint/2010/main" val="627131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弧形 6">
            <a:extLst>
              <a:ext uri="{FF2B5EF4-FFF2-40B4-BE49-F238E27FC236}">
                <a16:creationId xmlns:a16="http://schemas.microsoft.com/office/drawing/2014/main" id="{B3976B6F-8BDD-453B-87F9-E7A10A9686FB}"/>
              </a:ext>
            </a:extLst>
          </p:cNvPr>
          <p:cNvSpPr/>
          <p:nvPr/>
        </p:nvSpPr>
        <p:spPr>
          <a:xfrm>
            <a:off x="-2482970" y="654227"/>
            <a:ext cx="4665821" cy="5857924"/>
          </a:xfrm>
          <a:prstGeom prst="arc">
            <a:avLst>
              <a:gd name="adj1" fmla="val 16651350"/>
              <a:gd name="adj2" fmla="val 5004242"/>
            </a:avLst>
          </a:prstGeom>
          <a:ln w="76200" cmpd="sng">
            <a:solidFill>
              <a:schemeClr val="tx1">
                <a:alpha val="50000"/>
              </a:schemeClr>
            </a:solidFill>
            <a:prstDash val="sysDot"/>
          </a:ln>
        </p:spPr>
        <p:style>
          <a:lnRef idx="2">
            <a:schemeClr val="accent2">
              <a:hueOff val="0"/>
              <a:satOff val="0"/>
              <a:lumOff val="0"/>
              <a:alphaOff val="0"/>
            </a:schemeClr>
          </a:lnRef>
          <a:fillRef idx="0">
            <a:schemeClr val="accent3">
              <a:tint val="90000"/>
              <a:hueOff val="0"/>
              <a:satOff val="0"/>
              <a:lumOff val="0"/>
              <a:alphaOff val="0"/>
            </a:schemeClr>
          </a:fillRef>
          <a:effectRef idx="0">
            <a:schemeClr val="accent3">
              <a:tint val="90000"/>
              <a:hueOff val="0"/>
              <a:satOff val="0"/>
              <a:lumOff val="0"/>
              <a:alphaOff val="0"/>
            </a:schemeClr>
          </a:effectRef>
          <a:fontRef idx="minor">
            <a:schemeClr val="tx1">
              <a:hueOff val="0"/>
              <a:satOff val="0"/>
              <a:lumOff val="0"/>
              <a:alphaOff val="0"/>
            </a:schemeClr>
          </a:fontRef>
        </p:style>
      </p:sp>
      <p:sp>
        <p:nvSpPr>
          <p:cNvPr id="8" name="矩形: 圆角 7">
            <a:extLst>
              <a:ext uri="{FF2B5EF4-FFF2-40B4-BE49-F238E27FC236}">
                <a16:creationId xmlns:a16="http://schemas.microsoft.com/office/drawing/2014/main" id="{8AED0CF4-EE43-4FAB-A457-74B64F492D5A}"/>
              </a:ext>
            </a:extLst>
          </p:cNvPr>
          <p:cNvSpPr/>
          <p:nvPr/>
        </p:nvSpPr>
        <p:spPr>
          <a:xfrm>
            <a:off x="1608064" y="1133890"/>
            <a:ext cx="9326636" cy="573749"/>
          </a:xfrm>
          <a:prstGeom prst="roundRect">
            <a:avLst>
              <a:gd name="adj" fmla="val 50000"/>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572325" tIns="86360" rIns="86360" bIns="86360" numCol="1" spcCol="1270" anchor="ctr" anchorCtr="0">
            <a:noAutofit/>
          </a:bodyPr>
          <a:lstStyle/>
          <a:p>
            <a:pPr defTabSz="1511300">
              <a:lnSpc>
                <a:spcPct val="90000"/>
              </a:lnSpc>
              <a:spcBef>
                <a:spcPct val="0"/>
              </a:spcBef>
              <a:spcAft>
                <a:spcPct val="35000"/>
              </a:spcAft>
            </a:pPr>
            <a:r>
              <a:rPr lang="zh-CN" altLang="en-US" sz="3200" i="1" dirty="0">
                <a:solidFill>
                  <a:schemeClr val="bg1">
                    <a:lumMod val="85000"/>
                  </a:schemeClr>
                </a:solidFill>
                <a:latin typeface="微软雅黑" panose="020B0503020204020204" pitchFamily="34" charset="-122"/>
                <a:ea typeface="微软雅黑" panose="020B0503020204020204" pitchFamily="34" charset="-122"/>
              </a:rPr>
              <a:t>研 究 背  景  </a:t>
            </a:r>
          </a:p>
        </p:txBody>
      </p:sp>
      <p:sp>
        <p:nvSpPr>
          <p:cNvPr id="9" name="椭圆 8">
            <a:extLst>
              <a:ext uri="{FF2B5EF4-FFF2-40B4-BE49-F238E27FC236}">
                <a16:creationId xmlns:a16="http://schemas.microsoft.com/office/drawing/2014/main" id="{8FD50FD9-ACEE-469D-A57E-CAD725FCC89C}"/>
              </a:ext>
            </a:extLst>
          </p:cNvPr>
          <p:cNvSpPr/>
          <p:nvPr/>
        </p:nvSpPr>
        <p:spPr>
          <a:xfrm>
            <a:off x="1157414" y="1080582"/>
            <a:ext cx="717186" cy="717186"/>
          </a:xfrm>
          <a:prstGeom prst="ellipse">
            <a:avLst/>
          </a:prstGeom>
          <a:ln w="53975">
            <a:solidFill>
              <a:schemeClr val="bg1">
                <a:lumMod val="85000"/>
              </a:schemeClr>
            </a:solidFill>
          </a:ln>
        </p:spPr>
        <p:style>
          <a:lnRef idx="1">
            <a:schemeClr val="accent2">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pPr algn="ctr"/>
            <a:r>
              <a:rPr lang="zh-CN" altLang="en-US" sz="2800" dirty="0">
                <a:solidFill>
                  <a:schemeClr val="bg1">
                    <a:lumMod val="85000"/>
                  </a:schemeClr>
                </a:solidFill>
                <a:latin typeface="Arial" panose="020B0604020202020204" pitchFamily="34" charset="0"/>
                <a:ea typeface="微软雅黑" panose="020B0503020204020204" pitchFamily="34" charset="-122"/>
                <a:cs typeface="Arial" panose="020B0604020202020204" pitchFamily="34" charset="0"/>
              </a:rPr>
              <a:t>一</a:t>
            </a:r>
          </a:p>
        </p:txBody>
      </p:sp>
      <p:sp>
        <p:nvSpPr>
          <p:cNvPr id="10" name="矩形: 圆角 9">
            <a:extLst>
              <a:ext uri="{FF2B5EF4-FFF2-40B4-BE49-F238E27FC236}">
                <a16:creationId xmlns:a16="http://schemas.microsoft.com/office/drawing/2014/main" id="{52FAE4EC-6F84-41F6-BE64-24EB7FED6DA2}"/>
              </a:ext>
            </a:extLst>
          </p:cNvPr>
          <p:cNvSpPr/>
          <p:nvPr/>
        </p:nvSpPr>
        <p:spPr>
          <a:xfrm>
            <a:off x="2124740" y="2215103"/>
            <a:ext cx="8150944" cy="573749"/>
          </a:xfrm>
          <a:prstGeom prst="roundRect">
            <a:avLst>
              <a:gd name="adj" fmla="val 50000"/>
            </a:avLst>
          </a:prstGeom>
          <a:solidFill>
            <a:schemeClr val="bg1">
              <a:alpha val="20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572325" tIns="86360" rIns="86360" bIns="86360" numCol="1" spcCol="1270" anchor="ctr" anchorCtr="0">
            <a:noAutofit/>
          </a:bodyPr>
          <a:lstStyle/>
          <a:p>
            <a:pPr defTabSz="1511300">
              <a:lnSpc>
                <a:spcPct val="90000"/>
              </a:lnSpc>
              <a:spcBef>
                <a:spcPct val="0"/>
              </a:spcBef>
              <a:spcAft>
                <a:spcPct val="35000"/>
              </a:spcAft>
            </a:pPr>
            <a:r>
              <a:rPr lang="zh-CN" altLang="en-US" sz="3200" i="1" dirty="0">
                <a:solidFill>
                  <a:schemeClr val="bg1">
                    <a:lumMod val="85000"/>
                  </a:schemeClr>
                </a:solidFill>
                <a:latin typeface="微软雅黑" panose="020B0503020204020204" pitchFamily="34" charset="-122"/>
                <a:ea typeface="微软雅黑" panose="020B0503020204020204" pitchFamily="34" charset="-122"/>
              </a:rPr>
              <a:t>问  题  定  义</a:t>
            </a:r>
          </a:p>
        </p:txBody>
      </p:sp>
      <p:sp>
        <p:nvSpPr>
          <p:cNvPr id="11" name="椭圆 10">
            <a:extLst>
              <a:ext uri="{FF2B5EF4-FFF2-40B4-BE49-F238E27FC236}">
                <a16:creationId xmlns:a16="http://schemas.microsoft.com/office/drawing/2014/main" id="{72EC77EE-BC29-4EB7-8F0C-D5A1CA22143C}"/>
              </a:ext>
            </a:extLst>
          </p:cNvPr>
          <p:cNvSpPr/>
          <p:nvPr/>
        </p:nvSpPr>
        <p:spPr>
          <a:xfrm>
            <a:off x="1674089" y="2161794"/>
            <a:ext cx="717186" cy="717186"/>
          </a:xfrm>
          <a:prstGeom prst="ellipse">
            <a:avLst/>
          </a:prstGeom>
          <a:ln w="53975">
            <a:solidFill>
              <a:schemeClr val="bg1">
                <a:lumMod val="85000"/>
              </a:schemeClr>
            </a:solidFill>
          </a:ln>
        </p:spPr>
        <p:style>
          <a:lnRef idx="1">
            <a:schemeClr val="accent3">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pPr algn="ctr"/>
            <a:r>
              <a:rPr lang="zh-CN" altLang="en-US" sz="2800" dirty="0">
                <a:solidFill>
                  <a:schemeClr val="bg1">
                    <a:lumMod val="85000"/>
                  </a:schemeClr>
                </a:solidFill>
                <a:latin typeface="Arial" panose="020B0604020202020204" pitchFamily="34" charset="0"/>
                <a:ea typeface="微软雅黑" panose="020B0503020204020204" pitchFamily="34" charset="-122"/>
                <a:cs typeface="Arial" panose="020B0604020202020204" pitchFamily="34" charset="0"/>
              </a:rPr>
              <a:t>二</a:t>
            </a:r>
          </a:p>
        </p:txBody>
      </p:sp>
      <p:sp>
        <p:nvSpPr>
          <p:cNvPr id="12" name="矩形: 圆角 11">
            <a:extLst>
              <a:ext uri="{FF2B5EF4-FFF2-40B4-BE49-F238E27FC236}">
                <a16:creationId xmlns:a16="http://schemas.microsoft.com/office/drawing/2014/main" id="{795AA1AD-D355-45E0-8D4C-4FC399B157CF}"/>
              </a:ext>
            </a:extLst>
          </p:cNvPr>
          <p:cNvSpPr/>
          <p:nvPr/>
        </p:nvSpPr>
        <p:spPr>
          <a:xfrm>
            <a:off x="2283315" y="3296316"/>
            <a:ext cx="7783945" cy="573749"/>
          </a:xfrm>
          <a:prstGeom prst="roundRect">
            <a:avLst>
              <a:gd name="adj" fmla="val 50000"/>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572325" tIns="86360" rIns="86360" bIns="86360" numCol="1" spcCol="1270" anchor="ctr" anchorCtr="0">
            <a:noAutofit/>
          </a:bodyPr>
          <a:lstStyle/>
          <a:p>
            <a:pPr defTabSz="1511300">
              <a:lnSpc>
                <a:spcPct val="90000"/>
              </a:lnSpc>
              <a:spcBef>
                <a:spcPct val="0"/>
              </a:spcBef>
              <a:spcAft>
                <a:spcPct val="35000"/>
              </a:spcAft>
            </a:pPr>
            <a:r>
              <a:rPr lang="zh-CN" altLang="en-US" sz="3200" i="1" dirty="0">
                <a:solidFill>
                  <a:schemeClr val="bg1">
                    <a:lumMod val="85000"/>
                  </a:schemeClr>
                </a:solidFill>
                <a:latin typeface="微软雅黑" panose="020B0503020204020204" pitchFamily="34" charset="-122"/>
                <a:ea typeface="微软雅黑" panose="020B0503020204020204" pitchFamily="34" charset="-122"/>
              </a:rPr>
              <a:t>算  法  设  计</a:t>
            </a:r>
          </a:p>
        </p:txBody>
      </p:sp>
      <p:sp>
        <p:nvSpPr>
          <p:cNvPr id="13" name="椭圆 12">
            <a:extLst>
              <a:ext uri="{FF2B5EF4-FFF2-40B4-BE49-F238E27FC236}">
                <a16:creationId xmlns:a16="http://schemas.microsoft.com/office/drawing/2014/main" id="{3D4B01A6-200F-472C-A2E8-BC316FF76111}"/>
              </a:ext>
            </a:extLst>
          </p:cNvPr>
          <p:cNvSpPr/>
          <p:nvPr/>
        </p:nvSpPr>
        <p:spPr>
          <a:xfrm>
            <a:off x="1832667" y="3243007"/>
            <a:ext cx="717186" cy="717186"/>
          </a:xfrm>
          <a:prstGeom prst="ellipse">
            <a:avLst/>
          </a:prstGeom>
          <a:ln w="53975">
            <a:solidFill>
              <a:schemeClr val="bg1">
                <a:lumMod val="85000"/>
              </a:schemeClr>
            </a:solidFill>
          </a:ln>
        </p:spPr>
        <p:style>
          <a:lnRef idx="1">
            <a:schemeClr val="accent4">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r>
              <a:rPr lang="zh-CN" altLang="en-US" sz="2800" dirty="0">
                <a:solidFill>
                  <a:schemeClr val="bg1">
                    <a:lumMod val="85000"/>
                  </a:schemeClr>
                </a:solidFill>
                <a:latin typeface="Arial" panose="020B0604020202020204" pitchFamily="34" charset="0"/>
                <a:ea typeface="微软雅黑" panose="020B0503020204020204" pitchFamily="34" charset="-122"/>
                <a:cs typeface="Arial" panose="020B0604020202020204" pitchFamily="34" charset="0"/>
              </a:rPr>
              <a:t>三</a:t>
            </a:r>
          </a:p>
        </p:txBody>
      </p:sp>
      <p:sp>
        <p:nvSpPr>
          <p:cNvPr id="14" name="矩形: 圆角 13">
            <a:extLst>
              <a:ext uri="{FF2B5EF4-FFF2-40B4-BE49-F238E27FC236}">
                <a16:creationId xmlns:a16="http://schemas.microsoft.com/office/drawing/2014/main" id="{2CB46C3F-7D11-49D3-B1B9-B81A762909D2}"/>
              </a:ext>
            </a:extLst>
          </p:cNvPr>
          <p:cNvSpPr/>
          <p:nvPr/>
        </p:nvSpPr>
        <p:spPr>
          <a:xfrm>
            <a:off x="2124740" y="4377529"/>
            <a:ext cx="8150944" cy="573749"/>
          </a:xfrm>
          <a:prstGeom prst="roundRect">
            <a:avLst>
              <a:gd name="adj" fmla="val 50000"/>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572325" tIns="86360" rIns="86360" bIns="86360" numCol="1" spcCol="1270" anchor="ctr" anchorCtr="0">
            <a:noAutofit/>
          </a:bodyPr>
          <a:lstStyle/>
          <a:p>
            <a:pPr defTabSz="1511300">
              <a:lnSpc>
                <a:spcPct val="90000"/>
              </a:lnSpc>
              <a:spcBef>
                <a:spcPct val="0"/>
              </a:spcBef>
              <a:spcAft>
                <a:spcPct val="35000"/>
              </a:spcAft>
            </a:pPr>
            <a:r>
              <a:rPr lang="zh-CN" altLang="en-US" sz="4000" b="1" i="1" dirty="0">
                <a:solidFill>
                  <a:schemeClr val="accent6">
                    <a:lumMod val="50000"/>
                  </a:schemeClr>
                </a:solidFill>
                <a:latin typeface="微软雅黑" panose="020B0503020204020204" pitchFamily="34" charset="-122"/>
                <a:ea typeface="微软雅黑" panose="020B0503020204020204" pitchFamily="34" charset="-122"/>
              </a:rPr>
              <a:t>实  验  结  果</a:t>
            </a:r>
          </a:p>
        </p:txBody>
      </p:sp>
      <p:sp>
        <p:nvSpPr>
          <p:cNvPr id="15" name="椭圆 14">
            <a:extLst>
              <a:ext uri="{FF2B5EF4-FFF2-40B4-BE49-F238E27FC236}">
                <a16:creationId xmlns:a16="http://schemas.microsoft.com/office/drawing/2014/main" id="{C278A984-E004-4DB9-8EF4-DB906D5E3F6C}"/>
              </a:ext>
            </a:extLst>
          </p:cNvPr>
          <p:cNvSpPr/>
          <p:nvPr/>
        </p:nvSpPr>
        <p:spPr>
          <a:xfrm>
            <a:off x="1674089" y="4324220"/>
            <a:ext cx="717186" cy="717186"/>
          </a:xfrm>
          <a:prstGeom prst="ellipse">
            <a:avLst/>
          </a:prstGeom>
          <a:ln w="76200">
            <a:solidFill>
              <a:schemeClr val="accent6">
                <a:lumMod val="50000"/>
              </a:schemeClr>
            </a:solidFill>
          </a:ln>
        </p:spPr>
        <p:style>
          <a:lnRef idx="1">
            <a:schemeClr val="accent5">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pPr algn="ctr"/>
            <a:r>
              <a:rPr lang="zh-CN" altLang="en-US" sz="28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rPr>
              <a:t>四</a:t>
            </a:r>
          </a:p>
        </p:txBody>
      </p:sp>
      <p:sp>
        <p:nvSpPr>
          <p:cNvPr id="16" name="矩形: 圆角 15">
            <a:extLst>
              <a:ext uri="{FF2B5EF4-FFF2-40B4-BE49-F238E27FC236}">
                <a16:creationId xmlns:a16="http://schemas.microsoft.com/office/drawing/2014/main" id="{2F23456B-DACD-4FEA-A23F-CDE5763B74F1}"/>
              </a:ext>
            </a:extLst>
          </p:cNvPr>
          <p:cNvSpPr/>
          <p:nvPr/>
        </p:nvSpPr>
        <p:spPr>
          <a:xfrm>
            <a:off x="1608064" y="5458741"/>
            <a:ext cx="9225036" cy="573749"/>
          </a:xfrm>
          <a:prstGeom prst="roundRect">
            <a:avLst>
              <a:gd name="adj" fmla="val 50000"/>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572325" tIns="86360" rIns="86360" bIns="86360" numCol="1" spcCol="1270" anchor="ctr" anchorCtr="0">
            <a:noAutofit/>
          </a:bodyPr>
          <a:lstStyle/>
          <a:p>
            <a:pPr defTabSz="1511300">
              <a:lnSpc>
                <a:spcPct val="90000"/>
              </a:lnSpc>
              <a:spcBef>
                <a:spcPct val="0"/>
              </a:spcBef>
              <a:spcAft>
                <a:spcPct val="35000"/>
              </a:spcAft>
            </a:pPr>
            <a:r>
              <a:rPr lang="zh-CN" altLang="en-US" sz="3200" i="1" dirty="0">
                <a:solidFill>
                  <a:schemeClr val="bg1">
                    <a:lumMod val="85000"/>
                  </a:schemeClr>
                </a:solidFill>
                <a:latin typeface="微软雅黑" panose="020B0503020204020204" pitchFamily="34" charset="-122"/>
                <a:ea typeface="微软雅黑" panose="020B0503020204020204" pitchFamily="34" charset="-122"/>
              </a:rPr>
              <a:t>总  结  与  展  望</a:t>
            </a:r>
          </a:p>
        </p:txBody>
      </p:sp>
      <p:sp>
        <p:nvSpPr>
          <p:cNvPr id="17" name="椭圆 16">
            <a:extLst>
              <a:ext uri="{FF2B5EF4-FFF2-40B4-BE49-F238E27FC236}">
                <a16:creationId xmlns:a16="http://schemas.microsoft.com/office/drawing/2014/main" id="{93C4258B-C4AB-4EC5-ADD0-F44E54794DFF}"/>
              </a:ext>
            </a:extLst>
          </p:cNvPr>
          <p:cNvSpPr/>
          <p:nvPr/>
        </p:nvSpPr>
        <p:spPr>
          <a:xfrm>
            <a:off x="1157414" y="5405433"/>
            <a:ext cx="717186" cy="717186"/>
          </a:xfrm>
          <a:prstGeom prst="ellipse">
            <a:avLst/>
          </a:prstGeom>
          <a:ln w="53975">
            <a:solidFill>
              <a:schemeClr val="bg1">
                <a:lumMod val="85000"/>
              </a:schemeClr>
            </a:solidFill>
          </a:ln>
        </p:spPr>
        <p:style>
          <a:lnRef idx="1">
            <a:schemeClr val="accent6">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pPr algn="ctr"/>
            <a:r>
              <a:rPr lang="zh-CN" altLang="en-US" sz="2800" dirty="0">
                <a:solidFill>
                  <a:schemeClr val="bg1">
                    <a:lumMod val="85000"/>
                  </a:schemeClr>
                </a:solidFill>
                <a:latin typeface="Arial" panose="020B0604020202020204" pitchFamily="34" charset="0"/>
                <a:ea typeface="微软雅黑" panose="020B0503020204020204" pitchFamily="34" charset="-122"/>
                <a:cs typeface="Arial" panose="020B0604020202020204" pitchFamily="34" charset="0"/>
              </a:rPr>
              <a:t>五</a:t>
            </a:r>
          </a:p>
        </p:txBody>
      </p:sp>
      <p:sp>
        <p:nvSpPr>
          <p:cNvPr id="2" name="灯片编号占位符 1">
            <a:extLst>
              <a:ext uri="{FF2B5EF4-FFF2-40B4-BE49-F238E27FC236}">
                <a16:creationId xmlns:a16="http://schemas.microsoft.com/office/drawing/2014/main" id="{4D44FC5A-7207-4D3A-A644-A124324295F0}"/>
              </a:ext>
            </a:extLst>
          </p:cNvPr>
          <p:cNvSpPr>
            <a:spLocks noGrp="1"/>
          </p:cNvSpPr>
          <p:nvPr>
            <p:ph type="sldNum" sz="quarter" idx="12"/>
          </p:nvPr>
        </p:nvSpPr>
        <p:spPr/>
        <p:txBody>
          <a:bodyPr/>
          <a:lstStyle/>
          <a:p>
            <a:fld id="{F3BBBCA4-6AC4-42CB-B873-F9361B16036F}" type="slidenum">
              <a:rPr lang="zh-CN" altLang="en-US" smtClean="0"/>
              <a:t>13</a:t>
            </a:fld>
            <a:endParaRPr lang="zh-CN" altLang="en-US"/>
          </a:p>
        </p:txBody>
      </p:sp>
      <p:sp>
        <p:nvSpPr>
          <p:cNvPr id="19" name="弧形 18">
            <a:extLst>
              <a:ext uri="{FF2B5EF4-FFF2-40B4-BE49-F238E27FC236}">
                <a16:creationId xmlns:a16="http://schemas.microsoft.com/office/drawing/2014/main" id="{40621DAA-16A4-471F-8DC7-6C3B868367EC}"/>
              </a:ext>
            </a:extLst>
          </p:cNvPr>
          <p:cNvSpPr/>
          <p:nvPr/>
        </p:nvSpPr>
        <p:spPr>
          <a:xfrm flipH="1">
            <a:off x="10067260" y="672638"/>
            <a:ext cx="4665821" cy="5857924"/>
          </a:xfrm>
          <a:prstGeom prst="arc">
            <a:avLst>
              <a:gd name="adj1" fmla="val 16651350"/>
              <a:gd name="adj2" fmla="val 4971602"/>
            </a:avLst>
          </a:prstGeom>
          <a:ln w="76200" cmpd="sng">
            <a:solidFill>
              <a:schemeClr val="bg1">
                <a:lumMod val="85000"/>
                <a:alpha val="50000"/>
              </a:schemeClr>
            </a:solidFill>
            <a:prstDash val="sysDot"/>
          </a:ln>
        </p:spPr>
        <p:style>
          <a:lnRef idx="2">
            <a:schemeClr val="accent2">
              <a:hueOff val="0"/>
              <a:satOff val="0"/>
              <a:lumOff val="0"/>
              <a:alphaOff val="0"/>
            </a:schemeClr>
          </a:lnRef>
          <a:fillRef idx="0">
            <a:schemeClr val="accent3">
              <a:tint val="90000"/>
              <a:hueOff val="0"/>
              <a:satOff val="0"/>
              <a:lumOff val="0"/>
              <a:alphaOff val="0"/>
            </a:schemeClr>
          </a:fillRef>
          <a:effectRef idx="0">
            <a:schemeClr val="accent3">
              <a:tint val="90000"/>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303938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3BBBCA4-6AC4-42CB-B873-F9361B16036F}" type="slidenum">
              <a:rPr lang="zh-CN" altLang="en-US" smtClean="0"/>
              <a:t>14</a:t>
            </a:fld>
            <a:endParaRPr lang="zh-CN" altLang="en-US"/>
          </a:p>
        </p:txBody>
      </p:sp>
      <p:sp>
        <p:nvSpPr>
          <p:cNvPr id="3" name="标题 2"/>
          <p:cNvSpPr>
            <a:spLocks noGrp="1"/>
          </p:cNvSpPr>
          <p:nvPr>
            <p:ph type="title"/>
          </p:nvPr>
        </p:nvSpPr>
        <p:spPr/>
        <p:txBody>
          <a:bodyPr>
            <a:normAutofit fontScale="90000"/>
          </a:bodyPr>
          <a:lstStyle/>
          <a:p>
            <a:r>
              <a:rPr lang="en-US" altLang="zh-CN" dirty="0"/>
              <a:t>4.1 </a:t>
            </a:r>
            <a:r>
              <a:rPr lang="zh-CN" altLang="en-US" dirty="0"/>
              <a:t>拍卖算法特性证明</a:t>
            </a:r>
          </a:p>
        </p:txBody>
      </p:sp>
      <mc:AlternateContent xmlns:mc="http://schemas.openxmlformats.org/markup-compatibility/2006" xmlns:a14="http://schemas.microsoft.com/office/drawing/2010/main">
        <mc:Choice Requires="a14">
          <p:sp>
            <p:nvSpPr>
              <p:cNvPr id="4" name="文本框 3"/>
              <p:cNvSpPr txBox="1"/>
              <p:nvPr/>
            </p:nvSpPr>
            <p:spPr>
              <a:xfrm>
                <a:off x="634180" y="1371600"/>
                <a:ext cx="6685356" cy="276999"/>
              </a:xfrm>
              <a:prstGeom prst="rect">
                <a:avLst/>
              </a:prstGeom>
              <a:noFill/>
            </p:spPr>
            <p:txBody>
              <a:bodyPr wrap="none" lIns="0" tIns="0" rIns="0" bIns="0" rtlCol="0">
                <a:spAutoFit/>
              </a:bodyPr>
              <a:lstStyle/>
              <a:p>
                <a14:m>
                  <m:oMath xmlns:m="http://schemas.openxmlformats.org/officeDocument/2006/math">
                    <m:r>
                      <a:rPr lang="zh-CN" altLang="en-US" i="1" smtClean="0">
                        <a:latin typeface="Cambria Math" panose="02040503050406030204" pitchFamily="18" charset="0"/>
                      </a:rPr>
                      <m:t>真实性</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truthful</m:t>
                    </m:r>
                    <m:r>
                      <a:rPr lang="en-US" altLang="zh-CN" b="0" i="0" smtClean="0">
                        <a:latin typeface="Cambria Math" panose="02040503050406030204" pitchFamily="18" charset="0"/>
                      </a:rPr>
                      <m:t>)</m:t>
                    </m:r>
                    <m:r>
                      <a:rPr lang="zh-CN" altLang="en-US" i="1">
                        <a:latin typeface="Cambria Math" panose="02040503050406030204" pitchFamily="18" charset="0"/>
                      </a:rPr>
                      <m:t>：</m:t>
                    </m:r>
                    <m:r>
                      <a:rPr lang="zh-CN" altLang="en-US" i="1" smtClean="0">
                        <a:latin typeface="Cambria Math" panose="02040503050406030204" pitchFamily="18" charset="0"/>
                      </a:rPr>
                      <m:t>所有参与者</m:t>
                    </m:r>
                  </m:oMath>
                </a14:m>
                <a:r>
                  <a:rPr lang="zh-CN" altLang="en-US" dirty="0"/>
                  <a:t>提交的拍卖价格都是任务的真实开销</a:t>
                </a:r>
              </a:p>
            </p:txBody>
          </p:sp>
        </mc:Choice>
        <mc:Fallback xmlns="">
          <p:sp>
            <p:nvSpPr>
              <p:cNvPr id="4" name="文本框 3"/>
              <p:cNvSpPr txBox="1">
                <a:spLocks noRot="1" noChangeAspect="1" noMove="1" noResize="1" noEditPoints="1" noAdjustHandles="1" noChangeArrowheads="1" noChangeShapeType="1" noTextEdit="1"/>
              </p:cNvSpPr>
              <p:nvPr/>
            </p:nvSpPr>
            <p:spPr>
              <a:xfrm>
                <a:off x="634180" y="1371600"/>
                <a:ext cx="6685356" cy="276999"/>
              </a:xfrm>
              <a:prstGeom prst="rect">
                <a:avLst/>
              </a:prstGeom>
              <a:blipFill>
                <a:blip r:embed="rId3"/>
                <a:stretch>
                  <a:fillRect l="-1641" t="-28889" r="-2188"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634180" y="1844701"/>
                <a:ext cx="8780481" cy="276999"/>
              </a:xfrm>
              <a:prstGeom prst="rect">
                <a:avLst/>
              </a:prstGeom>
              <a:noFill/>
            </p:spPr>
            <p:txBody>
              <a:bodyPr wrap="none" lIns="0" tIns="0" rIns="0" bIns="0" rtlCol="0">
                <a:spAutoFit/>
              </a:bodyPr>
              <a:lstStyle/>
              <a:p>
                <a14:m>
                  <m:oMath xmlns:m="http://schemas.openxmlformats.org/officeDocument/2006/math">
                    <m:r>
                      <a:rPr lang="zh-CN" altLang="en-US" i="1" smtClean="0">
                        <a:latin typeface="Cambria Math" panose="02040503050406030204" pitchFamily="18" charset="0"/>
                      </a:rPr>
                      <m:t>个体理性</m:t>
                    </m:r>
                    <m:r>
                      <a:rPr lang="en-US" altLang="zh-CN" b="0" i="0" smtClean="0">
                        <a:latin typeface="Cambria Math" panose="02040503050406030204" pitchFamily="18" charset="0"/>
                      </a:rPr>
                      <m:t>(</m:t>
                    </m:r>
                    <m:r>
                      <m:rPr>
                        <m:sty m:val="p"/>
                      </m:rPr>
                      <a:rPr lang="en-US" altLang="zh-CN" i="1">
                        <a:latin typeface="Cambria Math" panose="02040503050406030204" pitchFamily="18" charset="0"/>
                      </a:rPr>
                      <m:t>indi</m:t>
                    </m:r>
                    <m:r>
                      <m:rPr>
                        <m:sty m:val="p"/>
                      </m:rPr>
                      <a:rPr lang="en-US" altLang="zh-CN" b="0" i="0" smtClean="0">
                        <a:latin typeface="Cambria Math" panose="02040503050406030204" pitchFamily="18" charset="0"/>
                      </a:rPr>
                      <m:t>vidual</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rational</m:t>
                    </m:r>
                    <m:r>
                      <a:rPr lang="en-US" altLang="zh-CN" b="0" i="0" smtClean="0">
                        <a:latin typeface="Cambria Math" panose="02040503050406030204" pitchFamily="18" charset="0"/>
                      </a:rPr>
                      <m:t>)</m:t>
                    </m:r>
                    <m:r>
                      <a:rPr lang="zh-CN" altLang="en-US" i="1">
                        <a:latin typeface="Cambria Math" panose="02040503050406030204" pitchFamily="18" charset="0"/>
                      </a:rPr>
                      <m:t>：</m:t>
                    </m:r>
                    <m:r>
                      <a:rPr lang="zh-CN" altLang="en-US" i="1" smtClean="0">
                        <a:latin typeface="Cambria Math" panose="02040503050406030204" pitchFamily="18" charset="0"/>
                      </a:rPr>
                      <m:t>所有</m:t>
                    </m:r>
                  </m:oMath>
                </a14:m>
                <a:r>
                  <a:rPr lang="zh-CN" altLang="en-US" dirty="0"/>
                  <a:t>参与者的收益都大于</a:t>
                </a:r>
                <a:r>
                  <a:rPr lang="en-US" altLang="zh-CN" dirty="0"/>
                  <a:t>0</a:t>
                </a:r>
                <a:r>
                  <a:rPr lang="zh-CN" altLang="en-US" dirty="0"/>
                  <a:t>（获得的报酬大于任务开销）</a:t>
                </a:r>
              </a:p>
            </p:txBody>
          </p:sp>
        </mc:Choice>
        <mc:Fallback xmlns="">
          <p:sp>
            <p:nvSpPr>
              <p:cNvPr id="5" name="文本框 4"/>
              <p:cNvSpPr txBox="1">
                <a:spLocks noRot="1" noChangeAspect="1" noMove="1" noResize="1" noEditPoints="1" noAdjustHandles="1" noChangeArrowheads="1" noChangeShapeType="1" noTextEdit="1"/>
              </p:cNvSpPr>
              <p:nvPr/>
            </p:nvSpPr>
            <p:spPr>
              <a:xfrm>
                <a:off x="634180" y="1844701"/>
                <a:ext cx="8780481" cy="276999"/>
              </a:xfrm>
              <a:prstGeom prst="rect">
                <a:avLst/>
              </a:prstGeom>
              <a:blipFill>
                <a:blip r:embed="rId4"/>
                <a:stretch>
                  <a:fillRect l="-1250" t="-28889" r="-1458" b="-51111"/>
                </a:stretch>
              </a:blipFill>
            </p:spPr>
            <p:txBody>
              <a:bodyPr/>
              <a:lstStyle/>
              <a:p>
                <a:r>
                  <a:rPr lang="zh-CN" altLang="en-US">
                    <a:noFill/>
                  </a:rPr>
                  <a:t> </a:t>
                </a:r>
              </a:p>
            </p:txBody>
          </p:sp>
        </mc:Fallback>
      </mc:AlternateContent>
      <p:sp>
        <p:nvSpPr>
          <p:cNvPr id="13" name="文本框 12"/>
          <p:cNvSpPr txBox="1"/>
          <p:nvPr/>
        </p:nvSpPr>
        <p:spPr>
          <a:xfrm>
            <a:off x="1143830" y="5638354"/>
            <a:ext cx="3430717" cy="1077218"/>
          </a:xfrm>
          <a:prstGeom prst="rect">
            <a:avLst/>
          </a:prstGeom>
          <a:noFill/>
        </p:spPr>
        <p:txBody>
          <a:bodyPr wrap="square" rtlCol="0">
            <a:spAutoFit/>
          </a:bodyPr>
          <a:lstStyle/>
          <a:p>
            <a:r>
              <a:rPr lang="zh-CN" altLang="en-US" sz="1600" dirty="0"/>
              <a:t>任意价格可获得的最大收益是相同的，低价需要承担收益小于</a:t>
            </a:r>
            <a:r>
              <a:rPr lang="en-US" altLang="zh-CN" sz="1600" dirty="0"/>
              <a:t>0</a:t>
            </a:r>
            <a:r>
              <a:rPr lang="zh-CN" altLang="en-US" sz="1600" dirty="0"/>
              <a:t>的风险，高价被选为赢家获得报酬的可能性降低，而提交真实价格获益最大</a:t>
            </a:r>
          </a:p>
        </p:txBody>
      </p:sp>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1966" y="2594801"/>
            <a:ext cx="3840000" cy="2880000"/>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705" y="2594801"/>
            <a:ext cx="3840000" cy="2880000"/>
          </a:xfrm>
          <a:prstGeom prst="rect">
            <a:avLst/>
          </a:prstGeom>
        </p:spPr>
      </p:pic>
      <p:sp>
        <p:nvSpPr>
          <p:cNvPr id="16" name="文本框 15"/>
          <p:cNvSpPr txBox="1"/>
          <p:nvPr/>
        </p:nvSpPr>
        <p:spPr>
          <a:xfrm>
            <a:off x="6263417" y="5838409"/>
            <a:ext cx="4316362" cy="338554"/>
          </a:xfrm>
          <a:prstGeom prst="rect">
            <a:avLst/>
          </a:prstGeom>
          <a:noFill/>
        </p:spPr>
        <p:txBody>
          <a:bodyPr wrap="square" rtlCol="0">
            <a:spAutoFit/>
          </a:bodyPr>
          <a:lstStyle/>
          <a:p>
            <a:r>
              <a:rPr lang="zh-CN" altLang="en-US" sz="1600" dirty="0"/>
              <a:t>任意任务的报酬大于开销，收益大于</a:t>
            </a:r>
            <a:r>
              <a:rPr lang="en-US" altLang="zh-CN" sz="1600" dirty="0"/>
              <a:t>0</a:t>
            </a:r>
            <a:endParaRPr lang="zh-CN" altLang="en-US" sz="1600" dirty="0"/>
          </a:p>
        </p:txBody>
      </p:sp>
    </p:spTree>
    <p:extLst>
      <p:ext uri="{BB962C8B-B14F-4D97-AF65-F5344CB8AC3E}">
        <p14:creationId xmlns:p14="http://schemas.microsoft.com/office/powerpoint/2010/main" val="2908733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3BBBCA4-6AC4-42CB-B873-F9361B16036F}" type="slidenum">
              <a:rPr lang="zh-CN" altLang="en-US" smtClean="0"/>
              <a:t>15</a:t>
            </a:fld>
            <a:endParaRPr lang="zh-CN" altLang="en-US"/>
          </a:p>
        </p:txBody>
      </p:sp>
      <p:sp>
        <p:nvSpPr>
          <p:cNvPr id="3" name="标题 2"/>
          <p:cNvSpPr>
            <a:spLocks noGrp="1"/>
          </p:cNvSpPr>
          <p:nvPr>
            <p:ph type="title"/>
          </p:nvPr>
        </p:nvSpPr>
        <p:spPr/>
        <p:txBody>
          <a:bodyPr>
            <a:normAutofit fontScale="90000"/>
          </a:bodyPr>
          <a:lstStyle/>
          <a:p>
            <a:r>
              <a:rPr lang="en-US" altLang="zh-CN" dirty="0"/>
              <a:t>4.2 baseline</a:t>
            </a:r>
            <a:endParaRPr lang="zh-CN" altLang="en-US" dirty="0"/>
          </a:p>
        </p:txBody>
      </p:sp>
      <p:sp>
        <p:nvSpPr>
          <p:cNvPr id="4" name="内容占位符 2">
            <a:extLst>
              <a:ext uri="{FF2B5EF4-FFF2-40B4-BE49-F238E27FC236}">
                <a16:creationId xmlns:a16="http://schemas.microsoft.com/office/drawing/2014/main" id="{9AA05698-7691-483C-9112-753490A6935C}"/>
              </a:ext>
            </a:extLst>
          </p:cNvPr>
          <p:cNvSpPr txBox="1">
            <a:spLocks/>
          </p:cNvSpPr>
          <p:nvPr/>
        </p:nvSpPr>
        <p:spPr>
          <a:xfrm>
            <a:off x="838200" y="1366252"/>
            <a:ext cx="10515600" cy="481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a:p>
            <a:pPr marL="914400" lvl="1" indent="-457200">
              <a:lnSpc>
                <a:spcPct val="150000"/>
              </a:lnSpc>
              <a:buFont typeface="+mj-lt"/>
              <a:buAutoNum type="arabicPeriod"/>
            </a:pPr>
            <a:r>
              <a:rPr lang="zh-CN" altLang="en-US" dirty="0"/>
              <a:t>边际社会福利驱动贪心算法</a:t>
            </a:r>
            <a:r>
              <a:rPr lang="en-US" altLang="zh-CN" dirty="0"/>
              <a:t>(Marginal social welfare driven greedy algorithm,  MSWG )</a:t>
            </a:r>
          </a:p>
          <a:p>
            <a:pPr marL="457200" lvl="1" indent="0">
              <a:lnSpc>
                <a:spcPct val="150000"/>
              </a:lnSpc>
              <a:buFont typeface="Arial" panose="020B0604020202020204" pitchFamily="34" charset="0"/>
              <a:buNone/>
            </a:pPr>
            <a:r>
              <a:rPr lang="zh-CN" altLang="en-US" dirty="0"/>
              <a:t>选取当前边际社会福利最大的参与者作为赢家直至符合数据质量要求。</a:t>
            </a:r>
            <a:endParaRPr lang="en-US" altLang="zh-CN" dirty="0"/>
          </a:p>
          <a:p>
            <a:pPr marL="457200" lvl="1" indent="0">
              <a:buFont typeface="Arial" panose="020B0604020202020204" pitchFamily="34" charset="0"/>
              <a:buNone/>
            </a:pPr>
            <a:endParaRPr lang="en-US" altLang="zh-CN" dirty="0"/>
          </a:p>
          <a:p>
            <a:pPr marL="914400" lvl="1" indent="-457200">
              <a:lnSpc>
                <a:spcPct val="150000"/>
              </a:lnSpc>
              <a:buFont typeface="+mj-lt"/>
              <a:buAutoNum type="arabicPeriod" startAt="2"/>
            </a:pPr>
            <a:r>
              <a:rPr lang="zh-CN" altLang="en-US" dirty="0"/>
              <a:t>反向维克里拍卖算法</a:t>
            </a:r>
            <a:r>
              <a:rPr lang="en-US" altLang="zh-CN" dirty="0"/>
              <a:t>(reverse </a:t>
            </a:r>
            <a:r>
              <a:rPr lang="en-US" altLang="zh-CN" dirty="0" err="1"/>
              <a:t>Vickrey</a:t>
            </a:r>
            <a:r>
              <a:rPr lang="en-US" altLang="zh-CN" dirty="0"/>
              <a:t> auction algorithm)</a:t>
            </a:r>
            <a:r>
              <a:rPr lang="zh-CN" altLang="en-US" dirty="0"/>
              <a:t>：</a:t>
            </a:r>
            <a:endParaRPr lang="en-US" altLang="zh-CN" dirty="0"/>
          </a:p>
          <a:p>
            <a:pPr marL="457200" lvl="1" indent="0">
              <a:lnSpc>
                <a:spcPct val="150000"/>
              </a:lnSpc>
              <a:buFont typeface="Arial" panose="020B0604020202020204" pitchFamily="34" charset="0"/>
              <a:buNone/>
            </a:pPr>
            <a:r>
              <a:rPr lang="zh-CN" altLang="en-US" dirty="0"/>
              <a:t>遍历当前参与者集合的所有子集，选取可满足数据质量要求条件下可最大化社会福利的集合作为赢家集合。</a:t>
            </a:r>
            <a:endParaRPr lang="en-US" altLang="zh-CN" dirty="0"/>
          </a:p>
          <a:p>
            <a:pPr marL="457200" lvl="1" indent="0">
              <a:lnSpc>
                <a:spcPct val="150000"/>
              </a:lnSpc>
              <a:buFont typeface="Arial" panose="020B0604020202020204" pitchFamily="34" charset="0"/>
              <a:buNone/>
            </a:pPr>
            <a:r>
              <a:rPr lang="zh-CN" altLang="en-US" sz="1800" dirty="0"/>
              <a:t>（对两种算法分别做了高预算和低预算的对比，因此一共是四个对比的基线算法）</a:t>
            </a:r>
            <a:endParaRPr lang="en-US" altLang="zh-CN" sz="1800" dirty="0"/>
          </a:p>
          <a:p>
            <a:pPr marL="457200" lvl="1" indent="0">
              <a:lnSpc>
                <a:spcPct val="150000"/>
              </a:lnSpc>
              <a:buFont typeface="Arial" panose="020B0604020202020204" pitchFamily="34" charset="0"/>
              <a:buNone/>
            </a:pPr>
            <a:endParaRPr lang="en-US" altLang="zh-CN" dirty="0"/>
          </a:p>
          <a:p>
            <a:pPr marL="457200" lvl="1" indent="0">
              <a:lnSpc>
                <a:spcPct val="150000"/>
              </a:lnSpc>
              <a:buFont typeface="Arial" panose="020B0604020202020204" pitchFamily="34" charset="0"/>
              <a:buNone/>
            </a:pPr>
            <a:endParaRPr lang="zh-CN" altLang="en-US" dirty="0"/>
          </a:p>
        </p:txBody>
      </p:sp>
    </p:spTree>
    <p:extLst>
      <p:ext uri="{BB962C8B-B14F-4D97-AF65-F5344CB8AC3E}">
        <p14:creationId xmlns:p14="http://schemas.microsoft.com/office/powerpoint/2010/main" val="315082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3BBBCA4-6AC4-42CB-B873-F9361B16036F}" type="slidenum">
              <a:rPr lang="zh-CN" altLang="en-US" smtClean="0"/>
              <a:t>16</a:t>
            </a:fld>
            <a:endParaRPr lang="zh-CN" altLang="en-US"/>
          </a:p>
        </p:txBody>
      </p:sp>
      <p:sp>
        <p:nvSpPr>
          <p:cNvPr id="3" name="标题 2"/>
          <p:cNvSpPr>
            <a:spLocks noGrp="1"/>
          </p:cNvSpPr>
          <p:nvPr>
            <p:ph type="title"/>
          </p:nvPr>
        </p:nvSpPr>
        <p:spPr/>
        <p:txBody>
          <a:bodyPr>
            <a:normAutofit fontScale="90000"/>
          </a:bodyPr>
          <a:lstStyle/>
          <a:p>
            <a:r>
              <a:rPr lang="en-US" altLang="zh-CN" dirty="0"/>
              <a:t>4.3 </a:t>
            </a:r>
            <a:r>
              <a:rPr lang="zh-CN" altLang="en-US" dirty="0"/>
              <a:t>社会福利对比</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7059" y="1504911"/>
            <a:ext cx="3120000" cy="23400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533" y="1504911"/>
            <a:ext cx="3120000" cy="23400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8007" y="1504911"/>
            <a:ext cx="3120000" cy="2340000"/>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533" y="3836963"/>
            <a:ext cx="3120000" cy="2340000"/>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8007" y="3836963"/>
            <a:ext cx="3120000" cy="2340000"/>
          </a:xfrm>
          <a:prstGeom prst="rect">
            <a:avLst/>
          </a:prstGeom>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4152" y="3836963"/>
            <a:ext cx="3120000" cy="2340000"/>
          </a:xfrm>
          <a:prstGeom prst="rect">
            <a:avLst/>
          </a:prstGeom>
        </p:spPr>
      </p:pic>
      <mc:AlternateContent xmlns:mc="http://schemas.openxmlformats.org/markup-compatibility/2006" xmlns:a14="http://schemas.microsoft.com/office/drawing/2010/main">
        <mc:Choice Requires="a14">
          <p:sp>
            <p:nvSpPr>
              <p:cNvPr id="11" name="文本框 10"/>
              <p:cNvSpPr txBox="1"/>
              <p:nvPr/>
            </p:nvSpPr>
            <p:spPr>
              <a:xfrm>
                <a:off x="721126" y="2536411"/>
                <a:ext cx="923330" cy="276999"/>
              </a:xfrm>
              <a:prstGeom prst="rect">
                <a:avLst/>
              </a:prstGeom>
              <a:noFill/>
            </p:spPr>
            <p:txBody>
              <a:bodyPr wrap="none" lIns="0" tIns="0" rIns="0" bIns="0" rtlCol="0">
                <a:spAutoFit/>
              </a:bodyPr>
              <a:lstStyle/>
              <a:p>
                <a14:m>
                  <m:oMath xmlns:m="http://schemas.openxmlformats.org/officeDocument/2006/math">
                    <m:r>
                      <a:rPr lang="zh-CN" altLang="en-US" i="1">
                        <a:latin typeface="Cambria Math" panose="02040503050406030204" pitchFamily="18" charset="0"/>
                      </a:rPr>
                      <m:t>社会</m:t>
                    </m:r>
                  </m:oMath>
                </a14:m>
                <a:r>
                  <a:rPr lang="zh-CN" altLang="en-US" dirty="0"/>
                  <a:t>福利</a:t>
                </a:r>
              </a:p>
            </p:txBody>
          </p:sp>
        </mc:Choice>
        <mc:Fallback xmlns="">
          <p:sp>
            <p:nvSpPr>
              <p:cNvPr id="11" name="文本框 10"/>
              <p:cNvSpPr txBox="1">
                <a:spLocks noRot="1" noChangeAspect="1" noMove="1" noResize="1" noEditPoints="1" noAdjustHandles="1" noChangeArrowheads="1" noChangeShapeType="1" noTextEdit="1"/>
              </p:cNvSpPr>
              <p:nvPr/>
            </p:nvSpPr>
            <p:spPr>
              <a:xfrm>
                <a:off x="721126" y="2536411"/>
                <a:ext cx="923330" cy="276999"/>
              </a:xfrm>
              <a:prstGeom prst="rect">
                <a:avLst/>
              </a:prstGeom>
              <a:blipFill>
                <a:blip r:embed="rId9"/>
                <a:stretch>
                  <a:fillRect l="-11842" t="-28261" r="-15132"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721126" y="4729964"/>
                <a:ext cx="9762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社会</m:t>
                      </m:r>
                      <m:r>
                        <a:rPr lang="zh-CN" altLang="en-US" i="1" smtClean="0">
                          <a:latin typeface="Cambria Math" panose="02040503050406030204" pitchFamily="18" charset="0"/>
                        </a:rPr>
                        <m:t>成本</m:t>
                      </m:r>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721126" y="4729964"/>
                <a:ext cx="976229" cy="276999"/>
              </a:xfrm>
              <a:prstGeom prst="rect">
                <a:avLst/>
              </a:prstGeom>
              <a:blipFill>
                <a:blip r:embed="rId10"/>
                <a:stretch>
                  <a:fillRect l="-8125" t="-11111" r="-9375" b="-311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37614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3BBBCA4-6AC4-42CB-B873-F9361B16036F}" type="slidenum">
              <a:rPr lang="zh-CN" altLang="en-US" smtClean="0"/>
              <a:t>17</a:t>
            </a:fld>
            <a:endParaRPr lang="zh-CN" altLang="en-US"/>
          </a:p>
        </p:txBody>
      </p:sp>
      <p:sp>
        <p:nvSpPr>
          <p:cNvPr id="3" name="标题 2"/>
          <p:cNvSpPr>
            <a:spLocks noGrp="1"/>
          </p:cNvSpPr>
          <p:nvPr>
            <p:ph type="title"/>
          </p:nvPr>
        </p:nvSpPr>
        <p:spPr/>
        <p:txBody>
          <a:bodyPr>
            <a:normAutofit fontScale="90000"/>
          </a:bodyPr>
          <a:lstStyle/>
          <a:p>
            <a:r>
              <a:rPr lang="en-US" altLang="zh-CN" dirty="0"/>
              <a:t>4.4 </a:t>
            </a:r>
            <a:r>
              <a:rPr lang="zh-CN" altLang="en-US" sz="3600" dirty="0"/>
              <a:t>算法复杂度，赢家满意度，</a:t>
            </a:r>
            <a:r>
              <a:rPr lang="en-US" altLang="zh-CN" sz="3600" dirty="0"/>
              <a:t>EM</a:t>
            </a:r>
            <a:r>
              <a:rPr lang="zh-CN" altLang="en-US" sz="3600" dirty="0"/>
              <a:t>算法性能</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546" y="1262184"/>
            <a:ext cx="3360000" cy="2520000"/>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1390" y="1262184"/>
            <a:ext cx="3360000" cy="2520000"/>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8552" y="4049145"/>
            <a:ext cx="3360000" cy="2520000"/>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5784" y="4201475"/>
            <a:ext cx="3360000" cy="2520000"/>
          </a:xfrm>
          <a:prstGeom prst="rect">
            <a:avLst/>
          </a:prstGeom>
        </p:spPr>
      </p:pic>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685" y="4065137"/>
            <a:ext cx="3360000" cy="2520000"/>
          </a:xfrm>
          <a:prstGeom prst="rect">
            <a:avLst/>
          </a:prstGeom>
        </p:spPr>
      </p:pic>
      <mc:AlternateContent xmlns:mc="http://schemas.openxmlformats.org/markup-compatibility/2006" xmlns:a14="http://schemas.microsoft.com/office/drawing/2010/main">
        <mc:Choice Requires="a14">
          <p:sp>
            <p:nvSpPr>
              <p:cNvPr id="17" name="文本框 16"/>
              <p:cNvSpPr txBox="1"/>
              <p:nvPr/>
            </p:nvSpPr>
            <p:spPr>
              <a:xfrm>
                <a:off x="2265462" y="2136859"/>
                <a:ext cx="1154162" cy="276999"/>
              </a:xfrm>
              <a:prstGeom prst="rect">
                <a:avLst/>
              </a:prstGeom>
              <a:noFill/>
            </p:spPr>
            <p:txBody>
              <a:bodyPr wrap="none" lIns="0" tIns="0" rIns="0" bIns="0" rtlCol="0">
                <a:spAutoFit/>
              </a:bodyPr>
              <a:lstStyle/>
              <a:p>
                <a14:m>
                  <m:oMath xmlns:m="http://schemas.openxmlformats.org/officeDocument/2006/math">
                    <m:r>
                      <a:rPr lang="zh-CN" altLang="en-US" i="1">
                        <a:latin typeface="Cambria Math" panose="02040503050406030204" pitchFamily="18" charset="0"/>
                      </a:rPr>
                      <m:t>算法</m:t>
                    </m:r>
                  </m:oMath>
                </a14:m>
                <a:r>
                  <a:rPr lang="zh-CN" altLang="en-US" dirty="0"/>
                  <a:t>复杂度</a:t>
                </a:r>
              </a:p>
            </p:txBody>
          </p:sp>
        </mc:Choice>
        <mc:Fallback xmlns="">
          <p:sp>
            <p:nvSpPr>
              <p:cNvPr id="17" name="文本框 16"/>
              <p:cNvSpPr txBox="1">
                <a:spLocks noRot="1" noChangeAspect="1" noMove="1" noResize="1" noEditPoints="1" noAdjustHandles="1" noChangeArrowheads="1" noChangeShapeType="1" noTextEdit="1"/>
              </p:cNvSpPr>
              <p:nvPr/>
            </p:nvSpPr>
            <p:spPr>
              <a:xfrm>
                <a:off x="2265462" y="2136859"/>
                <a:ext cx="1154162" cy="276999"/>
              </a:xfrm>
              <a:prstGeom prst="rect">
                <a:avLst/>
              </a:prstGeom>
              <a:blipFill>
                <a:blip r:embed="rId8"/>
                <a:stretch>
                  <a:fillRect l="-10053" t="-28889" r="-12169"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865494" y="3714830"/>
                <a:ext cx="3552254" cy="276999"/>
              </a:xfrm>
              <a:prstGeom prst="rect">
                <a:avLst/>
              </a:prstGeom>
              <a:noFill/>
            </p:spPr>
            <p:txBody>
              <a:bodyPr wrap="none" lIns="0" tIns="0" rIns="0" bIns="0" rtlCol="0">
                <a:spAutoFit/>
              </a:bodyPr>
              <a:lstStyle/>
              <a:p>
                <a14:m>
                  <m:oMath xmlns:m="http://schemas.openxmlformats.org/officeDocument/2006/math">
                    <m:r>
                      <a:rPr lang="zh-CN" altLang="en-US" i="1" smtClean="0">
                        <a:latin typeface="Cambria Math" panose="02040503050406030204" pitchFamily="18" charset="0"/>
                      </a:rPr>
                      <m:t>赢家</m:t>
                    </m:r>
                  </m:oMath>
                </a14:m>
                <a:r>
                  <a:rPr lang="zh-CN" altLang="en-US" dirty="0"/>
                  <a:t>满意度：赢家数量</a:t>
                </a:r>
                <a:r>
                  <a:rPr lang="en-US" altLang="zh-CN" dirty="0"/>
                  <a:t>\</a:t>
                </a:r>
                <a:r>
                  <a:rPr lang="zh-CN" altLang="en-US" dirty="0"/>
                  <a:t>参与者总数</a:t>
                </a:r>
              </a:p>
            </p:txBody>
          </p:sp>
        </mc:Choice>
        <mc:Fallback xmlns="">
          <p:sp>
            <p:nvSpPr>
              <p:cNvPr id="18" name="文本框 17"/>
              <p:cNvSpPr txBox="1">
                <a:spLocks noRot="1" noChangeAspect="1" noMove="1" noResize="1" noEditPoints="1" noAdjustHandles="1" noChangeArrowheads="1" noChangeShapeType="1" noTextEdit="1"/>
              </p:cNvSpPr>
              <p:nvPr/>
            </p:nvSpPr>
            <p:spPr>
              <a:xfrm>
                <a:off x="865494" y="3714830"/>
                <a:ext cx="3552254" cy="276999"/>
              </a:xfrm>
              <a:prstGeom prst="rect">
                <a:avLst/>
              </a:prstGeom>
              <a:blipFill>
                <a:blip r:embed="rId9"/>
                <a:stretch>
                  <a:fillRect l="-3259" t="-28261" r="-3431"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7117721" y="4007369"/>
                <a:ext cx="1223092" cy="276999"/>
              </a:xfrm>
              <a:prstGeom prst="rect">
                <a:avLst/>
              </a:prstGeom>
              <a:noFill/>
            </p:spPr>
            <p:txBody>
              <a:bodyPr wrap="none" lIns="0" tIns="0" rIns="0" bIns="0" rtlCol="0">
                <a:spAutoFit/>
              </a:bodyPr>
              <a:lstStyle/>
              <a:p>
                <a:r>
                  <a:rPr lang="en-US" altLang="zh-CN" dirty="0"/>
                  <a:t>EM</a:t>
                </a:r>
                <a14:m>
                  <m:oMath xmlns:m="http://schemas.openxmlformats.org/officeDocument/2006/math">
                    <m:r>
                      <a:rPr lang="zh-CN" altLang="en-US" i="1">
                        <a:latin typeface="Cambria Math" panose="02040503050406030204" pitchFamily="18" charset="0"/>
                      </a:rPr>
                      <m:t>算法</m:t>
                    </m:r>
                  </m:oMath>
                </a14:m>
                <a:r>
                  <a:rPr lang="zh-CN" altLang="en-US" dirty="0"/>
                  <a:t>性能</a:t>
                </a:r>
              </a:p>
            </p:txBody>
          </p:sp>
        </mc:Choice>
        <mc:Fallback xmlns="">
          <p:sp>
            <p:nvSpPr>
              <p:cNvPr id="19" name="文本框 18"/>
              <p:cNvSpPr txBox="1">
                <a:spLocks noRot="1" noChangeAspect="1" noMove="1" noResize="1" noEditPoints="1" noAdjustHandles="1" noChangeArrowheads="1" noChangeShapeType="1" noTextEdit="1"/>
              </p:cNvSpPr>
              <p:nvPr/>
            </p:nvSpPr>
            <p:spPr>
              <a:xfrm>
                <a:off x="7117721" y="4007369"/>
                <a:ext cx="1223092" cy="276999"/>
              </a:xfrm>
              <a:prstGeom prst="rect">
                <a:avLst/>
              </a:prstGeom>
              <a:blipFill>
                <a:blip r:embed="rId10"/>
                <a:stretch>
                  <a:fillRect l="-12000" t="-28261" r="-12500" b="-5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5315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弧形 6">
            <a:extLst>
              <a:ext uri="{FF2B5EF4-FFF2-40B4-BE49-F238E27FC236}">
                <a16:creationId xmlns:a16="http://schemas.microsoft.com/office/drawing/2014/main" id="{B3976B6F-8BDD-453B-87F9-E7A10A9686FB}"/>
              </a:ext>
            </a:extLst>
          </p:cNvPr>
          <p:cNvSpPr/>
          <p:nvPr/>
        </p:nvSpPr>
        <p:spPr>
          <a:xfrm>
            <a:off x="-2482970" y="654227"/>
            <a:ext cx="4665821" cy="5857924"/>
          </a:xfrm>
          <a:prstGeom prst="arc">
            <a:avLst>
              <a:gd name="adj1" fmla="val 16651350"/>
              <a:gd name="adj2" fmla="val 5004242"/>
            </a:avLst>
          </a:prstGeom>
          <a:ln w="76200" cmpd="sng">
            <a:solidFill>
              <a:schemeClr val="tx1">
                <a:alpha val="50000"/>
              </a:schemeClr>
            </a:solidFill>
            <a:prstDash val="sysDot"/>
          </a:ln>
        </p:spPr>
        <p:style>
          <a:lnRef idx="2">
            <a:schemeClr val="accent2">
              <a:hueOff val="0"/>
              <a:satOff val="0"/>
              <a:lumOff val="0"/>
              <a:alphaOff val="0"/>
            </a:schemeClr>
          </a:lnRef>
          <a:fillRef idx="0">
            <a:schemeClr val="accent3">
              <a:tint val="90000"/>
              <a:hueOff val="0"/>
              <a:satOff val="0"/>
              <a:lumOff val="0"/>
              <a:alphaOff val="0"/>
            </a:schemeClr>
          </a:fillRef>
          <a:effectRef idx="0">
            <a:schemeClr val="accent3">
              <a:tint val="90000"/>
              <a:hueOff val="0"/>
              <a:satOff val="0"/>
              <a:lumOff val="0"/>
              <a:alphaOff val="0"/>
            </a:schemeClr>
          </a:effectRef>
          <a:fontRef idx="minor">
            <a:schemeClr val="tx1">
              <a:hueOff val="0"/>
              <a:satOff val="0"/>
              <a:lumOff val="0"/>
              <a:alphaOff val="0"/>
            </a:schemeClr>
          </a:fontRef>
        </p:style>
      </p:sp>
      <p:sp>
        <p:nvSpPr>
          <p:cNvPr id="8" name="矩形: 圆角 7">
            <a:extLst>
              <a:ext uri="{FF2B5EF4-FFF2-40B4-BE49-F238E27FC236}">
                <a16:creationId xmlns:a16="http://schemas.microsoft.com/office/drawing/2014/main" id="{8AED0CF4-EE43-4FAB-A457-74B64F492D5A}"/>
              </a:ext>
            </a:extLst>
          </p:cNvPr>
          <p:cNvSpPr/>
          <p:nvPr/>
        </p:nvSpPr>
        <p:spPr>
          <a:xfrm>
            <a:off x="1608064" y="1133890"/>
            <a:ext cx="9326636" cy="573749"/>
          </a:xfrm>
          <a:prstGeom prst="roundRect">
            <a:avLst>
              <a:gd name="adj" fmla="val 50000"/>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572325" tIns="86360" rIns="86360" bIns="86360" numCol="1" spcCol="1270" anchor="ctr" anchorCtr="0">
            <a:noAutofit/>
          </a:bodyPr>
          <a:lstStyle/>
          <a:p>
            <a:pPr defTabSz="1511300">
              <a:lnSpc>
                <a:spcPct val="90000"/>
              </a:lnSpc>
              <a:spcBef>
                <a:spcPct val="0"/>
              </a:spcBef>
              <a:spcAft>
                <a:spcPct val="35000"/>
              </a:spcAft>
            </a:pPr>
            <a:r>
              <a:rPr lang="zh-CN" altLang="en-US" sz="3200" i="1" dirty="0">
                <a:solidFill>
                  <a:schemeClr val="bg1">
                    <a:lumMod val="85000"/>
                  </a:schemeClr>
                </a:solidFill>
                <a:latin typeface="微软雅黑" panose="020B0503020204020204" pitchFamily="34" charset="-122"/>
                <a:ea typeface="微软雅黑" panose="020B0503020204020204" pitchFamily="34" charset="-122"/>
              </a:rPr>
              <a:t>研 究 背 景</a:t>
            </a:r>
          </a:p>
        </p:txBody>
      </p:sp>
      <p:sp>
        <p:nvSpPr>
          <p:cNvPr id="9" name="椭圆 8">
            <a:extLst>
              <a:ext uri="{FF2B5EF4-FFF2-40B4-BE49-F238E27FC236}">
                <a16:creationId xmlns:a16="http://schemas.microsoft.com/office/drawing/2014/main" id="{8FD50FD9-ACEE-469D-A57E-CAD725FCC89C}"/>
              </a:ext>
            </a:extLst>
          </p:cNvPr>
          <p:cNvSpPr/>
          <p:nvPr/>
        </p:nvSpPr>
        <p:spPr>
          <a:xfrm>
            <a:off x="1157414" y="1080582"/>
            <a:ext cx="717186" cy="717186"/>
          </a:xfrm>
          <a:prstGeom prst="ellipse">
            <a:avLst/>
          </a:prstGeom>
          <a:ln w="53975">
            <a:solidFill>
              <a:schemeClr val="bg1">
                <a:lumMod val="85000"/>
              </a:schemeClr>
            </a:solidFill>
          </a:ln>
        </p:spPr>
        <p:style>
          <a:lnRef idx="1">
            <a:schemeClr val="accent2">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pPr algn="ctr"/>
            <a:r>
              <a:rPr lang="zh-CN" altLang="en-US" sz="2800" dirty="0">
                <a:solidFill>
                  <a:schemeClr val="bg1">
                    <a:lumMod val="85000"/>
                  </a:schemeClr>
                </a:solidFill>
                <a:latin typeface="Arial" panose="020B0604020202020204" pitchFamily="34" charset="0"/>
                <a:ea typeface="微软雅黑" panose="020B0503020204020204" pitchFamily="34" charset="-122"/>
                <a:cs typeface="Arial" panose="020B0604020202020204" pitchFamily="34" charset="0"/>
              </a:rPr>
              <a:t>一</a:t>
            </a:r>
          </a:p>
        </p:txBody>
      </p:sp>
      <p:sp>
        <p:nvSpPr>
          <p:cNvPr id="10" name="矩形: 圆角 9">
            <a:extLst>
              <a:ext uri="{FF2B5EF4-FFF2-40B4-BE49-F238E27FC236}">
                <a16:creationId xmlns:a16="http://schemas.microsoft.com/office/drawing/2014/main" id="{52FAE4EC-6F84-41F6-BE64-24EB7FED6DA2}"/>
              </a:ext>
            </a:extLst>
          </p:cNvPr>
          <p:cNvSpPr/>
          <p:nvPr/>
        </p:nvSpPr>
        <p:spPr>
          <a:xfrm>
            <a:off x="2124740" y="2215103"/>
            <a:ext cx="8150944" cy="573749"/>
          </a:xfrm>
          <a:prstGeom prst="roundRect">
            <a:avLst>
              <a:gd name="adj" fmla="val 50000"/>
            </a:avLst>
          </a:prstGeom>
          <a:solidFill>
            <a:schemeClr val="bg1">
              <a:alpha val="20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572325" tIns="86360" rIns="86360" bIns="86360" numCol="1" spcCol="1270" anchor="ctr" anchorCtr="0">
            <a:noAutofit/>
          </a:bodyPr>
          <a:lstStyle/>
          <a:p>
            <a:pPr defTabSz="1511300">
              <a:lnSpc>
                <a:spcPct val="90000"/>
              </a:lnSpc>
              <a:spcBef>
                <a:spcPct val="0"/>
              </a:spcBef>
              <a:spcAft>
                <a:spcPct val="35000"/>
              </a:spcAft>
            </a:pPr>
            <a:r>
              <a:rPr lang="zh-CN" altLang="en-US" sz="3200" i="1" dirty="0">
                <a:solidFill>
                  <a:schemeClr val="bg1">
                    <a:lumMod val="85000"/>
                  </a:schemeClr>
                </a:solidFill>
                <a:latin typeface="微软雅黑" panose="020B0503020204020204" pitchFamily="34" charset="-122"/>
                <a:ea typeface="微软雅黑" panose="020B0503020204020204" pitchFamily="34" charset="-122"/>
              </a:rPr>
              <a:t>问  题  定  义</a:t>
            </a:r>
          </a:p>
        </p:txBody>
      </p:sp>
      <p:sp>
        <p:nvSpPr>
          <p:cNvPr id="11" name="椭圆 10">
            <a:extLst>
              <a:ext uri="{FF2B5EF4-FFF2-40B4-BE49-F238E27FC236}">
                <a16:creationId xmlns:a16="http://schemas.microsoft.com/office/drawing/2014/main" id="{72EC77EE-BC29-4EB7-8F0C-D5A1CA22143C}"/>
              </a:ext>
            </a:extLst>
          </p:cNvPr>
          <p:cNvSpPr/>
          <p:nvPr/>
        </p:nvSpPr>
        <p:spPr>
          <a:xfrm>
            <a:off x="1674089" y="2161794"/>
            <a:ext cx="717186" cy="717186"/>
          </a:xfrm>
          <a:prstGeom prst="ellipse">
            <a:avLst/>
          </a:prstGeom>
          <a:ln w="53975">
            <a:solidFill>
              <a:schemeClr val="bg1">
                <a:lumMod val="85000"/>
              </a:schemeClr>
            </a:solidFill>
          </a:ln>
        </p:spPr>
        <p:style>
          <a:lnRef idx="1">
            <a:schemeClr val="accent3">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pPr algn="ctr"/>
            <a:r>
              <a:rPr lang="zh-CN" altLang="en-US" sz="2800" dirty="0">
                <a:solidFill>
                  <a:schemeClr val="bg1">
                    <a:lumMod val="85000"/>
                  </a:schemeClr>
                </a:solidFill>
                <a:latin typeface="Arial" panose="020B0604020202020204" pitchFamily="34" charset="0"/>
                <a:ea typeface="微软雅黑" panose="020B0503020204020204" pitchFamily="34" charset="-122"/>
                <a:cs typeface="Arial" panose="020B0604020202020204" pitchFamily="34" charset="0"/>
              </a:rPr>
              <a:t>二</a:t>
            </a:r>
          </a:p>
        </p:txBody>
      </p:sp>
      <p:sp>
        <p:nvSpPr>
          <p:cNvPr id="12" name="矩形: 圆角 11">
            <a:extLst>
              <a:ext uri="{FF2B5EF4-FFF2-40B4-BE49-F238E27FC236}">
                <a16:creationId xmlns:a16="http://schemas.microsoft.com/office/drawing/2014/main" id="{795AA1AD-D355-45E0-8D4C-4FC399B157CF}"/>
              </a:ext>
            </a:extLst>
          </p:cNvPr>
          <p:cNvSpPr/>
          <p:nvPr/>
        </p:nvSpPr>
        <p:spPr>
          <a:xfrm>
            <a:off x="2283315" y="3296316"/>
            <a:ext cx="7783945" cy="573749"/>
          </a:xfrm>
          <a:prstGeom prst="roundRect">
            <a:avLst>
              <a:gd name="adj" fmla="val 50000"/>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572325" tIns="86360" rIns="86360" bIns="86360" numCol="1" spcCol="1270" anchor="ctr" anchorCtr="0">
            <a:noAutofit/>
          </a:bodyPr>
          <a:lstStyle/>
          <a:p>
            <a:pPr defTabSz="1511300">
              <a:lnSpc>
                <a:spcPct val="90000"/>
              </a:lnSpc>
              <a:spcBef>
                <a:spcPct val="0"/>
              </a:spcBef>
              <a:spcAft>
                <a:spcPct val="35000"/>
              </a:spcAft>
            </a:pPr>
            <a:r>
              <a:rPr lang="zh-CN" altLang="en-US" sz="3200" i="1" dirty="0">
                <a:solidFill>
                  <a:schemeClr val="bg1">
                    <a:lumMod val="85000"/>
                  </a:schemeClr>
                </a:solidFill>
                <a:latin typeface="微软雅黑" panose="020B0503020204020204" pitchFamily="34" charset="-122"/>
                <a:ea typeface="微软雅黑" panose="020B0503020204020204" pitchFamily="34" charset="-122"/>
              </a:rPr>
              <a:t>算  法  设  计</a:t>
            </a:r>
          </a:p>
        </p:txBody>
      </p:sp>
      <p:sp>
        <p:nvSpPr>
          <p:cNvPr id="13" name="椭圆 12">
            <a:extLst>
              <a:ext uri="{FF2B5EF4-FFF2-40B4-BE49-F238E27FC236}">
                <a16:creationId xmlns:a16="http://schemas.microsoft.com/office/drawing/2014/main" id="{3D4B01A6-200F-472C-A2E8-BC316FF76111}"/>
              </a:ext>
            </a:extLst>
          </p:cNvPr>
          <p:cNvSpPr/>
          <p:nvPr/>
        </p:nvSpPr>
        <p:spPr>
          <a:xfrm>
            <a:off x="1832667" y="3243007"/>
            <a:ext cx="717186" cy="717186"/>
          </a:xfrm>
          <a:prstGeom prst="ellipse">
            <a:avLst/>
          </a:prstGeom>
          <a:ln w="53975">
            <a:solidFill>
              <a:schemeClr val="bg1">
                <a:lumMod val="85000"/>
              </a:schemeClr>
            </a:solidFill>
          </a:ln>
        </p:spPr>
        <p:style>
          <a:lnRef idx="1">
            <a:schemeClr val="accent4">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r>
              <a:rPr lang="zh-CN" altLang="en-US" sz="2800" dirty="0">
                <a:solidFill>
                  <a:schemeClr val="bg1">
                    <a:lumMod val="85000"/>
                  </a:schemeClr>
                </a:solidFill>
                <a:latin typeface="Arial" panose="020B0604020202020204" pitchFamily="34" charset="0"/>
                <a:ea typeface="微软雅黑" panose="020B0503020204020204" pitchFamily="34" charset="-122"/>
                <a:cs typeface="Arial" panose="020B0604020202020204" pitchFamily="34" charset="0"/>
              </a:rPr>
              <a:t>三</a:t>
            </a:r>
          </a:p>
        </p:txBody>
      </p:sp>
      <p:sp>
        <p:nvSpPr>
          <p:cNvPr id="14" name="矩形: 圆角 13">
            <a:extLst>
              <a:ext uri="{FF2B5EF4-FFF2-40B4-BE49-F238E27FC236}">
                <a16:creationId xmlns:a16="http://schemas.microsoft.com/office/drawing/2014/main" id="{2CB46C3F-7D11-49D3-B1B9-B81A762909D2}"/>
              </a:ext>
            </a:extLst>
          </p:cNvPr>
          <p:cNvSpPr/>
          <p:nvPr/>
        </p:nvSpPr>
        <p:spPr>
          <a:xfrm>
            <a:off x="2124740" y="4377529"/>
            <a:ext cx="8150944" cy="573749"/>
          </a:xfrm>
          <a:prstGeom prst="roundRect">
            <a:avLst>
              <a:gd name="adj" fmla="val 50000"/>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572325" tIns="86360" rIns="86360" bIns="86360" numCol="1" spcCol="1270" anchor="ctr" anchorCtr="0">
            <a:noAutofit/>
          </a:bodyPr>
          <a:lstStyle/>
          <a:p>
            <a:pPr defTabSz="1511300">
              <a:lnSpc>
                <a:spcPct val="90000"/>
              </a:lnSpc>
              <a:spcBef>
                <a:spcPct val="0"/>
              </a:spcBef>
              <a:spcAft>
                <a:spcPct val="35000"/>
              </a:spcAft>
            </a:pPr>
            <a:r>
              <a:rPr lang="zh-CN" altLang="en-US" sz="3200" i="1" dirty="0">
                <a:solidFill>
                  <a:schemeClr val="bg1">
                    <a:lumMod val="85000"/>
                  </a:schemeClr>
                </a:solidFill>
                <a:latin typeface="微软雅黑" panose="020B0503020204020204" pitchFamily="34" charset="-122"/>
                <a:ea typeface="微软雅黑" panose="020B0503020204020204" pitchFamily="34" charset="-122"/>
              </a:rPr>
              <a:t>实  验  结  果</a:t>
            </a:r>
          </a:p>
        </p:txBody>
      </p:sp>
      <p:sp>
        <p:nvSpPr>
          <p:cNvPr id="15" name="椭圆 14">
            <a:extLst>
              <a:ext uri="{FF2B5EF4-FFF2-40B4-BE49-F238E27FC236}">
                <a16:creationId xmlns:a16="http://schemas.microsoft.com/office/drawing/2014/main" id="{C278A984-E004-4DB9-8EF4-DB906D5E3F6C}"/>
              </a:ext>
            </a:extLst>
          </p:cNvPr>
          <p:cNvSpPr/>
          <p:nvPr/>
        </p:nvSpPr>
        <p:spPr>
          <a:xfrm>
            <a:off x="1674089" y="4324220"/>
            <a:ext cx="717186" cy="717186"/>
          </a:xfrm>
          <a:prstGeom prst="ellipse">
            <a:avLst/>
          </a:prstGeom>
          <a:ln w="53975">
            <a:solidFill>
              <a:schemeClr val="bg1">
                <a:lumMod val="85000"/>
              </a:schemeClr>
            </a:solidFill>
          </a:ln>
        </p:spPr>
        <p:style>
          <a:lnRef idx="1">
            <a:schemeClr val="accent5">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pPr algn="ctr"/>
            <a:r>
              <a:rPr lang="zh-CN" altLang="en-US" sz="2800" dirty="0">
                <a:solidFill>
                  <a:schemeClr val="bg1">
                    <a:lumMod val="85000"/>
                  </a:schemeClr>
                </a:solidFill>
                <a:latin typeface="Arial" panose="020B0604020202020204" pitchFamily="34" charset="0"/>
                <a:ea typeface="微软雅黑" panose="020B0503020204020204" pitchFamily="34" charset="-122"/>
                <a:cs typeface="Arial" panose="020B0604020202020204" pitchFamily="34" charset="0"/>
              </a:rPr>
              <a:t>四</a:t>
            </a:r>
          </a:p>
        </p:txBody>
      </p:sp>
      <p:sp>
        <p:nvSpPr>
          <p:cNvPr id="16" name="矩形: 圆角 15">
            <a:extLst>
              <a:ext uri="{FF2B5EF4-FFF2-40B4-BE49-F238E27FC236}">
                <a16:creationId xmlns:a16="http://schemas.microsoft.com/office/drawing/2014/main" id="{2F23456B-DACD-4FEA-A23F-CDE5763B74F1}"/>
              </a:ext>
            </a:extLst>
          </p:cNvPr>
          <p:cNvSpPr/>
          <p:nvPr/>
        </p:nvSpPr>
        <p:spPr>
          <a:xfrm>
            <a:off x="1608064" y="5458741"/>
            <a:ext cx="9225036" cy="573749"/>
          </a:xfrm>
          <a:prstGeom prst="roundRect">
            <a:avLst>
              <a:gd name="adj" fmla="val 50000"/>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572325" tIns="86360" rIns="86360" bIns="86360" numCol="1" spcCol="1270" anchor="ctr" anchorCtr="0">
            <a:noAutofit/>
          </a:bodyPr>
          <a:lstStyle/>
          <a:p>
            <a:pPr defTabSz="1511300">
              <a:lnSpc>
                <a:spcPct val="90000"/>
              </a:lnSpc>
              <a:spcBef>
                <a:spcPct val="0"/>
              </a:spcBef>
              <a:spcAft>
                <a:spcPct val="35000"/>
              </a:spcAft>
            </a:pPr>
            <a:r>
              <a:rPr lang="zh-CN" altLang="en-US" sz="4000" b="1" i="1" dirty="0">
                <a:solidFill>
                  <a:schemeClr val="accent6">
                    <a:lumMod val="50000"/>
                  </a:schemeClr>
                </a:solidFill>
                <a:latin typeface="微软雅黑" panose="020B0503020204020204" pitchFamily="34" charset="-122"/>
                <a:ea typeface="微软雅黑" panose="020B0503020204020204" pitchFamily="34" charset="-122"/>
              </a:rPr>
              <a:t>总  结  与  展  望</a:t>
            </a:r>
          </a:p>
        </p:txBody>
      </p:sp>
      <p:sp>
        <p:nvSpPr>
          <p:cNvPr id="17" name="椭圆 16">
            <a:extLst>
              <a:ext uri="{FF2B5EF4-FFF2-40B4-BE49-F238E27FC236}">
                <a16:creationId xmlns:a16="http://schemas.microsoft.com/office/drawing/2014/main" id="{93C4258B-C4AB-4EC5-ADD0-F44E54794DFF}"/>
              </a:ext>
            </a:extLst>
          </p:cNvPr>
          <p:cNvSpPr/>
          <p:nvPr/>
        </p:nvSpPr>
        <p:spPr>
          <a:xfrm>
            <a:off x="1157414" y="5405433"/>
            <a:ext cx="717186" cy="717186"/>
          </a:xfrm>
          <a:prstGeom prst="ellipse">
            <a:avLst/>
          </a:prstGeom>
          <a:ln w="76200">
            <a:solidFill>
              <a:schemeClr val="accent6">
                <a:lumMod val="50000"/>
              </a:schemeClr>
            </a:solidFill>
          </a:ln>
        </p:spPr>
        <p:style>
          <a:lnRef idx="1">
            <a:schemeClr val="accent6">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pPr algn="ctr"/>
            <a:r>
              <a:rPr lang="zh-CN" altLang="en-US" sz="2800" dirty="0">
                <a:solidFill>
                  <a:schemeClr val="accent6">
                    <a:lumMod val="50000"/>
                  </a:schemeClr>
                </a:solidFill>
                <a:latin typeface="Arial" panose="020B0604020202020204" pitchFamily="34" charset="0"/>
                <a:ea typeface="微软雅黑" panose="020B0503020204020204" pitchFamily="34" charset="-122"/>
                <a:cs typeface="Arial" panose="020B0604020202020204" pitchFamily="34" charset="0"/>
              </a:rPr>
              <a:t>五</a:t>
            </a:r>
          </a:p>
        </p:txBody>
      </p:sp>
      <p:sp>
        <p:nvSpPr>
          <p:cNvPr id="2" name="灯片编号占位符 1">
            <a:extLst>
              <a:ext uri="{FF2B5EF4-FFF2-40B4-BE49-F238E27FC236}">
                <a16:creationId xmlns:a16="http://schemas.microsoft.com/office/drawing/2014/main" id="{4D44FC5A-7207-4D3A-A644-A124324295F0}"/>
              </a:ext>
            </a:extLst>
          </p:cNvPr>
          <p:cNvSpPr>
            <a:spLocks noGrp="1"/>
          </p:cNvSpPr>
          <p:nvPr>
            <p:ph type="sldNum" sz="quarter" idx="12"/>
          </p:nvPr>
        </p:nvSpPr>
        <p:spPr/>
        <p:txBody>
          <a:bodyPr/>
          <a:lstStyle/>
          <a:p>
            <a:fld id="{F3BBBCA4-6AC4-42CB-B873-F9361B16036F}" type="slidenum">
              <a:rPr lang="zh-CN" altLang="en-US" smtClean="0"/>
              <a:t>18</a:t>
            </a:fld>
            <a:endParaRPr lang="zh-CN" altLang="en-US"/>
          </a:p>
        </p:txBody>
      </p:sp>
      <p:sp>
        <p:nvSpPr>
          <p:cNvPr id="19" name="弧形 18">
            <a:extLst>
              <a:ext uri="{FF2B5EF4-FFF2-40B4-BE49-F238E27FC236}">
                <a16:creationId xmlns:a16="http://schemas.microsoft.com/office/drawing/2014/main" id="{40621DAA-16A4-471F-8DC7-6C3B868367EC}"/>
              </a:ext>
            </a:extLst>
          </p:cNvPr>
          <p:cNvSpPr/>
          <p:nvPr/>
        </p:nvSpPr>
        <p:spPr>
          <a:xfrm flipH="1">
            <a:off x="10067260" y="672638"/>
            <a:ext cx="4665821" cy="5857924"/>
          </a:xfrm>
          <a:prstGeom prst="arc">
            <a:avLst>
              <a:gd name="adj1" fmla="val 16651350"/>
              <a:gd name="adj2" fmla="val 4971602"/>
            </a:avLst>
          </a:prstGeom>
          <a:ln w="76200" cmpd="sng">
            <a:solidFill>
              <a:schemeClr val="bg1">
                <a:lumMod val="85000"/>
                <a:alpha val="50000"/>
              </a:schemeClr>
            </a:solidFill>
            <a:prstDash val="sysDot"/>
          </a:ln>
        </p:spPr>
        <p:style>
          <a:lnRef idx="2">
            <a:schemeClr val="accent2">
              <a:hueOff val="0"/>
              <a:satOff val="0"/>
              <a:lumOff val="0"/>
              <a:alphaOff val="0"/>
            </a:schemeClr>
          </a:lnRef>
          <a:fillRef idx="0">
            <a:schemeClr val="accent3">
              <a:tint val="90000"/>
              <a:hueOff val="0"/>
              <a:satOff val="0"/>
              <a:lumOff val="0"/>
              <a:alphaOff val="0"/>
            </a:schemeClr>
          </a:fillRef>
          <a:effectRef idx="0">
            <a:schemeClr val="accent3">
              <a:tint val="90000"/>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2729311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5263BA-874F-4FEE-9D40-0CB09262FD71}"/>
              </a:ext>
            </a:extLst>
          </p:cNvPr>
          <p:cNvSpPr>
            <a:spLocks noGrp="1"/>
          </p:cNvSpPr>
          <p:nvPr>
            <p:ph type="title"/>
          </p:nvPr>
        </p:nvSpPr>
        <p:spPr/>
        <p:txBody>
          <a:bodyPr>
            <a:normAutofit fontScale="90000"/>
          </a:bodyPr>
          <a:lstStyle/>
          <a:p>
            <a:r>
              <a:rPr lang="zh-CN" altLang="en-US" dirty="0"/>
              <a:t>总结与展望</a:t>
            </a:r>
          </a:p>
        </p:txBody>
      </p:sp>
      <p:sp>
        <p:nvSpPr>
          <p:cNvPr id="4" name="灯片编号占位符 3">
            <a:extLst>
              <a:ext uri="{FF2B5EF4-FFF2-40B4-BE49-F238E27FC236}">
                <a16:creationId xmlns:a16="http://schemas.microsoft.com/office/drawing/2014/main" id="{C5C7571D-027D-4220-8D4A-7AD9808F3B58}"/>
              </a:ext>
            </a:extLst>
          </p:cNvPr>
          <p:cNvSpPr>
            <a:spLocks noGrp="1"/>
          </p:cNvSpPr>
          <p:nvPr>
            <p:ph type="sldNum" sz="quarter" idx="12"/>
          </p:nvPr>
        </p:nvSpPr>
        <p:spPr/>
        <p:txBody>
          <a:bodyPr/>
          <a:lstStyle/>
          <a:p>
            <a:fld id="{F3BBBCA4-6AC4-42CB-B873-F9361B16036F}" type="slidenum">
              <a:rPr lang="zh-CN" altLang="en-US" smtClean="0"/>
              <a:t>19</a:t>
            </a:fld>
            <a:endParaRPr lang="zh-CN" altLang="en-US"/>
          </a:p>
        </p:txBody>
      </p:sp>
      <p:cxnSp>
        <p:nvCxnSpPr>
          <p:cNvPr id="5" name="直接连接符 4">
            <a:extLst>
              <a:ext uri="{FF2B5EF4-FFF2-40B4-BE49-F238E27FC236}">
                <a16:creationId xmlns:a16="http://schemas.microsoft.com/office/drawing/2014/main" id="{2BF731CD-FD31-41EA-B3A3-4840B5B47352}"/>
              </a:ext>
            </a:extLst>
          </p:cNvPr>
          <p:cNvCxnSpPr/>
          <p:nvPr/>
        </p:nvCxnSpPr>
        <p:spPr>
          <a:xfrm>
            <a:off x="805636" y="3639354"/>
            <a:ext cx="0" cy="401003"/>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内容占位符 2">
            <a:extLst>
              <a:ext uri="{FF2B5EF4-FFF2-40B4-BE49-F238E27FC236}">
                <a16:creationId xmlns:a16="http://schemas.microsoft.com/office/drawing/2014/main" id="{3BBE5243-7129-4AF9-A9ED-27429870170B}"/>
              </a:ext>
            </a:extLst>
          </p:cNvPr>
          <p:cNvSpPr txBox="1">
            <a:spLocks/>
          </p:cNvSpPr>
          <p:nvPr/>
        </p:nvSpPr>
        <p:spPr>
          <a:xfrm>
            <a:off x="1181531" y="1309645"/>
            <a:ext cx="10526526" cy="24383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1800"/>
              </a:spcBef>
              <a:buFont typeface="Wingdings" panose="05000000000000000000" pitchFamily="2" charset="2"/>
              <a:buChar char="Ø"/>
            </a:pPr>
            <a:endParaRPr lang="en-US" altLang="zh-CN" sz="2400" dirty="0"/>
          </a:p>
          <a:p>
            <a:pPr marL="342900" indent="-342900">
              <a:lnSpc>
                <a:spcPct val="100000"/>
              </a:lnSpc>
              <a:spcBef>
                <a:spcPts val="1800"/>
              </a:spcBef>
              <a:buFont typeface="Wingdings" panose="05000000000000000000" pitchFamily="2" charset="2"/>
              <a:buChar char="Ø"/>
            </a:pPr>
            <a:r>
              <a:rPr lang="zh-CN" altLang="en-US" sz="2400" dirty="0"/>
              <a:t>介绍了</a:t>
            </a:r>
            <a:r>
              <a:rPr lang="zh-CN" altLang="en-US" sz="2400" b="1" u="sng" dirty="0">
                <a:solidFill>
                  <a:srgbClr val="0070C0"/>
                </a:solidFill>
              </a:rPr>
              <a:t>车联网下数据共享问题</a:t>
            </a:r>
            <a:r>
              <a:rPr lang="zh-CN" altLang="en-US" sz="2400" dirty="0"/>
              <a:t>，根据问题设计了同时兼顾线上线下数据可信的激励机制，通过理论证明和实验验证了该算法的优势：</a:t>
            </a:r>
            <a:endParaRPr lang="en-US" altLang="zh-CN" sz="2400" dirty="0"/>
          </a:p>
          <a:p>
            <a:pPr lvl="1"/>
            <a:r>
              <a:rPr lang="zh-CN" altLang="en-US" sz="2000" dirty="0"/>
              <a:t>满足真实性，个体理性，可社会福利最大化</a:t>
            </a:r>
            <a:endParaRPr lang="en-US" altLang="zh-CN" sz="2000" dirty="0"/>
          </a:p>
          <a:p>
            <a:pPr lvl="1"/>
            <a:r>
              <a:rPr lang="zh-CN" altLang="en-US" sz="2000" dirty="0"/>
              <a:t>算法复杂度维持在一个较低的水平</a:t>
            </a:r>
            <a:endParaRPr lang="en-US" altLang="zh-CN" sz="2000" dirty="0"/>
          </a:p>
        </p:txBody>
      </p:sp>
      <p:sp>
        <p:nvSpPr>
          <p:cNvPr id="11" name="文本框 10"/>
          <p:cNvSpPr txBox="1"/>
          <p:nvPr/>
        </p:nvSpPr>
        <p:spPr>
          <a:xfrm>
            <a:off x="805636" y="1263786"/>
            <a:ext cx="3224981" cy="584775"/>
          </a:xfrm>
          <a:prstGeom prst="rect">
            <a:avLst/>
          </a:prstGeom>
          <a:noFill/>
        </p:spPr>
        <p:txBody>
          <a:bodyPr wrap="square" rtlCol="0">
            <a:spAutoFit/>
          </a:bodyPr>
          <a:lstStyle/>
          <a:p>
            <a:r>
              <a:rPr lang="en-US" altLang="zh-CN" dirty="0"/>
              <a:t> </a:t>
            </a:r>
            <a:r>
              <a:rPr lang="zh-CN" altLang="en-US" sz="3200" dirty="0"/>
              <a:t>总结</a:t>
            </a:r>
          </a:p>
        </p:txBody>
      </p:sp>
      <p:sp>
        <p:nvSpPr>
          <p:cNvPr id="12" name="文本框 11"/>
          <p:cNvSpPr txBox="1"/>
          <p:nvPr/>
        </p:nvSpPr>
        <p:spPr>
          <a:xfrm>
            <a:off x="805636" y="3547467"/>
            <a:ext cx="3224981" cy="584775"/>
          </a:xfrm>
          <a:prstGeom prst="rect">
            <a:avLst/>
          </a:prstGeom>
          <a:noFill/>
        </p:spPr>
        <p:txBody>
          <a:bodyPr wrap="square" rtlCol="0">
            <a:spAutoFit/>
          </a:bodyPr>
          <a:lstStyle/>
          <a:p>
            <a:r>
              <a:rPr lang="en-US" altLang="zh-CN" dirty="0"/>
              <a:t> </a:t>
            </a:r>
            <a:r>
              <a:rPr lang="zh-CN" altLang="en-US" sz="3200" dirty="0"/>
              <a:t>展望</a:t>
            </a:r>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3BBE5243-7129-4AF9-A9ED-27429870170B}"/>
                  </a:ext>
                </a:extLst>
              </p:cNvPr>
              <p:cNvSpPr txBox="1">
                <a:spLocks/>
              </p:cNvSpPr>
              <p:nvPr/>
            </p:nvSpPr>
            <p:spPr>
              <a:xfrm>
                <a:off x="1181531" y="3058390"/>
                <a:ext cx="10526526" cy="24383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1800"/>
                  </a:spcBef>
                  <a:buFont typeface="Wingdings" panose="05000000000000000000" pitchFamily="2" charset="2"/>
                  <a:buChar char="Ø"/>
                </a:pPr>
                <a:endParaRPr lang="en-US" altLang="zh-CN" sz="2400" dirty="0"/>
              </a:p>
              <a:p>
                <a:pPr marL="342900" indent="-342900">
                  <a:spcBef>
                    <a:spcPts val="1800"/>
                  </a:spcBef>
                  <a:buFont typeface="Wingdings" panose="05000000000000000000" pitchFamily="2" charset="2"/>
                  <a:buChar char="Ø"/>
                </a:pPr>
                <a:endParaRPr lang="en-US" altLang="zh-CN" sz="2400" dirty="0"/>
              </a:p>
              <a:p>
                <a:pPr marL="342900" indent="-342900">
                  <a:spcBef>
                    <a:spcPts val="1800"/>
                  </a:spcBef>
                  <a:buFont typeface="Wingdings" panose="05000000000000000000" pitchFamily="2" charset="2"/>
                  <a:buChar char="Ø"/>
                </a:pPr>
                <a:r>
                  <a:rPr lang="zh-CN" altLang="en-US" sz="2400" dirty="0"/>
                  <a:t>数据评估基于二值变量</a:t>
                </a:r>
                <a:endParaRPr lang="en-US" altLang="zh-CN" sz="2400" dirty="0"/>
              </a:p>
              <a:p>
                <a:pPr marL="342900" indent="-342900">
                  <a:spcBef>
                    <a:spcPts val="1800"/>
                  </a:spcBef>
                  <a:buFont typeface="Wingdings" panose="05000000000000000000" pitchFamily="2" charset="2"/>
                  <a:buChar char="Ø"/>
                </a:pPr>
                <a:r>
                  <a:rPr lang="zh-CN" altLang="en-US" sz="2400" dirty="0"/>
                  <a:t>搜索</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2</m:t>
                        </m:r>
                      </m:sub>
                    </m:sSub>
                    <m:r>
                      <a:rPr lang="zh-CN" altLang="en-US" sz="2400" i="1">
                        <a:latin typeface="Cambria Math" panose="02040503050406030204" pitchFamily="18" charset="0"/>
                      </a:rPr>
                      <m:t>的</m:t>
                    </m:r>
                  </m:oMath>
                </a14:m>
                <a:r>
                  <a:rPr lang="zh-CN" altLang="en-US" sz="2400" dirty="0"/>
                  <a:t>全部子集的复杂度为指数次</a:t>
                </a:r>
                <a:endParaRPr lang="en-US" altLang="zh-CN" sz="2400" dirty="0"/>
              </a:p>
            </p:txBody>
          </p:sp>
        </mc:Choice>
        <mc:Fallback xmlns="">
          <p:sp>
            <p:nvSpPr>
              <p:cNvPr id="13" name="内容占位符 2">
                <a:extLst>
                  <a:ext uri="{FF2B5EF4-FFF2-40B4-BE49-F238E27FC236}">
                    <a16:creationId xmlns:a16="http://schemas.microsoft.com/office/drawing/2014/main" id="{3BBE5243-7129-4AF9-A9ED-27429870170B}"/>
                  </a:ext>
                </a:extLst>
              </p:cNvPr>
              <p:cNvSpPr txBox="1">
                <a:spLocks noRot="1" noChangeAspect="1" noMove="1" noResize="1" noEditPoints="1" noAdjustHandles="1" noChangeArrowheads="1" noChangeShapeType="1" noTextEdit="1"/>
              </p:cNvSpPr>
              <p:nvPr/>
            </p:nvSpPr>
            <p:spPr>
              <a:xfrm>
                <a:off x="1181531" y="3058390"/>
                <a:ext cx="10526526" cy="2438326"/>
              </a:xfrm>
              <a:prstGeom prst="rect">
                <a:avLst/>
              </a:prstGeom>
              <a:blipFill>
                <a:blip r:embed="rId3"/>
                <a:stretch>
                  <a:fillRect l="-8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4820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弧形 6">
            <a:extLst>
              <a:ext uri="{FF2B5EF4-FFF2-40B4-BE49-F238E27FC236}">
                <a16:creationId xmlns:a16="http://schemas.microsoft.com/office/drawing/2014/main" id="{B3976B6F-8BDD-453B-87F9-E7A10A9686FB}"/>
              </a:ext>
            </a:extLst>
          </p:cNvPr>
          <p:cNvSpPr/>
          <p:nvPr/>
        </p:nvSpPr>
        <p:spPr>
          <a:xfrm>
            <a:off x="-2482970" y="654227"/>
            <a:ext cx="4665821" cy="5857924"/>
          </a:xfrm>
          <a:prstGeom prst="arc">
            <a:avLst>
              <a:gd name="adj1" fmla="val 16651350"/>
              <a:gd name="adj2" fmla="val 5004242"/>
            </a:avLst>
          </a:prstGeom>
          <a:ln w="76200" cmpd="sng">
            <a:solidFill>
              <a:schemeClr val="tx1">
                <a:alpha val="50000"/>
              </a:schemeClr>
            </a:solidFill>
            <a:prstDash val="sysDot"/>
          </a:ln>
        </p:spPr>
        <p:style>
          <a:lnRef idx="2">
            <a:schemeClr val="accent2">
              <a:hueOff val="0"/>
              <a:satOff val="0"/>
              <a:lumOff val="0"/>
              <a:alphaOff val="0"/>
            </a:schemeClr>
          </a:lnRef>
          <a:fillRef idx="0">
            <a:schemeClr val="accent3">
              <a:tint val="90000"/>
              <a:hueOff val="0"/>
              <a:satOff val="0"/>
              <a:lumOff val="0"/>
              <a:alphaOff val="0"/>
            </a:schemeClr>
          </a:fillRef>
          <a:effectRef idx="0">
            <a:schemeClr val="accent3">
              <a:tint val="90000"/>
              <a:hueOff val="0"/>
              <a:satOff val="0"/>
              <a:lumOff val="0"/>
              <a:alphaOff val="0"/>
            </a:schemeClr>
          </a:effectRef>
          <a:fontRef idx="minor">
            <a:schemeClr val="tx1">
              <a:hueOff val="0"/>
              <a:satOff val="0"/>
              <a:lumOff val="0"/>
              <a:alphaOff val="0"/>
            </a:schemeClr>
          </a:fontRef>
        </p:style>
      </p:sp>
      <p:sp>
        <p:nvSpPr>
          <p:cNvPr id="8" name="矩形: 圆角 7">
            <a:extLst>
              <a:ext uri="{FF2B5EF4-FFF2-40B4-BE49-F238E27FC236}">
                <a16:creationId xmlns:a16="http://schemas.microsoft.com/office/drawing/2014/main" id="{8AED0CF4-EE43-4FAB-A457-74B64F492D5A}"/>
              </a:ext>
            </a:extLst>
          </p:cNvPr>
          <p:cNvSpPr/>
          <p:nvPr/>
        </p:nvSpPr>
        <p:spPr>
          <a:xfrm>
            <a:off x="1608064" y="1133890"/>
            <a:ext cx="9326636" cy="573749"/>
          </a:xfrm>
          <a:prstGeom prst="roundRect">
            <a:avLst>
              <a:gd name="adj" fmla="val 50000"/>
            </a:avLst>
          </a:prstGeom>
          <a:solidFill>
            <a:schemeClr val="tx2">
              <a:lumMod val="40000"/>
              <a:lumOff val="60000"/>
              <a:alpha val="20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572325" tIns="86360" rIns="86360" bIns="86360" numCol="1" spcCol="1270" anchor="ctr" anchorCtr="0">
            <a:noAutofit/>
          </a:bodyPr>
          <a:lstStyle/>
          <a:p>
            <a:pPr defTabSz="1511300">
              <a:lnSpc>
                <a:spcPct val="90000"/>
              </a:lnSpc>
              <a:spcBef>
                <a:spcPct val="0"/>
              </a:spcBef>
              <a:spcAft>
                <a:spcPct val="35000"/>
              </a:spcAft>
            </a:pPr>
            <a:r>
              <a:rPr lang="zh-CN" altLang="en-US" sz="4000" b="1" i="1" dirty="0">
                <a:solidFill>
                  <a:schemeClr val="accent6">
                    <a:lumMod val="50000"/>
                  </a:schemeClr>
                </a:solidFill>
                <a:latin typeface="微软雅黑" panose="020B0503020204020204" pitchFamily="34" charset="-122"/>
                <a:ea typeface="微软雅黑" panose="020B0503020204020204" pitchFamily="34" charset="-122"/>
              </a:rPr>
              <a:t>研 究 背  景  </a:t>
            </a:r>
          </a:p>
        </p:txBody>
      </p:sp>
      <p:sp>
        <p:nvSpPr>
          <p:cNvPr id="9" name="椭圆 8">
            <a:extLst>
              <a:ext uri="{FF2B5EF4-FFF2-40B4-BE49-F238E27FC236}">
                <a16:creationId xmlns:a16="http://schemas.microsoft.com/office/drawing/2014/main" id="{8FD50FD9-ACEE-469D-A57E-CAD725FCC89C}"/>
              </a:ext>
            </a:extLst>
          </p:cNvPr>
          <p:cNvSpPr/>
          <p:nvPr/>
        </p:nvSpPr>
        <p:spPr>
          <a:xfrm>
            <a:off x="1157414" y="1080582"/>
            <a:ext cx="717186" cy="717186"/>
          </a:xfrm>
          <a:prstGeom prst="ellipse">
            <a:avLst/>
          </a:prstGeom>
          <a:ln w="53975">
            <a:solidFill>
              <a:schemeClr val="accent6">
                <a:lumMod val="50000"/>
              </a:schemeClr>
            </a:solidFill>
          </a:ln>
        </p:spPr>
        <p:style>
          <a:lnRef idx="1">
            <a:schemeClr val="accent2">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pPr algn="ctr"/>
            <a:r>
              <a:rPr lang="zh-CN" altLang="en-US" sz="2800" dirty="0">
                <a:solidFill>
                  <a:schemeClr val="accent6">
                    <a:lumMod val="50000"/>
                  </a:schemeClr>
                </a:solidFill>
                <a:latin typeface="微软雅黑" panose="020B0503020204020204" pitchFamily="34" charset="-122"/>
                <a:ea typeface="微软雅黑" panose="020B0503020204020204" pitchFamily="34" charset="-122"/>
                <a:cs typeface="Arial" panose="020B0604020202020204" pitchFamily="34" charset="0"/>
              </a:rPr>
              <a:t>一</a:t>
            </a:r>
          </a:p>
        </p:txBody>
      </p:sp>
      <p:sp>
        <p:nvSpPr>
          <p:cNvPr id="10" name="矩形: 圆角 9">
            <a:extLst>
              <a:ext uri="{FF2B5EF4-FFF2-40B4-BE49-F238E27FC236}">
                <a16:creationId xmlns:a16="http://schemas.microsoft.com/office/drawing/2014/main" id="{52FAE4EC-6F84-41F6-BE64-24EB7FED6DA2}"/>
              </a:ext>
            </a:extLst>
          </p:cNvPr>
          <p:cNvSpPr/>
          <p:nvPr/>
        </p:nvSpPr>
        <p:spPr>
          <a:xfrm>
            <a:off x="2124740" y="2215103"/>
            <a:ext cx="8150944" cy="573749"/>
          </a:xfrm>
          <a:prstGeom prst="roundRect">
            <a:avLst>
              <a:gd name="adj" fmla="val 50000"/>
            </a:avLst>
          </a:prstGeom>
          <a:solidFill>
            <a:schemeClr val="tx2">
              <a:lumMod val="40000"/>
              <a:lumOff val="60000"/>
              <a:alpha val="20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572325" tIns="86360" rIns="86360" bIns="86360" numCol="1" spcCol="1270" anchor="ctr" anchorCtr="0">
            <a:noAutofit/>
          </a:bodyPr>
          <a:lstStyle/>
          <a:p>
            <a:pPr defTabSz="1511300">
              <a:lnSpc>
                <a:spcPct val="90000"/>
              </a:lnSpc>
              <a:spcBef>
                <a:spcPct val="0"/>
              </a:spcBef>
              <a:spcAft>
                <a:spcPct val="35000"/>
              </a:spcAft>
            </a:pPr>
            <a:r>
              <a:rPr lang="zh-CN" altLang="en-US" sz="3200" b="1" i="1" dirty="0">
                <a:solidFill>
                  <a:schemeClr val="accent6">
                    <a:lumMod val="50000"/>
                  </a:schemeClr>
                </a:solidFill>
                <a:latin typeface="微软雅黑" panose="020B0503020204020204" pitchFamily="34" charset="-122"/>
                <a:ea typeface="微软雅黑" panose="020B0503020204020204" pitchFamily="34" charset="-122"/>
              </a:rPr>
              <a:t>问 题 定 义</a:t>
            </a:r>
          </a:p>
        </p:txBody>
      </p:sp>
      <p:sp>
        <p:nvSpPr>
          <p:cNvPr id="11" name="椭圆 10">
            <a:extLst>
              <a:ext uri="{FF2B5EF4-FFF2-40B4-BE49-F238E27FC236}">
                <a16:creationId xmlns:a16="http://schemas.microsoft.com/office/drawing/2014/main" id="{72EC77EE-BC29-4EB7-8F0C-D5A1CA22143C}"/>
              </a:ext>
            </a:extLst>
          </p:cNvPr>
          <p:cNvSpPr/>
          <p:nvPr/>
        </p:nvSpPr>
        <p:spPr>
          <a:xfrm>
            <a:off x="1674089" y="2161794"/>
            <a:ext cx="717186" cy="717186"/>
          </a:xfrm>
          <a:prstGeom prst="ellipse">
            <a:avLst/>
          </a:prstGeom>
          <a:ln w="53975">
            <a:solidFill>
              <a:schemeClr val="accent6">
                <a:lumMod val="50000"/>
              </a:schemeClr>
            </a:solidFill>
          </a:ln>
        </p:spPr>
        <p:style>
          <a:lnRef idx="1">
            <a:schemeClr val="accent3">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pPr algn="ctr"/>
            <a:r>
              <a:rPr lang="zh-CN" altLang="en-US" sz="2800" dirty="0">
                <a:solidFill>
                  <a:schemeClr val="accent6">
                    <a:lumMod val="50000"/>
                  </a:schemeClr>
                </a:solidFill>
                <a:latin typeface="微软雅黑" panose="020B0503020204020204" pitchFamily="34" charset="-122"/>
                <a:ea typeface="微软雅黑" panose="020B0503020204020204" pitchFamily="34" charset="-122"/>
                <a:cs typeface="Arial" panose="020B0604020202020204" pitchFamily="34" charset="0"/>
              </a:rPr>
              <a:t>二</a:t>
            </a:r>
          </a:p>
        </p:txBody>
      </p:sp>
      <p:sp>
        <p:nvSpPr>
          <p:cNvPr id="12" name="矩形: 圆角 11">
            <a:extLst>
              <a:ext uri="{FF2B5EF4-FFF2-40B4-BE49-F238E27FC236}">
                <a16:creationId xmlns:a16="http://schemas.microsoft.com/office/drawing/2014/main" id="{795AA1AD-D355-45E0-8D4C-4FC399B157CF}"/>
              </a:ext>
            </a:extLst>
          </p:cNvPr>
          <p:cNvSpPr/>
          <p:nvPr/>
        </p:nvSpPr>
        <p:spPr>
          <a:xfrm>
            <a:off x="2283315" y="3296316"/>
            <a:ext cx="7783945" cy="573749"/>
          </a:xfrm>
          <a:prstGeom prst="roundRect">
            <a:avLst>
              <a:gd name="adj" fmla="val 50000"/>
            </a:avLst>
          </a:prstGeom>
          <a:solidFill>
            <a:schemeClr val="tx2">
              <a:lumMod val="40000"/>
              <a:lumOff val="60000"/>
              <a:alpha val="20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572325" tIns="86360" rIns="86360" bIns="86360" numCol="1" spcCol="1270" anchor="ctr" anchorCtr="0">
            <a:noAutofit/>
          </a:bodyPr>
          <a:lstStyle/>
          <a:p>
            <a:pPr defTabSz="1511300">
              <a:lnSpc>
                <a:spcPct val="90000"/>
              </a:lnSpc>
              <a:spcBef>
                <a:spcPct val="0"/>
              </a:spcBef>
              <a:spcAft>
                <a:spcPct val="35000"/>
              </a:spcAft>
            </a:pPr>
            <a:r>
              <a:rPr lang="zh-CN" altLang="en-US" sz="3200" b="1" i="1" dirty="0">
                <a:solidFill>
                  <a:schemeClr val="accent6">
                    <a:lumMod val="50000"/>
                  </a:schemeClr>
                </a:solidFill>
                <a:latin typeface="微软雅黑" panose="020B0503020204020204" pitchFamily="34" charset="-122"/>
                <a:ea typeface="微软雅黑" panose="020B0503020204020204" pitchFamily="34" charset="-122"/>
              </a:rPr>
              <a:t>算  法  设  计</a:t>
            </a:r>
          </a:p>
        </p:txBody>
      </p:sp>
      <p:sp>
        <p:nvSpPr>
          <p:cNvPr id="13" name="椭圆 12">
            <a:extLst>
              <a:ext uri="{FF2B5EF4-FFF2-40B4-BE49-F238E27FC236}">
                <a16:creationId xmlns:a16="http://schemas.microsoft.com/office/drawing/2014/main" id="{3D4B01A6-200F-472C-A2E8-BC316FF76111}"/>
              </a:ext>
            </a:extLst>
          </p:cNvPr>
          <p:cNvSpPr/>
          <p:nvPr/>
        </p:nvSpPr>
        <p:spPr>
          <a:xfrm>
            <a:off x="1832667" y="3243007"/>
            <a:ext cx="717186" cy="717186"/>
          </a:xfrm>
          <a:prstGeom prst="ellipse">
            <a:avLst/>
          </a:prstGeom>
          <a:ln w="53975">
            <a:solidFill>
              <a:schemeClr val="accent6">
                <a:lumMod val="50000"/>
              </a:schemeClr>
            </a:solidFill>
          </a:ln>
        </p:spPr>
        <p:style>
          <a:lnRef idx="1">
            <a:schemeClr val="accent4">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r>
              <a:rPr lang="zh-CN" altLang="en-US" sz="2800" dirty="0">
                <a:solidFill>
                  <a:schemeClr val="accent6">
                    <a:lumMod val="50000"/>
                  </a:schemeClr>
                </a:solidFill>
                <a:latin typeface="微软雅黑" panose="020B0503020204020204" pitchFamily="34" charset="-122"/>
                <a:ea typeface="微软雅黑" panose="020B0503020204020204" pitchFamily="34" charset="-122"/>
                <a:cs typeface="Arial" panose="020B0604020202020204" pitchFamily="34" charset="0"/>
              </a:rPr>
              <a:t>三</a:t>
            </a:r>
          </a:p>
        </p:txBody>
      </p:sp>
      <p:sp>
        <p:nvSpPr>
          <p:cNvPr id="14" name="矩形: 圆角 13">
            <a:extLst>
              <a:ext uri="{FF2B5EF4-FFF2-40B4-BE49-F238E27FC236}">
                <a16:creationId xmlns:a16="http://schemas.microsoft.com/office/drawing/2014/main" id="{2CB46C3F-7D11-49D3-B1B9-B81A762909D2}"/>
              </a:ext>
            </a:extLst>
          </p:cNvPr>
          <p:cNvSpPr/>
          <p:nvPr/>
        </p:nvSpPr>
        <p:spPr>
          <a:xfrm>
            <a:off x="2124740" y="4377529"/>
            <a:ext cx="8150944" cy="573749"/>
          </a:xfrm>
          <a:prstGeom prst="roundRect">
            <a:avLst>
              <a:gd name="adj" fmla="val 50000"/>
            </a:avLst>
          </a:prstGeom>
          <a:solidFill>
            <a:schemeClr val="tx2">
              <a:lumMod val="40000"/>
              <a:lumOff val="60000"/>
              <a:alpha val="20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572325" tIns="86360" rIns="86360" bIns="86360" numCol="1" spcCol="1270" anchor="ctr" anchorCtr="0">
            <a:noAutofit/>
          </a:bodyPr>
          <a:lstStyle/>
          <a:p>
            <a:pPr defTabSz="1511300">
              <a:lnSpc>
                <a:spcPct val="90000"/>
              </a:lnSpc>
              <a:spcBef>
                <a:spcPct val="0"/>
              </a:spcBef>
              <a:spcAft>
                <a:spcPct val="35000"/>
              </a:spcAft>
            </a:pPr>
            <a:r>
              <a:rPr lang="zh-CN" altLang="en-US" sz="3200" b="1" i="1" dirty="0">
                <a:solidFill>
                  <a:schemeClr val="accent6">
                    <a:lumMod val="50000"/>
                  </a:schemeClr>
                </a:solidFill>
                <a:latin typeface="微软雅黑" panose="020B0503020204020204" pitchFamily="34" charset="-122"/>
                <a:ea typeface="微软雅黑" panose="020B0503020204020204" pitchFamily="34" charset="-122"/>
              </a:rPr>
              <a:t>实  验  结  果</a:t>
            </a:r>
          </a:p>
        </p:txBody>
      </p:sp>
      <p:sp>
        <p:nvSpPr>
          <p:cNvPr id="15" name="椭圆 14">
            <a:extLst>
              <a:ext uri="{FF2B5EF4-FFF2-40B4-BE49-F238E27FC236}">
                <a16:creationId xmlns:a16="http://schemas.microsoft.com/office/drawing/2014/main" id="{C278A984-E004-4DB9-8EF4-DB906D5E3F6C}"/>
              </a:ext>
            </a:extLst>
          </p:cNvPr>
          <p:cNvSpPr/>
          <p:nvPr/>
        </p:nvSpPr>
        <p:spPr>
          <a:xfrm>
            <a:off x="1674089" y="4324220"/>
            <a:ext cx="717186" cy="717186"/>
          </a:xfrm>
          <a:prstGeom prst="ellipse">
            <a:avLst/>
          </a:prstGeom>
          <a:ln w="53975">
            <a:solidFill>
              <a:schemeClr val="accent6">
                <a:lumMod val="50000"/>
              </a:schemeClr>
            </a:solidFill>
          </a:ln>
        </p:spPr>
        <p:style>
          <a:lnRef idx="1">
            <a:schemeClr val="accent5">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pPr algn="ctr"/>
            <a:r>
              <a:rPr lang="zh-CN" altLang="en-US" sz="2800" dirty="0">
                <a:solidFill>
                  <a:schemeClr val="accent6">
                    <a:lumMod val="50000"/>
                  </a:schemeClr>
                </a:solidFill>
                <a:latin typeface="微软雅黑" panose="020B0503020204020204" pitchFamily="34" charset="-122"/>
                <a:ea typeface="微软雅黑" panose="020B0503020204020204" pitchFamily="34" charset="-122"/>
                <a:cs typeface="Arial" panose="020B0604020202020204" pitchFamily="34" charset="0"/>
              </a:rPr>
              <a:t>四</a:t>
            </a:r>
          </a:p>
        </p:txBody>
      </p:sp>
      <p:sp>
        <p:nvSpPr>
          <p:cNvPr id="16" name="矩形: 圆角 15">
            <a:extLst>
              <a:ext uri="{FF2B5EF4-FFF2-40B4-BE49-F238E27FC236}">
                <a16:creationId xmlns:a16="http://schemas.microsoft.com/office/drawing/2014/main" id="{2F23456B-DACD-4FEA-A23F-CDE5763B74F1}"/>
              </a:ext>
            </a:extLst>
          </p:cNvPr>
          <p:cNvSpPr/>
          <p:nvPr/>
        </p:nvSpPr>
        <p:spPr>
          <a:xfrm>
            <a:off x="1608064" y="5458741"/>
            <a:ext cx="9225036" cy="573749"/>
          </a:xfrm>
          <a:prstGeom prst="roundRect">
            <a:avLst>
              <a:gd name="adj" fmla="val 50000"/>
            </a:avLst>
          </a:prstGeom>
          <a:solidFill>
            <a:schemeClr val="tx2">
              <a:lumMod val="40000"/>
              <a:lumOff val="60000"/>
              <a:alpha val="20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572325" tIns="86360" rIns="86360" bIns="86360" numCol="1" spcCol="1270" anchor="ctr" anchorCtr="0">
            <a:noAutofit/>
          </a:bodyPr>
          <a:lstStyle/>
          <a:p>
            <a:pPr defTabSz="1511300">
              <a:lnSpc>
                <a:spcPct val="90000"/>
              </a:lnSpc>
              <a:spcBef>
                <a:spcPct val="0"/>
              </a:spcBef>
              <a:spcAft>
                <a:spcPct val="35000"/>
              </a:spcAft>
            </a:pPr>
            <a:r>
              <a:rPr lang="zh-CN" altLang="en-US" sz="3200" b="1" i="1" dirty="0">
                <a:solidFill>
                  <a:schemeClr val="accent6">
                    <a:lumMod val="50000"/>
                  </a:schemeClr>
                </a:solidFill>
                <a:latin typeface="微软雅黑" panose="020B0503020204020204" pitchFamily="34" charset="-122"/>
                <a:ea typeface="微软雅黑" panose="020B0503020204020204" pitchFamily="34" charset="-122"/>
              </a:rPr>
              <a:t>总  结  与  展  望</a:t>
            </a:r>
          </a:p>
        </p:txBody>
      </p:sp>
      <p:sp>
        <p:nvSpPr>
          <p:cNvPr id="17" name="椭圆 16">
            <a:extLst>
              <a:ext uri="{FF2B5EF4-FFF2-40B4-BE49-F238E27FC236}">
                <a16:creationId xmlns:a16="http://schemas.microsoft.com/office/drawing/2014/main" id="{93C4258B-C4AB-4EC5-ADD0-F44E54794DFF}"/>
              </a:ext>
            </a:extLst>
          </p:cNvPr>
          <p:cNvSpPr/>
          <p:nvPr/>
        </p:nvSpPr>
        <p:spPr>
          <a:xfrm>
            <a:off x="1157414" y="5405433"/>
            <a:ext cx="717186" cy="717186"/>
          </a:xfrm>
          <a:prstGeom prst="ellipse">
            <a:avLst/>
          </a:prstGeom>
          <a:ln w="53975">
            <a:solidFill>
              <a:schemeClr val="accent6">
                <a:lumMod val="50000"/>
              </a:schemeClr>
            </a:solidFill>
          </a:ln>
        </p:spPr>
        <p:style>
          <a:lnRef idx="1">
            <a:schemeClr val="accent6">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pPr algn="ctr"/>
            <a:r>
              <a:rPr lang="zh-CN" altLang="en-US" sz="2800" dirty="0">
                <a:solidFill>
                  <a:schemeClr val="accent6">
                    <a:lumMod val="50000"/>
                  </a:schemeClr>
                </a:solidFill>
                <a:latin typeface="微软雅黑" panose="020B0503020204020204" pitchFamily="34" charset="-122"/>
                <a:ea typeface="微软雅黑" panose="020B0503020204020204" pitchFamily="34" charset="-122"/>
                <a:cs typeface="Arial" panose="020B0604020202020204" pitchFamily="34" charset="0"/>
              </a:rPr>
              <a:t>五</a:t>
            </a:r>
          </a:p>
        </p:txBody>
      </p:sp>
      <p:sp>
        <p:nvSpPr>
          <p:cNvPr id="2" name="灯片编号占位符 1">
            <a:extLst>
              <a:ext uri="{FF2B5EF4-FFF2-40B4-BE49-F238E27FC236}">
                <a16:creationId xmlns:a16="http://schemas.microsoft.com/office/drawing/2014/main" id="{4D44FC5A-7207-4D3A-A644-A124324295F0}"/>
              </a:ext>
            </a:extLst>
          </p:cNvPr>
          <p:cNvSpPr>
            <a:spLocks noGrp="1"/>
          </p:cNvSpPr>
          <p:nvPr>
            <p:ph type="sldNum" sz="quarter" idx="12"/>
          </p:nvPr>
        </p:nvSpPr>
        <p:spPr/>
        <p:txBody>
          <a:bodyPr/>
          <a:lstStyle/>
          <a:p>
            <a:fld id="{F3BBBCA4-6AC4-42CB-B873-F9361B16036F}" type="slidenum">
              <a:rPr lang="zh-CN" altLang="en-US" b="0" smtClean="0"/>
              <a:t>2</a:t>
            </a:fld>
            <a:endParaRPr lang="zh-CN" altLang="en-US" b="0"/>
          </a:p>
        </p:txBody>
      </p:sp>
      <p:sp>
        <p:nvSpPr>
          <p:cNvPr id="3" name="文本框 2">
            <a:extLst>
              <a:ext uri="{FF2B5EF4-FFF2-40B4-BE49-F238E27FC236}">
                <a16:creationId xmlns:a16="http://schemas.microsoft.com/office/drawing/2014/main" id="{B092FCA9-7D89-4E2A-8C25-3EDBFF9CD618}"/>
              </a:ext>
            </a:extLst>
          </p:cNvPr>
          <p:cNvSpPr txBox="1"/>
          <p:nvPr/>
        </p:nvSpPr>
        <p:spPr>
          <a:xfrm>
            <a:off x="215681" y="2369527"/>
            <a:ext cx="861774" cy="2118946"/>
          </a:xfrm>
          <a:prstGeom prst="rect">
            <a:avLst/>
          </a:prstGeom>
          <a:noFill/>
        </p:spPr>
        <p:txBody>
          <a:bodyPr vert="eaVert" wrap="square" rtlCol="0">
            <a:spAutoFit/>
          </a:bodyPr>
          <a:lstStyle/>
          <a:p>
            <a:pPr algn="dist"/>
            <a:r>
              <a:rPr lang="zh-CN" altLang="en-US" sz="4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目录</a:t>
            </a:r>
          </a:p>
        </p:txBody>
      </p:sp>
      <p:sp>
        <p:nvSpPr>
          <p:cNvPr id="19" name="弧形 18">
            <a:extLst>
              <a:ext uri="{FF2B5EF4-FFF2-40B4-BE49-F238E27FC236}">
                <a16:creationId xmlns:a16="http://schemas.microsoft.com/office/drawing/2014/main" id="{40621DAA-16A4-471F-8DC7-6C3B868367EC}"/>
              </a:ext>
            </a:extLst>
          </p:cNvPr>
          <p:cNvSpPr/>
          <p:nvPr/>
        </p:nvSpPr>
        <p:spPr>
          <a:xfrm flipH="1">
            <a:off x="10067260" y="672638"/>
            <a:ext cx="4665821" cy="5857924"/>
          </a:xfrm>
          <a:prstGeom prst="arc">
            <a:avLst>
              <a:gd name="adj1" fmla="val 16651350"/>
              <a:gd name="adj2" fmla="val 4971602"/>
            </a:avLst>
          </a:prstGeom>
          <a:ln w="76200" cmpd="sng">
            <a:solidFill>
              <a:schemeClr val="bg1">
                <a:lumMod val="85000"/>
                <a:alpha val="50000"/>
              </a:schemeClr>
            </a:solidFill>
            <a:prstDash val="sysDot"/>
          </a:ln>
        </p:spPr>
        <p:style>
          <a:lnRef idx="2">
            <a:schemeClr val="accent2">
              <a:hueOff val="0"/>
              <a:satOff val="0"/>
              <a:lumOff val="0"/>
              <a:alphaOff val="0"/>
            </a:schemeClr>
          </a:lnRef>
          <a:fillRef idx="0">
            <a:schemeClr val="accent3">
              <a:tint val="90000"/>
              <a:hueOff val="0"/>
              <a:satOff val="0"/>
              <a:lumOff val="0"/>
              <a:alphaOff val="0"/>
            </a:schemeClr>
          </a:fillRef>
          <a:effectRef idx="0">
            <a:schemeClr val="accent3">
              <a:tint val="90000"/>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1915068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54420-9ABD-483B-9324-558D88F0D067}"/>
              </a:ext>
            </a:extLst>
          </p:cNvPr>
          <p:cNvSpPr>
            <a:spLocks noGrp="1"/>
          </p:cNvSpPr>
          <p:nvPr>
            <p:ph type="title"/>
          </p:nvPr>
        </p:nvSpPr>
        <p:spPr>
          <a:xfrm>
            <a:off x="831850" y="1266233"/>
            <a:ext cx="10515600" cy="2852737"/>
          </a:xfrm>
        </p:spPr>
        <p:txBody>
          <a:bodyPr>
            <a:normAutofit/>
          </a:bodyPr>
          <a:lstStyle/>
          <a:p>
            <a:r>
              <a:rPr lang="zh-CN" altLang="en-US" sz="8800" dirty="0"/>
              <a:t>谢谢观看！</a:t>
            </a:r>
          </a:p>
        </p:txBody>
      </p:sp>
      <p:sp>
        <p:nvSpPr>
          <p:cNvPr id="4" name="灯片编号占位符 3">
            <a:extLst>
              <a:ext uri="{FF2B5EF4-FFF2-40B4-BE49-F238E27FC236}">
                <a16:creationId xmlns:a16="http://schemas.microsoft.com/office/drawing/2014/main" id="{7FE65F93-479D-4B88-8818-4FD8E00979C8}"/>
              </a:ext>
            </a:extLst>
          </p:cNvPr>
          <p:cNvSpPr>
            <a:spLocks noGrp="1"/>
          </p:cNvSpPr>
          <p:nvPr>
            <p:ph type="sldNum" sz="quarter" idx="12"/>
          </p:nvPr>
        </p:nvSpPr>
        <p:spPr/>
        <p:txBody>
          <a:bodyPr/>
          <a:lstStyle/>
          <a:p>
            <a:fld id="{F3BBBCA4-6AC4-42CB-B873-F9361B16036F}" type="slidenum">
              <a:rPr lang="zh-CN" altLang="en-US" smtClean="0"/>
              <a:t>20</a:t>
            </a:fld>
            <a:endParaRPr lang="zh-CN" altLang="en-US"/>
          </a:p>
        </p:txBody>
      </p:sp>
      <p:cxnSp>
        <p:nvCxnSpPr>
          <p:cNvPr id="9" name="直接连接符 8">
            <a:extLst>
              <a:ext uri="{FF2B5EF4-FFF2-40B4-BE49-F238E27FC236}">
                <a16:creationId xmlns:a16="http://schemas.microsoft.com/office/drawing/2014/main" id="{21FD2013-7131-4F29-B90C-8D869AE185CD}"/>
              </a:ext>
            </a:extLst>
          </p:cNvPr>
          <p:cNvCxnSpPr>
            <a:cxnSpLocks/>
          </p:cNvCxnSpPr>
          <p:nvPr/>
        </p:nvCxnSpPr>
        <p:spPr>
          <a:xfrm>
            <a:off x="761539" y="4319371"/>
            <a:ext cx="5167313" cy="0"/>
          </a:xfrm>
          <a:prstGeom prst="line">
            <a:avLst/>
          </a:prstGeom>
          <a:ln w="127000" cap="flat">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554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3BBBCA4-6AC4-42CB-B873-F9361B16036F}" type="slidenum">
              <a:rPr lang="zh-CN" altLang="en-US" smtClean="0"/>
              <a:t>21</a:t>
            </a:fld>
            <a:endParaRPr lang="zh-CN" altLang="en-US"/>
          </a:p>
        </p:txBody>
      </p:sp>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normAutofit fontScale="90000"/>
              </a:bodyPr>
              <a:lstStyle/>
              <a:p>
                <a:r>
                  <a:rPr lang="zh-CN" altLang="en-US" dirty="0"/>
                  <a:t>附录</a:t>
                </a:r>
                <a:r>
                  <a:rPr lang="en-US" altLang="zh-CN" dirty="0"/>
                  <a:t> —— </a:t>
                </a:r>
                <a14:m>
                  <m:oMath xmlns:m="http://schemas.openxmlformats.org/officeDocument/2006/math">
                    <m:r>
                      <a:rPr lang="zh-CN" altLang="en-US" i="1" smtClean="0">
                        <a:latin typeface="Cambria Math" panose="02040503050406030204" pitchFamily="18" charset="0"/>
                      </a:rPr>
                      <m:t>共识</m:t>
                    </m:r>
                  </m:oMath>
                </a14:m>
                <a:r>
                  <a:rPr lang="zh-CN" altLang="en-US" dirty="0"/>
                  <a:t>机制</a:t>
                </a:r>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3"/>
                <a:stretch>
                  <a:fillRect l="-2087" t="-22523" b="-36036"/>
                </a:stretch>
              </a:blipFill>
            </p:spPr>
            <p:txBody>
              <a:bodyPr/>
              <a:lstStyle/>
              <a:p>
                <a:r>
                  <a:rPr lang="zh-CN" altLang="en-US">
                    <a:noFill/>
                  </a:rPr>
                  <a:t> </a:t>
                </a:r>
              </a:p>
            </p:txBody>
          </p:sp>
        </mc:Fallback>
      </mc:AlternateContent>
      <p:sp>
        <p:nvSpPr>
          <p:cNvPr id="50" name="Freeform 18"/>
          <p:cNvSpPr>
            <a:spLocks/>
          </p:cNvSpPr>
          <p:nvPr/>
        </p:nvSpPr>
        <p:spPr bwMode="auto">
          <a:xfrm>
            <a:off x="5685527" y="2991020"/>
            <a:ext cx="574876" cy="192962"/>
          </a:xfrm>
          <a:custGeom>
            <a:avLst/>
            <a:gdLst>
              <a:gd name="T0" fmla="*/ 239 w 239"/>
              <a:gd name="T1" fmla="*/ 0 h 241"/>
              <a:gd name="T2" fmla="*/ 0 w 239"/>
              <a:gd name="T3" fmla="*/ 0 h 241"/>
              <a:gd name="T4" fmla="*/ 0 w 239"/>
              <a:gd name="T5" fmla="*/ 184 h 241"/>
              <a:gd name="T6" fmla="*/ 46 w 239"/>
              <a:gd name="T7" fmla="*/ 184 h 241"/>
              <a:gd name="T8" fmla="*/ 46 w 239"/>
              <a:gd name="T9" fmla="*/ 241 h 241"/>
              <a:gd name="T10" fmla="*/ 136 w 239"/>
              <a:gd name="T11" fmla="*/ 184 h 241"/>
              <a:gd name="T12" fmla="*/ 239 w 239"/>
              <a:gd name="T13" fmla="*/ 184 h 241"/>
              <a:gd name="T14" fmla="*/ 239 w 239"/>
              <a:gd name="T15" fmla="*/ 0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9" h="241">
                <a:moveTo>
                  <a:pt x="239" y="0"/>
                </a:moveTo>
                <a:lnTo>
                  <a:pt x="0" y="0"/>
                </a:lnTo>
                <a:lnTo>
                  <a:pt x="0" y="184"/>
                </a:lnTo>
                <a:lnTo>
                  <a:pt x="46" y="184"/>
                </a:lnTo>
                <a:lnTo>
                  <a:pt x="46" y="241"/>
                </a:lnTo>
                <a:lnTo>
                  <a:pt x="136" y="184"/>
                </a:lnTo>
                <a:lnTo>
                  <a:pt x="239" y="184"/>
                </a:lnTo>
                <a:lnTo>
                  <a:pt x="239" y="0"/>
                </a:lnTo>
                <a:close/>
              </a:path>
            </a:pathLst>
          </a:custGeom>
          <a:solidFill>
            <a:srgbClr val="BFBFBF">
              <a:lumMod val="40000"/>
              <a:lumOff val="60000"/>
            </a:srgbClr>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grpSp>
        <p:nvGrpSpPr>
          <p:cNvPr id="51" name="组合 50"/>
          <p:cNvGrpSpPr/>
          <p:nvPr/>
        </p:nvGrpSpPr>
        <p:grpSpPr>
          <a:xfrm>
            <a:off x="5110449" y="3181447"/>
            <a:ext cx="868050" cy="533872"/>
            <a:chOff x="8504639" y="4734697"/>
            <a:chExt cx="868050" cy="533869"/>
          </a:xfrm>
        </p:grpSpPr>
        <p:grpSp>
          <p:nvGrpSpPr>
            <p:cNvPr id="52" name="组合 51"/>
            <p:cNvGrpSpPr/>
            <p:nvPr/>
          </p:nvGrpSpPr>
          <p:grpSpPr>
            <a:xfrm>
              <a:off x="8680461" y="4734697"/>
              <a:ext cx="166571" cy="341232"/>
              <a:chOff x="5984779" y="3525825"/>
              <a:chExt cx="191118" cy="299966"/>
            </a:xfrm>
          </p:grpSpPr>
          <p:sp>
            <p:nvSpPr>
              <p:cNvPr id="54" name="Freeform 29"/>
              <p:cNvSpPr>
                <a:spLocks/>
              </p:cNvSpPr>
              <p:nvPr/>
            </p:nvSpPr>
            <p:spPr bwMode="auto">
              <a:xfrm>
                <a:off x="6049329" y="3559998"/>
                <a:ext cx="67081" cy="265793"/>
              </a:xfrm>
              <a:custGeom>
                <a:avLst/>
                <a:gdLst>
                  <a:gd name="T0" fmla="*/ 42 w 42"/>
                  <a:gd name="T1" fmla="*/ 165 h 165"/>
                  <a:gd name="T2" fmla="*/ 25 w 42"/>
                  <a:gd name="T3" fmla="*/ 37 h 165"/>
                  <a:gd name="T4" fmla="*/ 39 w 42"/>
                  <a:gd name="T5" fmla="*/ 19 h 165"/>
                  <a:gd name="T6" fmla="*/ 21 w 42"/>
                  <a:gd name="T7" fmla="*/ 0 h 165"/>
                  <a:gd name="T8" fmla="*/ 2 w 42"/>
                  <a:gd name="T9" fmla="*/ 19 h 165"/>
                  <a:gd name="T10" fmla="*/ 16 w 42"/>
                  <a:gd name="T11" fmla="*/ 37 h 165"/>
                  <a:gd name="T12" fmla="*/ 0 w 42"/>
                  <a:gd name="T13" fmla="*/ 165 h 165"/>
                  <a:gd name="T14" fmla="*/ 42 w 42"/>
                  <a:gd name="T15" fmla="*/ 165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65">
                    <a:moveTo>
                      <a:pt x="42" y="165"/>
                    </a:moveTo>
                    <a:cubicBezTo>
                      <a:pt x="25" y="37"/>
                      <a:pt x="25" y="37"/>
                      <a:pt x="25" y="37"/>
                    </a:cubicBezTo>
                    <a:cubicBezTo>
                      <a:pt x="33" y="35"/>
                      <a:pt x="39" y="28"/>
                      <a:pt x="39" y="19"/>
                    </a:cubicBezTo>
                    <a:cubicBezTo>
                      <a:pt x="39" y="8"/>
                      <a:pt x="31" y="0"/>
                      <a:pt x="21" y="0"/>
                    </a:cubicBezTo>
                    <a:cubicBezTo>
                      <a:pt x="10" y="0"/>
                      <a:pt x="2" y="8"/>
                      <a:pt x="2" y="19"/>
                    </a:cubicBezTo>
                    <a:cubicBezTo>
                      <a:pt x="2" y="28"/>
                      <a:pt x="8" y="35"/>
                      <a:pt x="16" y="37"/>
                    </a:cubicBezTo>
                    <a:cubicBezTo>
                      <a:pt x="0" y="165"/>
                      <a:pt x="0" y="165"/>
                      <a:pt x="0" y="165"/>
                    </a:cubicBezTo>
                    <a:lnTo>
                      <a:pt x="42" y="165"/>
                    </a:ln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55" name="Freeform 30"/>
              <p:cNvSpPr>
                <a:spLocks/>
              </p:cNvSpPr>
              <p:nvPr/>
            </p:nvSpPr>
            <p:spPr bwMode="auto">
              <a:xfrm>
                <a:off x="6020218" y="3551139"/>
                <a:ext cx="43033" cy="78472"/>
              </a:xfrm>
              <a:custGeom>
                <a:avLst/>
                <a:gdLst>
                  <a:gd name="T0" fmla="*/ 5 w 27"/>
                  <a:gd name="T1" fmla="*/ 24 h 49"/>
                  <a:gd name="T2" fmla="*/ 27 w 27"/>
                  <a:gd name="T3" fmla="*/ 0 h 49"/>
                  <a:gd name="T4" fmla="*/ 24 w 27"/>
                  <a:gd name="T5" fmla="*/ 0 h 49"/>
                  <a:gd name="T6" fmla="*/ 0 w 27"/>
                  <a:gd name="T7" fmla="*/ 24 h 49"/>
                  <a:gd name="T8" fmla="*/ 24 w 27"/>
                  <a:gd name="T9" fmla="*/ 49 h 49"/>
                  <a:gd name="T10" fmla="*/ 27 w 27"/>
                  <a:gd name="T11" fmla="*/ 49 h 49"/>
                  <a:gd name="T12" fmla="*/ 5 w 27"/>
                  <a:gd name="T13" fmla="*/ 24 h 49"/>
                </a:gdLst>
                <a:ahLst/>
                <a:cxnLst>
                  <a:cxn ang="0">
                    <a:pos x="T0" y="T1"/>
                  </a:cxn>
                  <a:cxn ang="0">
                    <a:pos x="T2" y="T3"/>
                  </a:cxn>
                  <a:cxn ang="0">
                    <a:pos x="T4" y="T5"/>
                  </a:cxn>
                  <a:cxn ang="0">
                    <a:pos x="T6" y="T7"/>
                  </a:cxn>
                  <a:cxn ang="0">
                    <a:pos x="T8" y="T9"/>
                  </a:cxn>
                  <a:cxn ang="0">
                    <a:pos x="T10" y="T11"/>
                  </a:cxn>
                  <a:cxn ang="0">
                    <a:pos x="T12" y="T13"/>
                  </a:cxn>
                </a:cxnLst>
                <a:rect l="0" t="0" r="r" b="b"/>
                <a:pathLst>
                  <a:path w="27" h="49">
                    <a:moveTo>
                      <a:pt x="5" y="24"/>
                    </a:moveTo>
                    <a:cubicBezTo>
                      <a:pt x="5" y="12"/>
                      <a:pt x="15" y="2"/>
                      <a:pt x="27" y="0"/>
                    </a:cubicBezTo>
                    <a:cubicBezTo>
                      <a:pt x="26" y="0"/>
                      <a:pt x="25" y="0"/>
                      <a:pt x="24" y="0"/>
                    </a:cubicBezTo>
                    <a:cubicBezTo>
                      <a:pt x="11" y="0"/>
                      <a:pt x="0" y="11"/>
                      <a:pt x="0" y="24"/>
                    </a:cubicBezTo>
                    <a:cubicBezTo>
                      <a:pt x="0" y="38"/>
                      <a:pt x="11" y="49"/>
                      <a:pt x="24" y="49"/>
                    </a:cubicBezTo>
                    <a:cubicBezTo>
                      <a:pt x="25" y="49"/>
                      <a:pt x="26" y="49"/>
                      <a:pt x="27" y="49"/>
                    </a:cubicBezTo>
                    <a:cubicBezTo>
                      <a:pt x="15" y="47"/>
                      <a:pt x="5" y="37"/>
                      <a:pt x="5" y="24"/>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56" name="Freeform 31"/>
              <p:cNvSpPr>
                <a:spLocks/>
              </p:cNvSpPr>
              <p:nvPr/>
            </p:nvSpPr>
            <p:spPr bwMode="auto">
              <a:xfrm>
                <a:off x="5984779" y="3527090"/>
                <a:ext cx="70878" cy="126568"/>
              </a:xfrm>
              <a:custGeom>
                <a:avLst/>
                <a:gdLst>
                  <a:gd name="T0" fmla="*/ 9 w 44"/>
                  <a:gd name="T1" fmla="*/ 39 h 79"/>
                  <a:gd name="T2" fmla="*/ 44 w 44"/>
                  <a:gd name="T3" fmla="*/ 1 h 79"/>
                  <a:gd name="T4" fmla="*/ 39 w 44"/>
                  <a:gd name="T5" fmla="*/ 0 h 79"/>
                  <a:gd name="T6" fmla="*/ 0 w 44"/>
                  <a:gd name="T7" fmla="*/ 39 h 79"/>
                  <a:gd name="T8" fmla="*/ 39 w 44"/>
                  <a:gd name="T9" fmla="*/ 79 h 79"/>
                  <a:gd name="T10" fmla="*/ 44 w 44"/>
                  <a:gd name="T11" fmla="*/ 78 h 79"/>
                  <a:gd name="T12" fmla="*/ 9 w 44"/>
                  <a:gd name="T13" fmla="*/ 39 h 79"/>
                </a:gdLst>
                <a:ahLst/>
                <a:cxnLst>
                  <a:cxn ang="0">
                    <a:pos x="T0" y="T1"/>
                  </a:cxn>
                  <a:cxn ang="0">
                    <a:pos x="T2" y="T3"/>
                  </a:cxn>
                  <a:cxn ang="0">
                    <a:pos x="T4" y="T5"/>
                  </a:cxn>
                  <a:cxn ang="0">
                    <a:pos x="T6" y="T7"/>
                  </a:cxn>
                  <a:cxn ang="0">
                    <a:pos x="T8" y="T9"/>
                  </a:cxn>
                  <a:cxn ang="0">
                    <a:pos x="T10" y="T11"/>
                  </a:cxn>
                  <a:cxn ang="0">
                    <a:pos x="T12" y="T13"/>
                  </a:cxn>
                </a:cxnLst>
                <a:rect l="0" t="0" r="r" b="b"/>
                <a:pathLst>
                  <a:path w="44" h="79">
                    <a:moveTo>
                      <a:pt x="9" y="39"/>
                    </a:moveTo>
                    <a:cubicBezTo>
                      <a:pt x="9" y="19"/>
                      <a:pt x="24" y="3"/>
                      <a:pt x="44" y="1"/>
                    </a:cubicBezTo>
                    <a:cubicBezTo>
                      <a:pt x="42" y="0"/>
                      <a:pt x="41" y="0"/>
                      <a:pt x="39" y="0"/>
                    </a:cubicBezTo>
                    <a:cubicBezTo>
                      <a:pt x="17" y="0"/>
                      <a:pt x="0" y="18"/>
                      <a:pt x="0" y="39"/>
                    </a:cubicBezTo>
                    <a:cubicBezTo>
                      <a:pt x="0" y="61"/>
                      <a:pt x="17" y="79"/>
                      <a:pt x="39" y="79"/>
                    </a:cubicBezTo>
                    <a:cubicBezTo>
                      <a:pt x="41" y="79"/>
                      <a:pt x="42" y="79"/>
                      <a:pt x="44" y="78"/>
                    </a:cubicBezTo>
                    <a:cubicBezTo>
                      <a:pt x="24" y="76"/>
                      <a:pt x="9" y="60"/>
                      <a:pt x="9" y="39"/>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57" name="Freeform 32"/>
              <p:cNvSpPr>
                <a:spLocks/>
              </p:cNvSpPr>
              <p:nvPr/>
            </p:nvSpPr>
            <p:spPr bwMode="auto">
              <a:xfrm>
                <a:off x="6097425" y="3549872"/>
                <a:ext cx="43033" cy="75941"/>
              </a:xfrm>
              <a:custGeom>
                <a:avLst/>
                <a:gdLst>
                  <a:gd name="T0" fmla="*/ 22 w 27"/>
                  <a:gd name="T1" fmla="*/ 24 h 48"/>
                  <a:gd name="T2" fmla="*/ 0 w 27"/>
                  <a:gd name="T3" fmla="*/ 0 h 48"/>
                  <a:gd name="T4" fmla="*/ 3 w 27"/>
                  <a:gd name="T5" fmla="*/ 0 h 48"/>
                  <a:gd name="T6" fmla="*/ 27 w 27"/>
                  <a:gd name="T7" fmla="*/ 24 h 48"/>
                  <a:gd name="T8" fmla="*/ 3 w 27"/>
                  <a:gd name="T9" fmla="*/ 48 h 48"/>
                  <a:gd name="T10" fmla="*/ 0 w 27"/>
                  <a:gd name="T11" fmla="*/ 48 h 48"/>
                  <a:gd name="T12" fmla="*/ 22 w 27"/>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27" h="48">
                    <a:moveTo>
                      <a:pt x="22" y="24"/>
                    </a:moveTo>
                    <a:cubicBezTo>
                      <a:pt x="22" y="12"/>
                      <a:pt x="12" y="1"/>
                      <a:pt x="0" y="0"/>
                    </a:cubicBezTo>
                    <a:cubicBezTo>
                      <a:pt x="1" y="0"/>
                      <a:pt x="2" y="0"/>
                      <a:pt x="3" y="0"/>
                    </a:cubicBezTo>
                    <a:cubicBezTo>
                      <a:pt x="16" y="0"/>
                      <a:pt x="27" y="11"/>
                      <a:pt x="27" y="24"/>
                    </a:cubicBezTo>
                    <a:cubicBezTo>
                      <a:pt x="27" y="38"/>
                      <a:pt x="16" y="48"/>
                      <a:pt x="3" y="48"/>
                    </a:cubicBezTo>
                    <a:cubicBezTo>
                      <a:pt x="2" y="48"/>
                      <a:pt x="1" y="48"/>
                      <a:pt x="0" y="48"/>
                    </a:cubicBezTo>
                    <a:cubicBezTo>
                      <a:pt x="12" y="47"/>
                      <a:pt x="22" y="37"/>
                      <a:pt x="22" y="24"/>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58" name="Freeform 33"/>
              <p:cNvSpPr>
                <a:spLocks/>
              </p:cNvSpPr>
              <p:nvPr/>
            </p:nvSpPr>
            <p:spPr bwMode="auto">
              <a:xfrm>
                <a:off x="6105019" y="3525825"/>
                <a:ext cx="70878" cy="125303"/>
              </a:xfrm>
              <a:custGeom>
                <a:avLst/>
                <a:gdLst>
                  <a:gd name="T0" fmla="*/ 35 w 44"/>
                  <a:gd name="T1" fmla="*/ 39 h 78"/>
                  <a:gd name="T2" fmla="*/ 0 w 44"/>
                  <a:gd name="T3" fmla="*/ 0 h 78"/>
                  <a:gd name="T4" fmla="*/ 5 w 44"/>
                  <a:gd name="T5" fmla="*/ 0 h 78"/>
                  <a:gd name="T6" fmla="*/ 44 w 44"/>
                  <a:gd name="T7" fmla="*/ 39 h 78"/>
                  <a:gd name="T8" fmla="*/ 5 w 44"/>
                  <a:gd name="T9" fmla="*/ 78 h 78"/>
                  <a:gd name="T10" fmla="*/ 0 w 44"/>
                  <a:gd name="T11" fmla="*/ 78 h 78"/>
                  <a:gd name="T12" fmla="*/ 35 w 44"/>
                  <a:gd name="T13" fmla="*/ 39 h 78"/>
                </a:gdLst>
                <a:ahLst/>
                <a:cxnLst>
                  <a:cxn ang="0">
                    <a:pos x="T0" y="T1"/>
                  </a:cxn>
                  <a:cxn ang="0">
                    <a:pos x="T2" y="T3"/>
                  </a:cxn>
                  <a:cxn ang="0">
                    <a:pos x="T4" y="T5"/>
                  </a:cxn>
                  <a:cxn ang="0">
                    <a:pos x="T6" y="T7"/>
                  </a:cxn>
                  <a:cxn ang="0">
                    <a:pos x="T8" y="T9"/>
                  </a:cxn>
                  <a:cxn ang="0">
                    <a:pos x="T10" y="T11"/>
                  </a:cxn>
                  <a:cxn ang="0">
                    <a:pos x="T12" y="T13"/>
                  </a:cxn>
                </a:cxnLst>
                <a:rect l="0" t="0" r="r" b="b"/>
                <a:pathLst>
                  <a:path w="44" h="78">
                    <a:moveTo>
                      <a:pt x="35" y="39"/>
                    </a:moveTo>
                    <a:cubicBezTo>
                      <a:pt x="35" y="19"/>
                      <a:pt x="20" y="2"/>
                      <a:pt x="0" y="0"/>
                    </a:cubicBezTo>
                    <a:cubicBezTo>
                      <a:pt x="2" y="0"/>
                      <a:pt x="3" y="0"/>
                      <a:pt x="5" y="0"/>
                    </a:cubicBezTo>
                    <a:cubicBezTo>
                      <a:pt x="27" y="0"/>
                      <a:pt x="44" y="17"/>
                      <a:pt x="44" y="39"/>
                    </a:cubicBezTo>
                    <a:cubicBezTo>
                      <a:pt x="44" y="61"/>
                      <a:pt x="27" y="78"/>
                      <a:pt x="5" y="78"/>
                    </a:cubicBezTo>
                    <a:cubicBezTo>
                      <a:pt x="3" y="78"/>
                      <a:pt x="2" y="78"/>
                      <a:pt x="0" y="78"/>
                    </a:cubicBezTo>
                    <a:cubicBezTo>
                      <a:pt x="20" y="76"/>
                      <a:pt x="35" y="59"/>
                      <a:pt x="35" y="39"/>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grpSp>
        <p:sp>
          <p:nvSpPr>
            <p:cNvPr id="53" name="文本框 52"/>
            <p:cNvSpPr txBox="1"/>
            <p:nvPr/>
          </p:nvSpPr>
          <p:spPr>
            <a:xfrm>
              <a:off x="8504639" y="5023885"/>
              <a:ext cx="868050" cy="244681"/>
            </a:xfrm>
            <a:prstGeom prst="rect">
              <a:avLst/>
            </a:prstGeom>
            <a:noFill/>
          </p:spPr>
          <p:txBody>
            <a:bodyPr wrap="square" rtlCol="0">
              <a:spAutoFit/>
            </a:bodyPr>
            <a:lstStyle/>
            <a:p>
              <a:pPr defTabSz="914400">
                <a:lnSpc>
                  <a:spcPct val="90000"/>
                </a:lnSpc>
              </a:pPr>
              <a:r>
                <a:rPr lang="en-US" altLang="zh-CN" sz="1100" dirty="0">
                  <a:solidFill>
                    <a:srgbClr val="000000"/>
                  </a:solidFill>
                  <a:latin typeface="New roman"/>
                </a:rPr>
                <a:t>leader</a:t>
              </a:r>
              <a:endParaRPr lang="zh-CN" altLang="en-US" sz="1100" dirty="0">
                <a:solidFill>
                  <a:srgbClr val="000000"/>
                </a:solidFill>
                <a:latin typeface="New roman"/>
              </a:endParaRPr>
            </a:p>
          </p:txBody>
        </p:sp>
      </p:grpSp>
      <p:cxnSp>
        <p:nvCxnSpPr>
          <p:cNvPr id="59" name="直接箭头连接符 58"/>
          <p:cNvCxnSpPr/>
          <p:nvPr/>
        </p:nvCxnSpPr>
        <p:spPr>
          <a:xfrm flipV="1">
            <a:off x="5302887" y="2717477"/>
            <a:ext cx="3604" cy="411385"/>
          </a:xfrm>
          <a:prstGeom prst="straightConnector1">
            <a:avLst/>
          </a:prstGeom>
          <a:noFill/>
          <a:ln w="19050" cap="flat" cmpd="sng" algn="ctr">
            <a:solidFill>
              <a:srgbClr val="545454"/>
            </a:solidFill>
            <a:miter lim="800000"/>
            <a:tailEnd type="triangle"/>
          </a:ln>
          <a:effectLst/>
        </p:spPr>
      </p:cxnSp>
      <p:grpSp>
        <p:nvGrpSpPr>
          <p:cNvPr id="60" name="组合 59"/>
          <p:cNvGrpSpPr/>
          <p:nvPr/>
        </p:nvGrpSpPr>
        <p:grpSpPr>
          <a:xfrm>
            <a:off x="5130669" y="4743232"/>
            <a:ext cx="868050" cy="533870"/>
            <a:chOff x="8504639" y="4734697"/>
            <a:chExt cx="868050" cy="533867"/>
          </a:xfrm>
        </p:grpSpPr>
        <p:grpSp>
          <p:nvGrpSpPr>
            <p:cNvPr id="61" name="组合 60"/>
            <p:cNvGrpSpPr/>
            <p:nvPr/>
          </p:nvGrpSpPr>
          <p:grpSpPr>
            <a:xfrm>
              <a:off x="8680461" y="4734697"/>
              <a:ext cx="166571" cy="341232"/>
              <a:chOff x="5984779" y="3525825"/>
              <a:chExt cx="191118" cy="299966"/>
            </a:xfrm>
          </p:grpSpPr>
          <p:sp>
            <p:nvSpPr>
              <p:cNvPr id="63" name="Freeform 29"/>
              <p:cNvSpPr>
                <a:spLocks/>
              </p:cNvSpPr>
              <p:nvPr/>
            </p:nvSpPr>
            <p:spPr bwMode="auto">
              <a:xfrm>
                <a:off x="6049329" y="3559998"/>
                <a:ext cx="67081" cy="265793"/>
              </a:xfrm>
              <a:custGeom>
                <a:avLst/>
                <a:gdLst>
                  <a:gd name="T0" fmla="*/ 42 w 42"/>
                  <a:gd name="T1" fmla="*/ 165 h 165"/>
                  <a:gd name="T2" fmla="*/ 25 w 42"/>
                  <a:gd name="T3" fmla="*/ 37 h 165"/>
                  <a:gd name="T4" fmla="*/ 39 w 42"/>
                  <a:gd name="T5" fmla="*/ 19 h 165"/>
                  <a:gd name="T6" fmla="*/ 21 w 42"/>
                  <a:gd name="T7" fmla="*/ 0 h 165"/>
                  <a:gd name="T8" fmla="*/ 2 w 42"/>
                  <a:gd name="T9" fmla="*/ 19 h 165"/>
                  <a:gd name="T10" fmla="*/ 16 w 42"/>
                  <a:gd name="T11" fmla="*/ 37 h 165"/>
                  <a:gd name="T12" fmla="*/ 0 w 42"/>
                  <a:gd name="T13" fmla="*/ 165 h 165"/>
                  <a:gd name="T14" fmla="*/ 42 w 42"/>
                  <a:gd name="T15" fmla="*/ 165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65">
                    <a:moveTo>
                      <a:pt x="42" y="165"/>
                    </a:moveTo>
                    <a:cubicBezTo>
                      <a:pt x="25" y="37"/>
                      <a:pt x="25" y="37"/>
                      <a:pt x="25" y="37"/>
                    </a:cubicBezTo>
                    <a:cubicBezTo>
                      <a:pt x="33" y="35"/>
                      <a:pt x="39" y="28"/>
                      <a:pt x="39" y="19"/>
                    </a:cubicBezTo>
                    <a:cubicBezTo>
                      <a:pt x="39" y="8"/>
                      <a:pt x="31" y="0"/>
                      <a:pt x="21" y="0"/>
                    </a:cubicBezTo>
                    <a:cubicBezTo>
                      <a:pt x="10" y="0"/>
                      <a:pt x="2" y="8"/>
                      <a:pt x="2" y="19"/>
                    </a:cubicBezTo>
                    <a:cubicBezTo>
                      <a:pt x="2" y="28"/>
                      <a:pt x="8" y="35"/>
                      <a:pt x="16" y="37"/>
                    </a:cubicBezTo>
                    <a:cubicBezTo>
                      <a:pt x="0" y="165"/>
                      <a:pt x="0" y="165"/>
                      <a:pt x="0" y="165"/>
                    </a:cubicBezTo>
                    <a:lnTo>
                      <a:pt x="42" y="165"/>
                    </a:ln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64" name="Freeform 30"/>
              <p:cNvSpPr>
                <a:spLocks/>
              </p:cNvSpPr>
              <p:nvPr/>
            </p:nvSpPr>
            <p:spPr bwMode="auto">
              <a:xfrm>
                <a:off x="6020218" y="3551139"/>
                <a:ext cx="43033" cy="78472"/>
              </a:xfrm>
              <a:custGeom>
                <a:avLst/>
                <a:gdLst>
                  <a:gd name="T0" fmla="*/ 5 w 27"/>
                  <a:gd name="T1" fmla="*/ 24 h 49"/>
                  <a:gd name="T2" fmla="*/ 27 w 27"/>
                  <a:gd name="T3" fmla="*/ 0 h 49"/>
                  <a:gd name="T4" fmla="*/ 24 w 27"/>
                  <a:gd name="T5" fmla="*/ 0 h 49"/>
                  <a:gd name="T6" fmla="*/ 0 w 27"/>
                  <a:gd name="T7" fmla="*/ 24 h 49"/>
                  <a:gd name="T8" fmla="*/ 24 w 27"/>
                  <a:gd name="T9" fmla="*/ 49 h 49"/>
                  <a:gd name="T10" fmla="*/ 27 w 27"/>
                  <a:gd name="T11" fmla="*/ 49 h 49"/>
                  <a:gd name="T12" fmla="*/ 5 w 27"/>
                  <a:gd name="T13" fmla="*/ 24 h 49"/>
                </a:gdLst>
                <a:ahLst/>
                <a:cxnLst>
                  <a:cxn ang="0">
                    <a:pos x="T0" y="T1"/>
                  </a:cxn>
                  <a:cxn ang="0">
                    <a:pos x="T2" y="T3"/>
                  </a:cxn>
                  <a:cxn ang="0">
                    <a:pos x="T4" y="T5"/>
                  </a:cxn>
                  <a:cxn ang="0">
                    <a:pos x="T6" y="T7"/>
                  </a:cxn>
                  <a:cxn ang="0">
                    <a:pos x="T8" y="T9"/>
                  </a:cxn>
                  <a:cxn ang="0">
                    <a:pos x="T10" y="T11"/>
                  </a:cxn>
                  <a:cxn ang="0">
                    <a:pos x="T12" y="T13"/>
                  </a:cxn>
                </a:cxnLst>
                <a:rect l="0" t="0" r="r" b="b"/>
                <a:pathLst>
                  <a:path w="27" h="49">
                    <a:moveTo>
                      <a:pt x="5" y="24"/>
                    </a:moveTo>
                    <a:cubicBezTo>
                      <a:pt x="5" y="12"/>
                      <a:pt x="15" y="2"/>
                      <a:pt x="27" y="0"/>
                    </a:cubicBezTo>
                    <a:cubicBezTo>
                      <a:pt x="26" y="0"/>
                      <a:pt x="25" y="0"/>
                      <a:pt x="24" y="0"/>
                    </a:cubicBezTo>
                    <a:cubicBezTo>
                      <a:pt x="11" y="0"/>
                      <a:pt x="0" y="11"/>
                      <a:pt x="0" y="24"/>
                    </a:cubicBezTo>
                    <a:cubicBezTo>
                      <a:pt x="0" y="38"/>
                      <a:pt x="11" y="49"/>
                      <a:pt x="24" y="49"/>
                    </a:cubicBezTo>
                    <a:cubicBezTo>
                      <a:pt x="25" y="49"/>
                      <a:pt x="26" y="49"/>
                      <a:pt x="27" y="49"/>
                    </a:cubicBezTo>
                    <a:cubicBezTo>
                      <a:pt x="15" y="47"/>
                      <a:pt x="5" y="37"/>
                      <a:pt x="5" y="24"/>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65" name="Freeform 31"/>
              <p:cNvSpPr>
                <a:spLocks/>
              </p:cNvSpPr>
              <p:nvPr/>
            </p:nvSpPr>
            <p:spPr bwMode="auto">
              <a:xfrm>
                <a:off x="5984779" y="3527090"/>
                <a:ext cx="70878" cy="126568"/>
              </a:xfrm>
              <a:custGeom>
                <a:avLst/>
                <a:gdLst>
                  <a:gd name="T0" fmla="*/ 9 w 44"/>
                  <a:gd name="T1" fmla="*/ 39 h 79"/>
                  <a:gd name="T2" fmla="*/ 44 w 44"/>
                  <a:gd name="T3" fmla="*/ 1 h 79"/>
                  <a:gd name="T4" fmla="*/ 39 w 44"/>
                  <a:gd name="T5" fmla="*/ 0 h 79"/>
                  <a:gd name="T6" fmla="*/ 0 w 44"/>
                  <a:gd name="T7" fmla="*/ 39 h 79"/>
                  <a:gd name="T8" fmla="*/ 39 w 44"/>
                  <a:gd name="T9" fmla="*/ 79 h 79"/>
                  <a:gd name="T10" fmla="*/ 44 w 44"/>
                  <a:gd name="T11" fmla="*/ 78 h 79"/>
                  <a:gd name="T12" fmla="*/ 9 w 44"/>
                  <a:gd name="T13" fmla="*/ 39 h 79"/>
                </a:gdLst>
                <a:ahLst/>
                <a:cxnLst>
                  <a:cxn ang="0">
                    <a:pos x="T0" y="T1"/>
                  </a:cxn>
                  <a:cxn ang="0">
                    <a:pos x="T2" y="T3"/>
                  </a:cxn>
                  <a:cxn ang="0">
                    <a:pos x="T4" y="T5"/>
                  </a:cxn>
                  <a:cxn ang="0">
                    <a:pos x="T6" y="T7"/>
                  </a:cxn>
                  <a:cxn ang="0">
                    <a:pos x="T8" y="T9"/>
                  </a:cxn>
                  <a:cxn ang="0">
                    <a:pos x="T10" y="T11"/>
                  </a:cxn>
                  <a:cxn ang="0">
                    <a:pos x="T12" y="T13"/>
                  </a:cxn>
                </a:cxnLst>
                <a:rect l="0" t="0" r="r" b="b"/>
                <a:pathLst>
                  <a:path w="44" h="79">
                    <a:moveTo>
                      <a:pt x="9" y="39"/>
                    </a:moveTo>
                    <a:cubicBezTo>
                      <a:pt x="9" y="19"/>
                      <a:pt x="24" y="3"/>
                      <a:pt x="44" y="1"/>
                    </a:cubicBezTo>
                    <a:cubicBezTo>
                      <a:pt x="42" y="0"/>
                      <a:pt x="41" y="0"/>
                      <a:pt x="39" y="0"/>
                    </a:cubicBezTo>
                    <a:cubicBezTo>
                      <a:pt x="17" y="0"/>
                      <a:pt x="0" y="18"/>
                      <a:pt x="0" y="39"/>
                    </a:cubicBezTo>
                    <a:cubicBezTo>
                      <a:pt x="0" y="61"/>
                      <a:pt x="17" y="79"/>
                      <a:pt x="39" y="79"/>
                    </a:cubicBezTo>
                    <a:cubicBezTo>
                      <a:pt x="41" y="79"/>
                      <a:pt x="42" y="79"/>
                      <a:pt x="44" y="78"/>
                    </a:cubicBezTo>
                    <a:cubicBezTo>
                      <a:pt x="24" y="76"/>
                      <a:pt x="9" y="60"/>
                      <a:pt x="9" y="39"/>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66" name="Freeform 32"/>
              <p:cNvSpPr>
                <a:spLocks/>
              </p:cNvSpPr>
              <p:nvPr/>
            </p:nvSpPr>
            <p:spPr bwMode="auto">
              <a:xfrm>
                <a:off x="6097425" y="3549872"/>
                <a:ext cx="43033" cy="75941"/>
              </a:xfrm>
              <a:custGeom>
                <a:avLst/>
                <a:gdLst>
                  <a:gd name="T0" fmla="*/ 22 w 27"/>
                  <a:gd name="T1" fmla="*/ 24 h 48"/>
                  <a:gd name="T2" fmla="*/ 0 w 27"/>
                  <a:gd name="T3" fmla="*/ 0 h 48"/>
                  <a:gd name="T4" fmla="*/ 3 w 27"/>
                  <a:gd name="T5" fmla="*/ 0 h 48"/>
                  <a:gd name="T6" fmla="*/ 27 w 27"/>
                  <a:gd name="T7" fmla="*/ 24 h 48"/>
                  <a:gd name="T8" fmla="*/ 3 w 27"/>
                  <a:gd name="T9" fmla="*/ 48 h 48"/>
                  <a:gd name="T10" fmla="*/ 0 w 27"/>
                  <a:gd name="T11" fmla="*/ 48 h 48"/>
                  <a:gd name="T12" fmla="*/ 22 w 27"/>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27" h="48">
                    <a:moveTo>
                      <a:pt x="22" y="24"/>
                    </a:moveTo>
                    <a:cubicBezTo>
                      <a:pt x="22" y="12"/>
                      <a:pt x="12" y="1"/>
                      <a:pt x="0" y="0"/>
                    </a:cubicBezTo>
                    <a:cubicBezTo>
                      <a:pt x="1" y="0"/>
                      <a:pt x="2" y="0"/>
                      <a:pt x="3" y="0"/>
                    </a:cubicBezTo>
                    <a:cubicBezTo>
                      <a:pt x="16" y="0"/>
                      <a:pt x="27" y="11"/>
                      <a:pt x="27" y="24"/>
                    </a:cubicBezTo>
                    <a:cubicBezTo>
                      <a:pt x="27" y="38"/>
                      <a:pt x="16" y="48"/>
                      <a:pt x="3" y="48"/>
                    </a:cubicBezTo>
                    <a:cubicBezTo>
                      <a:pt x="2" y="48"/>
                      <a:pt x="1" y="48"/>
                      <a:pt x="0" y="48"/>
                    </a:cubicBezTo>
                    <a:cubicBezTo>
                      <a:pt x="12" y="47"/>
                      <a:pt x="22" y="37"/>
                      <a:pt x="22" y="24"/>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67" name="Freeform 33"/>
              <p:cNvSpPr>
                <a:spLocks/>
              </p:cNvSpPr>
              <p:nvPr/>
            </p:nvSpPr>
            <p:spPr bwMode="auto">
              <a:xfrm>
                <a:off x="6105019" y="3525825"/>
                <a:ext cx="70878" cy="125303"/>
              </a:xfrm>
              <a:custGeom>
                <a:avLst/>
                <a:gdLst>
                  <a:gd name="T0" fmla="*/ 35 w 44"/>
                  <a:gd name="T1" fmla="*/ 39 h 78"/>
                  <a:gd name="T2" fmla="*/ 0 w 44"/>
                  <a:gd name="T3" fmla="*/ 0 h 78"/>
                  <a:gd name="T4" fmla="*/ 5 w 44"/>
                  <a:gd name="T5" fmla="*/ 0 h 78"/>
                  <a:gd name="T6" fmla="*/ 44 w 44"/>
                  <a:gd name="T7" fmla="*/ 39 h 78"/>
                  <a:gd name="T8" fmla="*/ 5 w 44"/>
                  <a:gd name="T9" fmla="*/ 78 h 78"/>
                  <a:gd name="T10" fmla="*/ 0 w 44"/>
                  <a:gd name="T11" fmla="*/ 78 h 78"/>
                  <a:gd name="T12" fmla="*/ 35 w 44"/>
                  <a:gd name="T13" fmla="*/ 39 h 78"/>
                </a:gdLst>
                <a:ahLst/>
                <a:cxnLst>
                  <a:cxn ang="0">
                    <a:pos x="T0" y="T1"/>
                  </a:cxn>
                  <a:cxn ang="0">
                    <a:pos x="T2" y="T3"/>
                  </a:cxn>
                  <a:cxn ang="0">
                    <a:pos x="T4" y="T5"/>
                  </a:cxn>
                  <a:cxn ang="0">
                    <a:pos x="T6" y="T7"/>
                  </a:cxn>
                  <a:cxn ang="0">
                    <a:pos x="T8" y="T9"/>
                  </a:cxn>
                  <a:cxn ang="0">
                    <a:pos x="T10" y="T11"/>
                  </a:cxn>
                  <a:cxn ang="0">
                    <a:pos x="T12" y="T13"/>
                  </a:cxn>
                </a:cxnLst>
                <a:rect l="0" t="0" r="r" b="b"/>
                <a:pathLst>
                  <a:path w="44" h="78">
                    <a:moveTo>
                      <a:pt x="35" y="39"/>
                    </a:moveTo>
                    <a:cubicBezTo>
                      <a:pt x="35" y="19"/>
                      <a:pt x="20" y="2"/>
                      <a:pt x="0" y="0"/>
                    </a:cubicBezTo>
                    <a:cubicBezTo>
                      <a:pt x="2" y="0"/>
                      <a:pt x="3" y="0"/>
                      <a:pt x="5" y="0"/>
                    </a:cubicBezTo>
                    <a:cubicBezTo>
                      <a:pt x="27" y="0"/>
                      <a:pt x="44" y="17"/>
                      <a:pt x="44" y="39"/>
                    </a:cubicBezTo>
                    <a:cubicBezTo>
                      <a:pt x="44" y="61"/>
                      <a:pt x="27" y="78"/>
                      <a:pt x="5" y="78"/>
                    </a:cubicBezTo>
                    <a:cubicBezTo>
                      <a:pt x="3" y="78"/>
                      <a:pt x="2" y="78"/>
                      <a:pt x="0" y="78"/>
                    </a:cubicBezTo>
                    <a:cubicBezTo>
                      <a:pt x="20" y="76"/>
                      <a:pt x="35" y="59"/>
                      <a:pt x="35" y="39"/>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grpSp>
        <p:sp>
          <p:nvSpPr>
            <p:cNvPr id="62" name="文本框 61"/>
            <p:cNvSpPr txBox="1"/>
            <p:nvPr/>
          </p:nvSpPr>
          <p:spPr>
            <a:xfrm>
              <a:off x="8504639" y="5023883"/>
              <a:ext cx="868050" cy="244681"/>
            </a:xfrm>
            <a:prstGeom prst="rect">
              <a:avLst/>
            </a:prstGeom>
            <a:noFill/>
          </p:spPr>
          <p:txBody>
            <a:bodyPr wrap="square" rtlCol="0">
              <a:spAutoFit/>
            </a:bodyPr>
            <a:lstStyle/>
            <a:p>
              <a:pPr defTabSz="914400">
                <a:lnSpc>
                  <a:spcPct val="90000"/>
                </a:lnSpc>
              </a:pPr>
              <a:r>
                <a:rPr lang="en-US" altLang="zh-CN" sz="1100" dirty="0">
                  <a:solidFill>
                    <a:srgbClr val="000000"/>
                  </a:solidFill>
                  <a:latin typeface="New roman"/>
                </a:rPr>
                <a:t>follower</a:t>
              </a:r>
              <a:endParaRPr lang="zh-CN" altLang="en-US" sz="1100" dirty="0">
                <a:solidFill>
                  <a:srgbClr val="000000"/>
                </a:solidFill>
                <a:latin typeface="New roman"/>
              </a:endParaRPr>
            </a:p>
          </p:txBody>
        </p:sp>
      </p:grpSp>
      <p:grpSp>
        <p:nvGrpSpPr>
          <p:cNvPr id="68" name="组合 67"/>
          <p:cNvGrpSpPr/>
          <p:nvPr/>
        </p:nvGrpSpPr>
        <p:grpSpPr>
          <a:xfrm>
            <a:off x="6549307" y="3821804"/>
            <a:ext cx="868050" cy="533872"/>
            <a:chOff x="8504639" y="4734697"/>
            <a:chExt cx="868050" cy="533869"/>
          </a:xfrm>
        </p:grpSpPr>
        <p:grpSp>
          <p:nvGrpSpPr>
            <p:cNvPr id="69" name="组合 68"/>
            <p:cNvGrpSpPr/>
            <p:nvPr/>
          </p:nvGrpSpPr>
          <p:grpSpPr>
            <a:xfrm>
              <a:off x="8680461" y="4734697"/>
              <a:ext cx="166571" cy="341232"/>
              <a:chOff x="5984779" y="3525825"/>
              <a:chExt cx="191118" cy="299966"/>
            </a:xfrm>
          </p:grpSpPr>
          <p:sp>
            <p:nvSpPr>
              <p:cNvPr id="71" name="Freeform 29"/>
              <p:cNvSpPr>
                <a:spLocks/>
              </p:cNvSpPr>
              <p:nvPr/>
            </p:nvSpPr>
            <p:spPr bwMode="auto">
              <a:xfrm>
                <a:off x="6049329" y="3559998"/>
                <a:ext cx="67081" cy="265793"/>
              </a:xfrm>
              <a:custGeom>
                <a:avLst/>
                <a:gdLst>
                  <a:gd name="T0" fmla="*/ 42 w 42"/>
                  <a:gd name="T1" fmla="*/ 165 h 165"/>
                  <a:gd name="T2" fmla="*/ 25 w 42"/>
                  <a:gd name="T3" fmla="*/ 37 h 165"/>
                  <a:gd name="T4" fmla="*/ 39 w 42"/>
                  <a:gd name="T5" fmla="*/ 19 h 165"/>
                  <a:gd name="T6" fmla="*/ 21 w 42"/>
                  <a:gd name="T7" fmla="*/ 0 h 165"/>
                  <a:gd name="T8" fmla="*/ 2 w 42"/>
                  <a:gd name="T9" fmla="*/ 19 h 165"/>
                  <a:gd name="T10" fmla="*/ 16 w 42"/>
                  <a:gd name="T11" fmla="*/ 37 h 165"/>
                  <a:gd name="T12" fmla="*/ 0 w 42"/>
                  <a:gd name="T13" fmla="*/ 165 h 165"/>
                  <a:gd name="T14" fmla="*/ 42 w 42"/>
                  <a:gd name="T15" fmla="*/ 165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65">
                    <a:moveTo>
                      <a:pt x="42" y="165"/>
                    </a:moveTo>
                    <a:cubicBezTo>
                      <a:pt x="25" y="37"/>
                      <a:pt x="25" y="37"/>
                      <a:pt x="25" y="37"/>
                    </a:cubicBezTo>
                    <a:cubicBezTo>
                      <a:pt x="33" y="35"/>
                      <a:pt x="39" y="28"/>
                      <a:pt x="39" y="19"/>
                    </a:cubicBezTo>
                    <a:cubicBezTo>
                      <a:pt x="39" y="8"/>
                      <a:pt x="31" y="0"/>
                      <a:pt x="21" y="0"/>
                    </a:cubicBezTo>
                    <a:cubicBezTo>
                      <a:pt x="10" y="0"/>
                      <a:pt x="2" y="8"/>
                      <a:pt x="2" y="19"/>
                    </a:cubicBezTo>
                    <a:cubicBezTo>
                      <a:pt x="2" y="28"/>
                      <a:pt x="8" y="35"/>
                      <a:pt x="16" y="37"/>
                    </a:cubicBezTo>
                    <a:cubicBezTo>
                      <a:pt x="0" y="165"/>
                      <a:pt x="0" y="165"/>
                      <a:pt x="0" y="165"/>
                    </a:cubicBezTo>
                    <a:lnTo>
                      <a:pt x="42" y="165"/>
                    </a:ln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72" name="Freeform 30"/>
              <p:cNvSpPr>
                <a:spLocks/>
              </p:cNvSpPr>
              <p:nvPr/>
            </p:nvSpPr>
            <p:spPr bwMode="auto">
              <a:xfrm>
                <a:off x="6020218" y="3551139"/>
                <a:ext cx="43033" cy="78472"/>
              </a:xfrm>
              <a:custGeom>
                <a:avLst/>
                <a:gdLst>
                  <a:gd name="T0" fmla="*/ 5 w 27"/>
                  <a:gd name="T1" fmla="*/ 24 h 49"/>
                  <a:gd name="T2" fmla="*/ 27 w 27"/>
                  <a:gd name="T3" fmla="*/ 0 h 49"/>
                  <a:gd name="T4" fmla="*/ 24 w 27"/>
                  <a:gd name="T5" fmla="*/ 0 h 49"/>
                  <a:gd name="T6" fmla="*/ 0 w 27"/>
                  <a:gd name="T7" fmla="*/ 24 h 49"/>
                  <a:gd name="T8" fmla="*/ 24 w 27"/>
                  <a:gd name="T9" fmla="*/ 49 h 49"/>
                  <a:gd name="T10" fmla="*/ 27 w 27"/>
                  <a:gd name="T11" fmla="*/ 49 h 49"/>
                  <a:gd name="T12" fmla="*/ 5 w 27"/>
                  <a:gd name="T13" fmla="*/ 24 h 49"/>
                </a:gdLst>
                <a:ahLst/>
                <a:cxnLst>
                  <a:cxn ang="0">
                    <a:pos x="T0" y="T1"/>
                  </a:cxn>
                  <a:cxn ang="0">
                    <a:pos x="T2" y="T3"/>
                  </a:cxn>
                  <a:cxn ang="0">
                    <a:pos x="T4" y="T5"/>
                  </a:cxn>
                  <a:cxn ang="0">
                    <a:pos x="T6" y="T7"/>
                  </a:cxn>
                  <a:cxn ang="0">
                    <a:pos x="T8" y="T9"/>
                  </a:cxn>
                  <a:cxn ang="0">
                    <a:pos x="T10" y="T11"/>
                  </a:cxn>
                  <a:cxn ang="0">
                    <a:pos x="T12" y="T13"/>
                  </a:cxn>
                </a:cxnLst>
                <a:rect l="0" t="0" r="r" b="b"/>
                <a:pathLst>
                  <a:path w="27" h="49">
                    <a:moveTo>
                      <a:pt x="5" y="24"/>
                    </a:moveTo>
                    <a:cubicBezTo>
                      <a:pt x="5" y="12"/>
                      <a:pt x="15" y="2"/>
                      <a:pt x="27" y="0"/>
                    </a:cubicBezTo>
                    <a:cubicBezTo>
                      <a:pt x="26" y="0"/>
                      <a:pt x="25" y="0"/>
                      <a:pt x="24" y="0"/>
                    </a:cubicBezTo>
                    <a:cubicBezTo>
                      <a:pt x="11" y="0"/>
                      <a:pt x="0" y="11"/>
                      <a:pt x="0" y="24"/>
                    </a:cubicBezTo>
                    <a:cubicBezTo>
                      <a:pt x="0" y="38"/>
                      <a:pt x="11" y="49"/>
                      <a:pt x="24" y="49"/>
                    </a:cubicBezTo>
                    <a:cubicBezTo>
                      <a:pt x="25" y="49"/>
                      <a:pt x="26" y="49"/>
                      <a:pt x="27" y="49"/>
                    </a:cubicBezTo>
                    <a:cubicBezTo>
                      <a:pt x="15" y="47"/>
                      <a:pt x="5" y="37"/>
                      <a:pt x="5" y="24"/>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73" name="Freeform 31"/>
              <p:cNvSpPr>
                <a:spLocks/>
              </p:cNvSpPr>
              <p:nvPr/>
            </p:nvSpPr>
            <p:spPr bwMode="auto">
              <a:xfrm>
                <a:off x="5984779" y="3527090"/>
                <a:ext cx="70878" cy="126568"/>
              </a:xfrm>
              <a:custGeom>
                <a:avLst/>
                <a:gdLst>
                  <a:gd name="T0" fmla="*/ 9 w 44"/>
                  <a:gd name="T1" fmla="*/ 39 h 79"/>
                  <a:gd name="T2" fmla="*/ 44 w 44"/>
                  <a:gd name="T3" fmla="*/ 1 h 79"/>
                  <a:gd name="T4" fmla="*/ 39 w 44"/>
                  <a:gd name="T5" fmla="*/ 0 h 79"/>
                  <a:gd name="T6" fmla="*/ 0 w 44"/>
                  <a:gd name="T7" fmla="*/ 39 h 79"/>
                  <a:gd name="T8" fmla="*/ 39 w 44"/>
                  <a:gd name="T9" fmla="*/ 79 h 79"/>
                  <a:gd name="T10" fmla="*/ 44 w 44"/>
                  <a:gd name="T11" fmla="*/ 78 h 79"/>
                  <a:gd name="T12" fmla="*/ 9 w 44"/>
                  <a:gd name="T13" fmla="*/ 39 h 79"/>
                </a:gdLst>
                <a:ahLst/>
                <a:cxnLst>
                  <a:cxn ang="0">
                    <a:pos x="T0" y="T1"/>
                  </a:cxn>
                  <a:cxn ang="0">
                    <a:pos x="T2" y="T3"/>
                  </a:cxn>
                  <a:cxn ang="0">
                    <a:pos x="T4" y="T5"/>
                  </a:cxn>
                  <a:cxn ang="0">
                    <a:pos x="T6" y="T7"/>
                  </a:cxn>
                  <a:cxn ang="0">
                    <a:pos x="T8" y="T9"/>
                  </a:cxn>
                  <a:cxn ang="0">
                    <a:pos x="T10" y="T11"/>
                  </a:cxn>
                  <a:cxn ang="0">
                    <a:pos x="T12" y="T13"/>
                  </a:cxn>
                </a:cxnLst>
                <a:rect l="0" t="0" r="r" b="b"/>
                <a:pathLst>
                  <a:path w="44" h="79">
                    <a:moveTo>
                      <a:pt x="9" y="39"/>
                    </a:moveTo>
                    <a:cubicBezTo>
                      <a:pt x="9" y="19"/>
                      <a:pt x="24" y="3"/>
                      <a:pt x="44" y="1"/>
                    </a:cubicBezTo>
                    <a:cubicBezTo>
                      <a:pt x="42" y="0"/>
                      <a:pt x="41" y="0"/>
                      <a:pt x="39" y="0"/>
                    </a:cubicBezTo>
                    <a:cubicBezTo>
                      <a:pt x="17" y="0"/>
                      <a:pt x="0" y="18"/>
                      <a:pt x="0" y="39"/>
                    </a:cubicBezTo>
                    <a:cubicBezTo>
                      <a:pt x="0" y="61"/>
                      <a:pt x="17" y="79"/>
                      <a:pt x="39" y="79"/>
                    </a:cubicBezTo>
                    <a:cubicBezTo>
                      <a:pt x="41" y="79"/>
                      <a:pt x="42" y="79"/>
                      <a:pt x="44" y="78"/>
                    </a:cubicBezTo>
                    <a:cubicBezTo>
                      <a:pt x="24" y="76"/>
                      <a:pt x="9" y="60"/>
                      <a:pt x="9" y="39"/>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74" name="Freeform 32"/>
              <p:cNvSpPr>
                <a:spLocks/>
              </p:cNvSpPr>
              <p:nvPr/>
            </p:nvSpPr>
            <p:spPr bwMode="auto">
              <a:xfrm>
                <a:off x="6097425" y="3549872"/>
                <a:ext cx="43033" cy="75941"/>
              </a:xfrm>
              <a:custGeom>
                <a:avLst/>
                <a:gdLst>
                  <a:gd name="T0" fmla="*/ 22 w 27"/>
                  <a:gd name="T1" fmla="*/ 24 h 48"/>
                  <a:gd name="T2" fmla="*/ 0 w 27"/>
                  <a:gd name="T3" fmla="*/ 0 h 48"/>
                  <a:gd name="T4" fmla="*/ 3 w 27"/>
                  <a:gd name="T5" fmla="*/ 0 h 48"/>
                  <a:gd name="T6" fmla="*/ 27 w 27"/>
                  <a:gd name="T7" fmla="*/ 24 h 48"/>
                  <a:gd name="T8" fmla="*/ 3 w 27"/>
                  <a:gd name="T9" fmla="*/ 48 h 48"/>
                  <a:gd name="T10" fmla="*/ 0 w 27"/>
                  <a:gd name="T11" fmla="*/ 48 h 48"/>
                  <a:gd name="T12" fmla="*/ 22 w 27"/>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27" h="48">
                    <a:moveTo>
                      <a:pt x="22" y="24"/>
                    </a:moveTo>
                    <a:cubicBezTo>
                      <a:pt x="22" y="12"/>
                      <a:pt x="12" y="1"/>
                      <a:pt x="0" y="0"/>
                    </a:cubicBezTo>
                    <a:cubicBezTo>
                      <a:pt x="1" y="0"/>
                      <a:pt x="2" y="0"/>
                      <a:pt x="3" y="0"/>
                    </a:cubicBezTo>
                    <a:cubicBezTo>
                      <a:pt x="16" y="0"/>
                      <a:pt x="27" y="11"/>
                      <a:pt x="27" y="24"/>
                    </a:cubicBezTo>
                    <a:cubicBezTo>
                      <a:pt x="27" y="38"/>
                      <a:pt x="16" y="48"/>
                      <a:pt x="3" y="48"/>
                    </a:cubicBezTo>
                    <a:cubicBezTo>
                      <a:pt x="2" y="48"/>
                      <a:pt x="1" y="48"/>
                      <a:pt x="0" y="48"/>
                    </a:cubicBezTo>
                    <a:cubicBezTo>
                      <a:pt x="12" y="47"/>
                      <a:pt x="22" y="37"/>
                      <a:pt x="22" y="24"/>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75" name="Freeform 33"/>
              <p:cNvSpPr>
                <a:spLocks/>
              </p:cNvSpPr>
              <p:nvPr/>
            </p:nvSpPr>
            <p:spPr bwMode="auto">
              <a:xfrm>
                <a:off x="6105019" y="3525825"/>
                <a:ext cx="70878" cy="125303"/>
              </a:xfrm>
              <a:custGeom>
                <a:avLst/>
                <a:gdLst>
                  <a:gd name="T0" fmla="*/ 35 w 44"/>
                  <a:gd name="T1" fmla="*/ 39 h 78"/>
                  <a:gd name="T2" fmla="*/ 0 w 44"/>
                  <a:gd name="T3" fmla="*/ 0 h 78"/>
                  <a:gd name="T4" fmla="*/ 5 w 44"/>
                  <a:gd name="T5" fmla="*/ 0 h 78"/>
                  <a:gd name="T6" fmla="*/ 44 w 44"/>
                  <a:gd name="T7" fmla="*/ 39 h 78"/>
                  <a:gd name="T8" fmla="*/ 5 w 44"/>
                  <a:gd name="T9" fmla="*/ 78 h 78"/>
                  <a:gd name="T10" fmla="*/ 0 w 44"/>
                  <a:gd name="T11" fmla="*/ 78 h 78"/>
                  <a:gd name="T12" fmla="*/ 35 w 44"/>
                  <a:gd name="T13" fmla="*/ 39 h 78"/>
                </a:gdLst>
                <a:ahLst/>
                <a:cxnLst>
                  <a:cxn ang="0">
                    <a:pos x="T0" y="T1"/>
                  </a:cxn>
                  <a:cxn ang="0">
                    <a:pos x="T2" y="T3"/>
                  </a:cxn>
                  <a:cxn ang="0">
                    <a:pos x="T4" y="T5"/>
                  </a:cxn>
                  <a:cxn ang="0">
                    <a:pos x="T6" y="T7"/>
                  </a:cxn>
                  <a:cxn ang="0">
                    <a:pos x="T8" y="T9"/>
                  </a:cxn>
                  <a:cxn ang="0">
                    <a:pos x="T10" y="T11"/>
                  </a:cxn>
                  <a:cxn ang="0">
                    <a:pos x="T12" y="T13"/>
                  </a:cxn>
                </a:cxnLst>
                <a:rect l="0" t="0" r="r" b="b"/>
                <a:pathLst>
                  <a:path w="44" h="78">
                    <a:moveTo>
                      <a:pt x="35" y="39"/>
                    </a:moveTo>
                    <a:cubicBezTo>
                      <a:pt x="35" y="19"/>
                      <a:pt x="20" y="2"/>
                      <a:pt x="0" y="0"/>
                    </a:cubicBezTo>
                    <a:cubicBezTo>
                      <a:pt x="2" y="0"/>
                      <a:pt x="3" y="0"/>
                      <a:pt x="5" y="0"/>
                    </a:cubicBezTo>
                    <a:cubicBezTo>
                      <a:pt x="27" y="0"/>
                      <a:pt x="44" y="17"/>
                      <a:pt x="44" y="39"/>
                    </a:cubicBezTo>
                    <a:cubicBezTo>
                      <a:pt x="44" y="61"/>
                      <a:pt x="27" y="78"/>
                      <a:pt x="5" y="78"/>
                    </a:cubicBezTo>
                    <a:cubicBezTo>
                      <a:pt x="3" y="78"/>
                      <a:pt x="2" y="78"/>
                      <a:pt x="0" y="78"/>
                    </a:cubicBezTo>
                    <a:cubicBezTo>
                      <a:pt x="20" y="76"/>
                      <a:pt x="35" y="59"/>
                      <a:pt x="35" y="39"/>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grpSp>
        <p:sp>
          <p:nvSpPr>
            <p:cNvPr id="70" name="文本框 69"/>
            <p:cNvSpPr txBox="1"/>
            <p:nvPr/>
          </p:nvSpPr>
          <p:spPr>
            <a:xfrm>
              <a:off x="8504639" y="5023885"/>
              <a:ext cx="868050" cy="244681"/>
            </a:xfrm>
            <a:prstGeom prst="rect">
              <a:avLst/>
            </a:prstGeom>
            <a:noFill/>
          </p:spPr>
          <p:txBody>
            <a:bodyPr wrap="square" rtlCol="0">
              <a:spAutoFit/>
            </a:bodyPr>
            <a:lstStyle/>
            <a:p>
              <a:pPr defTabSz="914400">
                <a:lnSpc>
                  <a:spcPct val="90000"/>
                </a:lnSpc>
              </a:pPr>
              <a:r>
                <a:rPr lang="en-US" altLang="zh-CN" sz="1100" dirty="0">
                  <a:solidFill>
                    <a:srgbClr val="000000"/>
                  </a:solidFill>
                  <a:latin typeface="New roman"/>
                </a:rPr>
                <a:t>follower</a:t>
              </a:r>
              <a:endParaRPr lang="zh-CN" altLang="en-US" sz="1100" dirty="0">
                <a:solidFill>
                  <a:srgbClr val="000000"/>
                </a:solidFill>
                <a:latin typeface="New roman"/>
              </a:endParaRPr>
            </a:p>
          </p:txBody>
        </p:sp>
      </p:grpSp>
      <p:grpSp>
        <p:nvGrpSpPr>
          <p:cNvPr id="76" name="组合 75"/>
          <p:cNvGrpSpPr/>
          <p:nvPr/>
        </p:nvGrpSpPr>
        <p:grpSpPr>
          <a:xfrm>
            <a:off x="4022865" y="3821804"/>
            <a:ext cx="868050" cy="533872"/>
            <a:chOff x="8504639" y="4734697"/>
            <a:chExt cx="868050" cy="533869"/>
          </a:xfrm>
        </p:grpSpPr>
        <p:grpSp>
          <p:nvGrpSpPr>
            <p:cNvPr id="77" name="组合 76"/>
            <p:cNvGrpSpPr/>
            <p:nvPr/>
          </p:nvGrpSpPr>
          <p:grpSpPr>
            <a:xfrm>
              <a:off x="8680461" y="4734697"/>
              <a:ext cx="166571" cy="341232"/>
              <a:chOff x="5984779" y="3525825"/>
              <a:chExt cx="191118" cy="299966"/>
            </a:xfrm>
          </p:grpSpPr>
          <p:sp>
            <p:nvSpPr>
              <p:cNvPr id="79" name="Freeform 29"/>
              <p:cNvSpPr>
                <a:spLocks/>
              </p:cNvSpPr>
              <p:nvPr/>
            </p:nvSpPr>
            <p:spPr bwMode="auto">
              <a:xfrm>
                <a:off x="6049329" y="3559998"/>
                <a:ext cx="67081" cy="265793"/>
              </a:xfrm>
              <a:custGeom>
                <a:avLst/>
                <a:gdLst>
                  <a:gd name="T0" fmla="*/ 42 w 42"/>
                  <a:gd name="T1" fmla="*/ 165 h 165"/>
                  <a:gd name="T2" fmla="*/ 25 w 42"/>
                  <a:gd name="T3" fmla="*/ 37 h 165"/>
                  <a:gd name="T4" fmla="*/ 39 w 42"/>
                  <a:gd name="T5" fmla="*/ 19 h 165"/>
                  <a:gd name="T6" fmla="*/ 21 w 42"/>
                  <a:gd name="T7" fmla="*/ 0 h 165"/>
                  <a:gd name="T8" fmla="*/ 2 w 42"/>
                  <a:gd name="T9" fmla="*/ 19 h 165"/>
                  <a:gd name="T10" fmla="*/ 16 w 42"/>
                  <a:gd name="T11" fmla="*/ 37 h 165"/>
                  <a:gd name="T12" fmla="*/ 0 w 42"/>
                  <a:gd name="T13" fmla="*/ 165 h 165"/>
                  <a:gd name="T14" fmla="*/ 42 w 42"/>
                  <a:gd name="T15" fmla="*/ 165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65">
                    <a:moveTo>
                      <a:pt x="42" y="165"/>
                    </a:moveTo>
                    <a:cubicBezTo>
                      <a:pt x="25" y="37"/>
                      <a:pt x="25" y="37"/>
                      <a:pt x="25" y="37"/>
                    </a:cubicBezTo>
                    <a:cubicBezTo>
                      <a:pt x="33" y="35"/>
                      <a:pt x="39" y="28"/>
                      <a:pt x="39" y="19"/>
                    </a:cubicBezTo>
                    <a:cubicBezTo>
                      <a:pt x="39" y="8"/>
                      <a:pt x="31" y="0"/>
                      <a:pt x="21" y="0"/>
                    </a:cubicBezTo>
                    <a:cubicBezTo>
                      <a:pt x="10" y="0"/>
                      <a:pt x="2" y="8"/>
                      <a:pt x="2" y="19"/>
                    </a:cubicBezTo>
                    <a:cubicBezTo>
                      <a:pt x="2" y="28"/>
                      <a:pt x="8" y="35"/>
                      <a:pt x="16" y="37"/>
                    </a:cubicBezTo>
                    <a:cubicBezTo>
                      <a:pt x="0" y="165"/>
                      <a:pt x="0" y="165"/>
                      <a:pt x="0" y="165"/>
                    </a:cubicBezTo>
                    <a:lnTo>
                      <a:pt x="42" y="165"/>
                    </a:ln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80" name="Freeform 30"/>
              <p:cNvSpPr>
                <a:spLocks/>
              </p:cNvSpPr>
              <p:nvPr/>
            </p:nvSpPr>
            <p:spPr bwMode="auto">
              <a:xfrm>
                <a:off x="6020218" y="3551139"/>
                <a:ext cx="43033" cy="78472"/>
              </a:xfrm>
              <a:custGeom>
                <a:avLst/>
                <a:gdLst>
                  <a:gd name="T0" fmla="*/ 5 w 27"/>
                  <a:gd name="T1" fmla="*/ 24 h 49"/>
                  <a:gd name="T2" fmla="*/ 27 w 27"/>
                  <a:gd name="T3" fmla="*/ 0 h 49"/>
                  <a:gd name="T4" fmla="*/ 24 w 27"/>
                  <a:gd name="T5" fmla="*/ 0 h 49"/>
                  <a:gd name="T6" fmla="*/ 0 w 27"/>
                  <a:gd name="T7" fmla="*/ 24 h 49"/>
                  <a:gd name="T8" fmla="*/ 24 w 27"/>
                  <a:gd name="T9" fmla="*/ 49 h 49"/>
                  <a:gd name="T10" fmla="*/ 27 w 27"/>
                  <a:gd name="T11" fmla="*/ 49 h 49"/>
                  <a:gd name="T12" fmla="*/ 5 w 27"/>
                  <a:gd name="T13" fmla="*/ 24 h 49"/>
                </a:gdLst>
                <a:ahLst/>
                <a:cxnLst>
                  <a:cxn ang="0">
                    <a:pos x="T0" y="T1"/>
                  </a:cxn>
                  <a:cxn ang="0">
                    <a:pos x="T2" y="T3"/>
                  </a:cxn>
                  <a:cxn ang="0">
                    <a:pos x="T4" y="T5"/>
                  </a:cxn>
                  <a:cxn ang="0">
                    <a:pos x="T6" y="T7"/>
                  </a:cxn>
                  <a:cxn ang="0">
                    <a:pos x="T8" y="T9"/>
                  </a:cxn>
                  <a:cxn ang="0">
                    <a:pos x="T10" y="T11"/>
                  </a:cxn>
                  <a:cxn ang="0">
                    <a:pos x="T12" y="T13"/>
                  </a:cxn>
                </a:cxnLst>
                <a:rect l="0" t="0" r="r" b="b"/>
                <a:pathLst>
                  <a:path w="27" h="49">
                    <a:moveTo>
                      <a:pt x="5" y="24"/>
                    </a:moveTo>
                    <a:cubicBezTo>
                      <a:pt x="5" y="12"/>
                      <a:pt x="15" y="2"/>
                      <a:pt x="27" y="0"/>
                    </a:cubicBezTo>
                    <a:cubicBezTo>
                      <a:pt x="26" y="0"/>
                      <a:pt x="25" y="0"/>
                      <a:pt x="24" y="0"/>
                    </a:cubicBezTo>
                    <a:cubicBezTo>
                      <a:pt x="11" y="0"/>
                      <a:pt x="0" y="11"/>
                      <a:pt x="0" y="24"/>
                    </a:cubicBezTo>
                    <a:cubicBezTo>
                      <a:pt x="0" y="38"/>
                      <a:pt x="11" y="49"/>
                      <a:pt x="24" y="49"/>
                    </a:cubicBezTo>
                    <a:cubicBezTo>
                      <a:pt x="25" y="49"/>
                      <a:pt x="26" y="49"/>
                      <a:pt x="27" y="49"/>
                    </a:cubicBezTo>
                    <a:cubicBezTo>
                      <a:pt x="15" y="47"/>
                      <a:pt x="5" y="37"/>
                      <a:pt x="5" y="24"/>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81" name="Freeform 31"/>
              <p:cNvSpPr>
                <a:spLocks/>
              </p:cNvSpPr>
              <p:nvPr/>
            </p:nvSpPr>
            <p:spPr bwMode="auto">
              <a:xfrm>
                <a:off x="5984779" y="3527090"/>
                <a:ext cx="70878" cy="126568"/>
              </a:xfrm>
              <a:custGeom>
                <a:avLst/>
                <a:gdLst>
                  <a:gd name="T0" fmla="*/ 9 w 44"/>
                  <a:gd name="T1" fmla="*/ 39 h 79"/>
                  <a:gd name="T2" fmla="*/ 44 w 44"/>
                  <a:gd name="T3" fmla="*/ 1 h 79"/>
                  <a:gd name="T4" fmla="*/ 39 w 44"/>
                  <a:gd name="T5" fmla="*/ 0 h 79"/>
                  <a:gd name="T6" fmla="*/ 0 w 44"/>
                  <a:gd name="T7" fmla="*/ 39 h 79"/>
                  <a:gd name="T8" fmla="*/ 39 w 44"/>
                  <a:gd name="T9" fmla="*/ 79 h 79"/>
                  <a:gd name="T10" fmla="*/ 44 w 44"/>
                  <a:gd name="T11" fmla="*/ 78 h 79"/>
                  <a:gd name="T12" fmla="*/ 9 w 44"/>
                  <a:gd name="T13" fmla="*/ 39 h 79"/>
                </a:gdLst>
                <a:ahLst/>
                <a:cxnLst>
                  <a:cxn ang="0">
                    <a:pos x="T0" y="T1"/>
                  </a:cxn>
                  <a:cxn ang="0">
                    <a:pos x="T2" y="T3"/>
                  </a:cxn>
                  <a:cxn ang="0">
                    <a:pos x="T4" y="T5"/>
                  </a:cxn>
                  <a:cxn ang="0">
                    <a:pos x="T6" y="T7"/>
                  </a:cxn>
                  <a:cxn ang="0">
                    <a:pos x="T8" y="T9"/>
                  </a:cxn>
                  <a:cxn ang="0">
                    <a:pos x="T10" y="T11"/>
                  </a:cxn>
                  <a:cxn ang="0">
                    <a:pos x="T12" y="T13"/>
                  </a:cxn>
                </a:cxnLst>
                <a:rect l="0" t="0" r="r" b="b"/>
                <a:pathLst>
                  <a:path w="44" h="79">
                    <a:moveTo>
                      <a:pt x="9" y="39"/>
                    </a:moveTo>
                    <a:cubicBezTo>
                      <a:pt x="9" y="19"/>
                      <a:pt x="24" y="3"/>
                      <a:pt x="44" y="1"/>
                    </a:cubicBezTo>
                    <a:cubicBezTo>
                      <a:pt x="42" y="0"/>
                      <a:pt x="41" y="0"/>
                      <a:pt x="39" y="0"/>
                    </a:cubicBezTo>
                    <a:cubicBezTo>
                      <a:pt x="17" y="0"/>
                      <a:pt x="0" y="18"/>
                      <a:pt x="0" y="39"/>
                    </a:cubicBezTo>
                    <a:cubicBezTo>
                      <a:pt x="0" y="61"/>
                      <a:pt x="17" y="79"/>
                      <a:pt x="39" y="79"/>
                    </a:cubicBezTo>
                    <a:cubicBezTo>
                      <a:pt x="41" y="79"/>
                      <a:pt x="42" y="79"/>
                      <a:pt x="44" y="78"/>
                    </a:cubicBezTo>
                    <a:cubicBezTo>
                      <a:pt x="24" y="76"/>
                      <a:pt x="9" y="60"/>
                      <a:pt x="9" y="39"/>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82" name="Freeform 32"/>
              <p:cNvSpPr>
                <a:spLocks/>
              </p:cNvSpPr>
              <p:nvPr/>
            </p:nvSpPr>
            <p:spPr bwMode="auto">
              <a:xfrm>
                <a:off x="6097425" y="3549872"/>
                <a:ext cx="43033" cy="75941"/>
              </a:xfrm>
              <a:custGeom>
                <a:avLst/>
                <a:gdLst>
                  <a:gd name="T0" fmla="*/ 22 w 27"/>
                  <a:gd name="T1" fmla="*/ 24 h 48"/>
                  <a:gd name="T2" fmla="*/ 0 w 27"/>
                  <a:gd name="T3" fmla="*/ 0 h 48"/>
                  <a:gd name="T4" fmla="*/ 3 w 27"/>
                  <a:gd name="T5" fmla="*/ 0 h 48"/>
                  <a:gd name="T6" fmla="*/ 27 w 27"/>
                  <a:gd name="T7" fmla="*/ 24 h 48"/>
                  <a:gd name="T8" fmla="*/ 3 w 27"/>
                  <a:gd name="T9" fmla="*/ 48 h 48"/>
                  <a:gd name="T10" fmla="*/ 0 w 27"/>
                  <a:gd name="T11" fmla="*/ 48 h 48"/>
                  <a:gd name="T12" fmla="*/ 22 w 27"/>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27" h="48">
                    <a:moveTo>
                      <a:pt x="22" y="24"/>
                    </a:moveTo>
                    <a:cubicBezTo>
                      <a:pt x="22" y="12"/>
                      <a:pt x="12" y="1"/>
                      <a:pt x="0" y="0"/>
                    </a:cubicBezTo>
                    <a:cubicBezTo>
                      <a:pt x="1" y="0"/>
                      <a:pt x="2" y="0"/>
                      <a:pt x="3" y="0"/>
                    </a:cubicBezTo>
                    <a:cubicBezTo>
                      <a:pt x="16" y="0"/>
                      <a:pt x="27" y="11"/>
                      <a:pt x="27" y="24"/>
                    </a:cubicBezTo>
                    <a:cubicBezTo>
                      <a:pt x="27" y="38"/>
                      <a:pt x="16" y="48"/>
                      <a:pt x="3" y="48"/>
                    </a:cubicBezTo>
                    <a:cubicBezTo>
                      <a:pt x="2" y="48"/>
                      <a:pt x="1" y="48"/>
                      <a:pt x="0" y="48"/>
                    </a:cubicBezTo>
                    <a:cubicBezTo>
                      <a:pt x="12" y="47"/>
                      <a:pt x="22" y="37"/>
                      <a:pt x="22" y="24"/>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83" name="Freeform 33"/>
              <p:cNvSpPr>
                <a:spLocks/>
              </p:cNvSpPr>
              <p:nvPr/>
            </p:nvSpPr>
            <p:spPr bwMode="auto">
              <a:xfrm>
                <a:off x="6105019" y="3525825"/>
                <a:ext cx="70878" cy="125303"/>
              </a:xfrm>
              <a:custGeom>
                <a:avLst/>
                <a:gdLst>
                  <a:gd name="T0" fmla="*/ 35 w 44"/>
                  <a:gd name="T1" fmla="*/ 39 h 78"/>
                  <a:gd name="T2" fmla="*/ 0 w 44"/>
                  <a:gd name="T3" fmla="*/ 0 h 78"/>
                  <a:gd name="T4" fmla="*/ 5 w 44"/>
                  <a:gd name="T5" fmla="*/ 0 h 78"/>
                  <a:gd name="T6" fmla="*/ 44 w 44"/>
                  <a:gd name="T7" fmla="*/ 39 h 78"/>
                  <a:gd name="T8" fmla="*/ 5 w 44"/>
                  <a:gd name="T9" fmla="*/ 78 h 78"/>
                  <a:gd name="T10" fmla="*/ 0 w 44"/>
                  <a:gd name="T11" fmla="*/ 78 h 78"/>
                  <a:gd name="T12" fmla="*/ 35 w 44"/>
                  <a:gd name="T13" fmla="*/ 39 h 78"/>
                </a:gdLst>
                <a:ahLst/>
                <a:cxnLst>
                  <a:cxn ang="0">
                    <a:pos x="T0" y="T1"/>
                  </a:cxn>
                  <a:cxn ang="0">
                    <a:pos x="T2" y="T3"/>
                  </a:cxn>
                  <a:cxn ang="0">
                    <a:pos x="T4" y="T5"/>
                  </a:cxn>
                  <a:cxn ang="0">
                    <a:pos x="T6" y="T7"/>
                  </a:cxn>
                  <a:cxn ang="0">
                    <a:pos x="T8" y="T9"/>
                  </a:cxn>
                  <a:cxn ang="0">
                    <a:pos x="T10" y="T11"/>
                  </a:cxn>
                  <a:cxn ang="0">
                    <a:pos x="T12" y="T13"/>
                  </a:cxn>
                </a:cxnLst>
                <a:rect l="0" t="0" r="r" b="b"/>
                <a:pathLst>
                  <a:path w="44" h="78">
                    <a:moveTo>
                      <a:pt x="35" y="39"/>
                    </a:moveTo>
                    <a:cubicBezTo>
                      <a:pt x="35" y="19"/>
                      <a:pt x="20" y="2"/>
                      <a:pt x="0" y="0"/>
                    </a:cubicBezTo>
                    <a:cubicBezTo>
                      <a:pt x="2" y="0"/>
                      <a:pt x="3" y="0"/>
                      <a:pt x="5" y="0"/>
                    </a:cubicBezTo>
                    <a:cubicBezTo>
                      <a:pt x="27" y="0"/>
                      <a:pt x="44" y="17"/>
                      <a:pt x="44" y="39"/>
                    </a:cubicBezTo>
                    <a:cubicBezTo>
                      <a:pt x="44" y="61"/>
                      <a:pt x="27" y="78"/>
                      <a:pt x="5" y="78"/>
                    </a:cubicBezTo>
                    <a:cubicBezTo>
                      <a:pt x="3" y="78"/>
                      <a:pt x="2" y="78"/>
                      <a:pt x="0" y="78"/>
                    </a:cubicBezTo>
                    <a:cubicBezTo>
                      <a:pt x="20" y="76"/>
                      <a:pt x="35" y="59"/>
                      <a:pt x="35" y="39"/>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grpSp>
        <p:sp>
          <p:nvSpPr>
            <p:cNvPr id="78" name="文本框 77"/>
            <p:cNvSpPr txBox="1"/>
            <p:nvPr/>
          </p:nvSpPr>
          <p:spPr>
            <a:xfrm>
              <a:off x="8504639" y="5023885"/>
              <a:ext cx="868050" cy="244681"/>
            </a:xfrm>
            <a:prstGeom prst="rect">
              <a:avLst/>
            </a:prstGeom>
            <a:noFill/>
          </p:spPr>
          <p:txBody>
            <a:bodyPr wrap="square" rtlCol="0">
              <a:spAutoFit/>
            </a:bodyPr>
            <a:lstStyle/>
            <a:p>
              <a:pPr defTabSz="914400">
                <a:lnSpc>
                  <a:spcPct val="90000"/>
                </a:lnSpc>
              </a:pPr>
              <a:r>
                <a:rPr lang="en-US" altLang="zh-CN" sz="1100" dirty="0">
                  <a:solidFill>
                    <a:srgbClr val="000000"/>
                  </a:solidFill>
                  <a:latin typeface="New roman"/>
                </a:rPr>
                <a:t>follower</a:t>
              </a:r>
              <a:endParaRPr lang="zh-CN" altLang="en-US" sz="1100" dirty="0">
                <a:solidFill>
                  <a:srgbClr val="000000"/>
                </a:solidFill>
                <a:latin typeface="New roman"/>
              </a:endParaRPr>
            </a:p>
          </p:txBody>
        </p:sp>
      </p:grpSp>
      <p:sp>
        <p:nvSpPr>
          <p:cNvPr id="84" name="文本框 83"/>
          <p:cNvSpPr txBox="1"/>
          <p:nvPr/>
        </p:nvSpPr>
        <p:spPr>
          <a:xfrm>
            <a:off x="5634131" y="2927937"/>
            <a:ext cx="2131976" cy="244682"/>
          </a:xfrm>
          <a:prstGeom prst="rect">
            <a:avLst/>
          </a:prstGeom>
          <a:noFill/>
        </p:spPr>
        <p:txBody>
          <a:bodyPr wrap="square" rtlCol="0">
            <a:spAutoFit/>
          </a:bodyPr>
          <a:lstStyle/>
          <a:p>
            <a:pPr defTabSz="914400">
              <a:lnSpc>
                <a:spcPct val="90000"/>
              </a:lnSpc>
            </a:pPr>
            <a:r>
              <a:rPr lang="en-US" altLang="zh-CN" sz="1100" dirty="0">
                <a:solidFill>
                  <a:srgbClr val="000000"/>
                </a:solidFill>
                <a:latin typeface="New roman"/>
              </a:rPr>
              <a:t>request</a:t>
            </a:r>
            <a:endParaRPr lang="zh-CN" altLang="en-US" sz="1400" dirty="0">
              <a:solidFill>
                <a:srgbClr val="000000"/>
              </a:solidFill>
              <a:latin typeface="New roman"/>
            </a:endParaRPr>
          </a:p>
        </p:txBody>
      </p:sp>
      <p:grpSp>
        <p:nvGrpSpPr>
          <p:cNvPr id="85" name="组合 84"/>
          <p:cNvGrpSpPr/>
          <p:nvPr/>
        </p:nvGrpSpPr>
        <p:grpSpPr>
          <a:xfrm>
            <a:off x="5404669" y="4244446"/>
            <a:ext cx="274542" cy="244682"/>
            <a:chOff x="8484166" y="4012411"/>
            <a:chExt cx="288032" cy="277151"/>
          </a:xfrm>
        </p:grpSpPr>
        <p:sp>
          <p:nvSpPr>
            <p:cNvPr id="86" name="椭圆 85"/>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sp>
          <p:nvSpPr>
            <p:cNvPr id="87" name="文本框 86"/>
            <p:cNvSpPr txBox="1"/>
            <p:nvPr/>
          </p:nvSpPr>
          <p:spPr>
            <a:xfrm>
              <a:off x="8484166" y="4012411"/>
              <a:ext cx="288032" cy="277151"/>
            </a:xfrm>
            <a:prstGeom prst="rect">
              <a:avLst/>
            </a:prstGeom>
            <a:noFill/>
          </p:spPr>
          <p:txBody>
            <a:bodyPr wrap="square" rtlCol="0">
              <a:spAutoFit/>
            </a:bodyPr>
            <a:lstStyle/>
            <a:p>
              <a:pPr defTabSz="914400">
                <a:lnSpc>
                  <a:spcPct val="90000"/>
                </a:lnSpc>
                <a:defRPr/>
              </a:pPr>
              <a:r>
                <a:rPr lang="en-US" altLang="zh-CN" sz="1100" kern="0" dirty="0">
                  <a:solidFill>
                    <a:srgbClr val="545454"/>
                  </a:solidFill>
                  <a:latin typeface="Century Gothic"/>
                </a:rPr>
                <a:t>2</a:t>
              </a:r>
              <a:endParaRPr lang="zh-CN" altLang="en-US" sz="1100" kern="0" dirty="0">
                <a:solidFill>
                  <a:srgbClr val="545454"/>
                </a:solidFill>
                <a:latin typeface="Century Gothic"/>
              </a:endParaRPr>
            </a:p>
          </p:txBody>
        </p:sp>
      </p:grpSp>
      <p:cxnSp>
        <p:nvCxnSpPr>
          <p:cNvPr id="88" name="直接箭头连接符 87"/>
          <p:cNvCxnSpPr>
            <a:stCxn id="53" idx="1"/>
          </p:cNvCxnSpPr>
          <p:nvPr/>
        </p:nvCxnSpPr>
        <p:spPr>
          <a:xfrm flipH="1">
            <a:off x="4456891" y="3592978"/>
            <a:ext cx="653558" cy="418881"/>
          </a:xfrm>
          <a:prstGeom prst="straightConnector1">
            <a:avLst/>
          </a:prstGeom>
          <a:noFill/>
          <a:ln w="19050" cap="flat" cmpd="sng" algn="ctr">
            <a:solidFill>
              <a:srgbClr val="545454"/>
            </a:solidFill>
            <a:miter lim="800000"/>
            <a:tailEnd type="triangle"/>
          </a:ln>
          <a:effectLst/>
        </p:spPr>
      </p:cxnSp>
      <p:cxnSp>
        <p:nvCxnSpPr>
          <p:cNvPr id="89" name="直接箭头连接符 88"/>
          <p:cNvCxnSpPr/>
          <p:nvPr/>
        </p:nvCxnSpPr>
        <p:spPr>
          <a:xfrm>
            <a:off x="5382131" y="3687621"/>
            <a:ext cx="15920" cy="951510"/>
          </a:xfrm>
          <a:prstGeom prst="straightConnector1">
            <a:avLst/>
          </a:prstGeom>
          <a:noFill/>
          <a:ln w="19050" cap="flat" cmpd="sng" algn="ctr">
            <a:solidFill>
              <a:srgbClr val="545454"/>
            </a:solidFill>
            <a:miter lim="800000"/>
            <a:tailEnd type="triangle"/>
          </a:ln>
          <a:effectLst/>
        </p:spPr>
      </p:cxnSp>
      <p:cxnSp>
        <p:nvCxnSpPr>
          <p:cNvPr id="90" name="直接箭头连接符 89"/>
          <p:cNvCxnSpPr>
            <a:stCxn id="53" idx="0"/>
          </p:cNvCxnSpPr>
          <p:nvPr/>
        </p:nvCxnSpPr>
        <p:spPr>
          <a:xfrm>
            <a:off x="5544474" y="3470637"/>
            <a:ext cx="1076841" cy="390042"/>
          </a:xfrm>
          <a:prstGeom prst="straightConnector1">
            <a:avLst/>
          </a:prstGeom>
          <a:noFill/>
          <a:ln w="19050" cap="flat" cmpd="sng" algn="ctr">
            <a:solidFill>
              <a:srgbClr val="545454"/>
            </a:solidFill>
            <a:miter lim="800000"/>
            <a:tailEnd type="triangle"/>
          </a:ln>
          <a:effectLst/>
        </p:spPr>
      </p:cxnSp>
      <p:grpSp>
        <p:nvGrpSpPr>
          <p:cNvPr id="91" name="组合 90"/>
          <p:cNvGrpSpPr/>
          <p:nvPr/>
        </p:nvGrpSpPr>
        <p:grpSpPr>
          <a:xfrm>
            <a:off x="5425730" y="2879708"/>
            <a:ext cx="274542" cy="244682"/>
            <a:chOff x="8484166" y="4012411"/>
            <a:chExt cx="288032" cy="277151"/>
          </a:xfrm>
        </p:grpSpPr>
        <p:sp>
          <p:nvSpPr>
            <p:cNvPr id="92" name="椭圆 91"/>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sp>
          <p:nvSpPr>
            <p:cNvPr id="93" name="文本框 92"/>
            <p:cNvSpPr txBox="1"/>
            <p:nvPr/>
          </p:nvSpPr>
          <p:spPr>
            <a:xfrm>
              <a:off x="8484166" y="4012411"/>
              <a:ext cx="288032" cy="277151"/>
            </a:xfrm>
            <a:prstGeom prst="rect">
              <a:avLst/>
            </a:prstGeom>
            <a:noFill/>
          </p:spPr>
          <p:txBody>
            <a:bodyPr wrap="square" rtlCol="0">
              <a:spAutoFit/>
            </a:bodyPr>
            <a:lstStyle/>
            <a:p>
              <a:pPr defTabSz="914400">
                <a:lnSpc>
                  <a:spcPct val="90000"/>
                </a:lnSpc>
                <a:defRPr/>
              </a:pPr>
              <a:r>
                <a:rPr lang="en-US" altLang="zh-CN" sz="1100" kern="0" dirty="0">
                  <a:solidFill>
                    <a:srgbClr val="545454"/>
                  </a:solidFill>
                  <a:latin typeface="Century Gothic"/>
                </a:rPr>
                <a:t>1</a:t>
              </a:r>
              <a:endParaRPr lang="zh-CN" altLang="en-US" sz="1100" kern="0" dirty="0">
                <a:solidFill>
                  <a:srgbClr val="545454"/>
                </a:solidFill>
                <a:latin typeface="Century Gothic"/>
              </a:endParaRPr>
            </a:p>
          </p:txBody>
        </p:sp>
      </p:grpSp>
      <p:grpSp>
        <p:nvGrpSpPr>
          <p:cNvPr id="94" name="组合 93"/>
          <p:cNvGrpSpPr/>
          <p:nvPr/>
        </p:nvGrpSpPr>
        <p:grpSpPr>
          <a:xfrm>
            <a:off x="4435931" y="3615997"/>
            <a:ext cx="274542" cy="244682"/>
            <a:chOff x="8484166" y="4012411"/>
            <a:chExt cx="288032" cy="277151"/>
          </a:xfrm>
        </p:grpSpPr>
        <p:sp>
          <p:nvSpPr>
            <p:cNvPr id="95" name="椭圆 94"/>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sp>
          <p:nvSpPr>
            <p:cNvPr id="96" name="文本框 95"/>
            <p:cNvSpPr txBox="1"/>
            <p:nvPr/>
          </p:nvSpPr>
          <p:spPr>
            <a:xfrm>
              <a:off x="8484166" y="4012411"/>
              <a:ext cx="288032" cy="277151"/>
            </a:xfrm>
            <a:prstGeom prst="rect">
              <a:avLst/>
            </a:prstGeom>
            <a:noFill/>
          </p:spPr>
          <p:txBody>
            <a:bodyPr wrap="square" rtlCol="0">
              <a:spAutoFit/>
            </a:bodyPr>
            <a:lstStyle/>
            <a:p>
              <a:pPr defTabSz="914400">
                <a:lnSpc>
                  <a:spcPct val="90000"/>
                </a:lnSpc>
                <a:defRPr/>
              </a:pPr>
              <a:r>
                <a:rPr lang="en-US" altLang="zh-CN" sz="1100" kern="0" dirty="0">
                  <a:solidFill>
                    <a:srgbClr val="545454"/>
                  </a:solidFill>
                  <a:latin typeface="Century Gothic"/>
                </a:rPr>
                <a:t>2</a:t>
              </a:r>
              <a:endParaRPr lang="zh-CN" altLang="en-US" sz="1100" kern="0" dirty="0">
                <a:solidFill>
                  <a:srgbClr val="545454"/>
                </a:solidFill>
                <a:latin typeface="Century Gothic"/>
              </a:endParaRPr>
            </a:p>
          </p:txBody>
        </p:sp>
      </p:grpSp>
      <p:grpSp>
        <p:nvGrpSpPr>
          <p:cNvPr id="97" name="组合 96"/>
          <p:cNvGrpSpPr/>
          <p:nvPr/>
        </p:nvGrpSpPr>
        <p:grpSpPr>
          <a:xfrm>
            <a:off x="5912968" y="3371315"/>
            <a:ext cx="274542" cy="244682"/>
            <a:chOff x="8484166" y="4012411"/>
            <a:chExt cx="288032" cy="277151"/>
          </a:xfrm>
        </p:grpSpPr>
        <p:sp>
          <p:nvSpPr>
            <p:cNvPr id="98" name="椭圆 97"/>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sp>
          <p:nvSpPr>
            <p:cNvPr id="99" name="文本框 98"/>
            <p:cNvSpPr txBox="1"/>
            <p:nvPr/>
          </p:nvSpPr>
          <p:spPr>
            <a:xfrm>
              <a:off x="8484166" y="4012411"/>
              <a:ext cx="288032" cy="277151"/>
            </a:xfrm>
            <a:prstGeom prst="rect">
              <a:avLst/>
            </a:prstGeom>
            <a:noFill/>
          </p:spPr>
          <p:txBody>
            <a:bodyPr wrap="square" rtlCol="0">
              <a:spAutoFit/>
            </a:bodyPr>
            <a:lstStyle/>
            <a:p>
              <a:pPr defTabSz="914400">
                <a:lnSpc>
                  <a:spcPct val="90000"/>
                </a:lnSpc>
                <a:defRPr/>
              </a:pPr>
              <a:r>
                <a:rPr lang="en-US" altLang="zh-CN" sz="1100" kern="0" dirty="0">
                  <a:solidFill>
                    <a:srgbClr val="545454"/>
                  </a:solidFill>
                  <a:latin typeface="Century Gothic"/>
                </a:rPr>
                <a:t>2</a:t>
              </a:r>
              <a:endParaRPr lang="zh-CN" altLang="en-US" sz="1100" kern="0" dirty="0">
                <a:solidFill>
                  <a:srgbClr val="545454"/>
                </a:solidFill>
                <a:latin typeface="Century Gothic"/>
              </a:endParaRPr>
            </a:p>
          </p:txBody>
        </p:sp>
      </p:grpSp>
      <p:sp>
        <p:nvSpPr>
          <p:cNvPr id="100" name="Freeform 73"/>
          <p:cNvSpPr>
            <a:spLocks noEditPoints="1"/>
          </p:cNvSpPr>
          <p:nvPr/>
        </p:nvSpPr>
        <p:spPr bwMode="auto">
          <a:xfrm>
            <a:off x="4694122" y="3479994"/>
            <a:ext cx="207316" cy="255523"/>
          </a:xfrm>
          <a:custGeom>
            <a:avLst/>
            <a:gdLst>
              <a:gd name="T0" fmla="*/ 114 w 114"/>
              <a:gd name="T1" fmla="*/ 95 h 128"/>
              <a:gd name="T2" fmla="*/ 114 w 114"/>
              <a:gd name="T3" fmla="*/ 34 h 128"/>
              <a:gd name="T4" fmla="*/ 112 w 114"/>
              <a:gd name="T5" fmla="*/ 32 h 128"/>
              <a:gd name="T6" fmla="*/ 58 w 114"/>
              <a:gd name="T7" fmla="*/ 1 h 128"/>
              <a:gd name="T8" fmla="*/ 57 w 114"/>
              <a:gd name="T9" fmla="*/ 0 h 128"/>
              <a:gd name="T10" fmla="*/ 56 w 114"/>
              <a:gd name="T11" fmla="*/ 1 h 128"/>
              <a:gd name="T12" fmla="*/ 1 w 114"/>
              <a:gd name="T13" fmla="*/ 32 h 128"/>
              <a:gd name="T14" fmla="*/ 0 w 114"/>
              <a:gd name="T15" fmla="*/ 34 h 128"/>
              <a:gd name="T16" fmla="*/ 0 w 114"/>
              <a:gd name="T17" fmla="*/ 94 h 128"/>
              <a:gd name="T18" fmla="*/ 0 w 114"/>
              <a:gd name="T19" fmla="*/ 95 h 128"/>
              <a:gd name="T20" fmla="*/ 1 w 114"/>
              <a:gd name="T21" fmla="*/ 97 h 128"/>
              <a:gd name="T22" fmla="*/ 56 w 114"/>
              <a:gd name="T23" fmla="*/ 128 h 128"/>
              <a:gd name="T24" fmla="*/ 58 w 114"/>
              <a:gd name="T25" fmla="*/ 128 h 128"/>
              <a:gd name="T26" fmla="*/ 112 w 114"/>
              <a:gd name="T27" fmla="*/ 97 h 128"/>
              <a:gd name="T28" fmla="*/ 114 w 114"/>
              <a:gd name="T29" fmla="*/ 95 h 128"/>
              <a:gd name="T30" fmla="*/ 55 w 114"/>
              <a:gd name="T31" fmla="*/ 122 h 128"/>
              <a:gd name="T32" fmla="*/ 5 w 114"/>
              <a:gd name="T33" fmla="*/ 93 h 128"/>
              <a:gd name="T34" fmla="*/ 5 w 114"/>
              <a:gd name="T35" fmla="*/ 38 h 128"/>
              <a:gd name="T36" fmla="*/ 55 w 114"/>
              <a:gd name="T37" fmla="*/ 67 h 128"/>
              <a:gd name="T38" fmla="*/ 55 w 114"/>
              <a:gd name="T39" fmla="*/ 122 h 128"/>
              <a:gd name="T40" fmla="*/ 57 w 114"/>
              <a:gd name="T41" fmla="*/ 63 h 128"/>
              <a:gd name="T42" fmla="*/ 7 w 114"/>
              <a:gd name="T43" fmla="*/ 34 h 128"/>
              <a:gd name="T44" fmla="*/ 57 w 114"/>
              <a:gd name="T45" fmla="*/ 5 h 128"/>
              <a:gd name="T46" fmla="*/ 107 w 114"/>
              <a:gd name="T47" fmla="*/ 34 h 128"/>
              <a:gd name="T48" fmla="*/ 57 w 114"/>
              <a:gd name="T49" fmla="*/ 63 h 128"/>
              <a:gd name="T50" fmla="*/ 109 w 114"/>
              <a:gd name="T51" fmla="*/ 93 h 128"/>
              <a:gd name="T52" fmla="*/ 59 w 114"/>
              <a:gd name="T53" fmla="*/ 122 h 128"/>
              <a:gd name="T54" fmla="*/ 59 w 114"/>
              <a:gd name="T55" fmla="*/ 67 h 128"/>
              <a:gd name="T56" fmla="*/ 109 w 114"/>
              <a:gd name="T57" fmla="*/ 38 h 128"/>
              <a:gd name="T58" fmla="*/ 109 w 114"/>
              <a:gd name="T59" fmla="*/ 9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128">
                <a:moveTo>
                  <a:pt x="114" y="95"/>
                </a:moveTo>
                <a:cubicBezTo>
                  <a:pt x="114" y="34"/>
                  <a:pt x="114" y="34"/>
                  <a:pt x="114" y="34"/>
                </a:cubicBezTo>
                <a:cubicBezTo>
                  <a:pt x="114" y="33"/>
                  <a:pt x="113" y="32"/>
                  <a:pt x="112" y="32"/>
                </a:cubicBezTo>
                <a:cubicBezTo>
                  <a:pt x="58" y="1"/>
                  <a:pt x="58" y="1"/>
                  <a:pt x="58" y="1"/>
                </a:cubicBezTo>
                <a:cubicBezTo>
                  <a:pt x="58" y="0"/>
                  <a:pt x="57" y="0"/>
                  <a:pt x="57" y="0"/>
                </a:cubicBezTo>
                <a:cubicBezTo>
                  <a:pt x="57" y="0"/>
                  <a:pt x="56" y="0"/>
                  <a:pt x="56" y="1"/>
                </a:cubicBezTo>
                <a:cubicBezTo>
                  <a:pt x="1" y="32"/>
                  <a:pt x="1" y="32"/>
                  <a:pt x="1" y="32"/>
                </a:cubicBezTo>
                <a:cubicBezTo>
                  <a:pt x="1" y="32"/>
                  <a:pt x="0" y="33"/>
                  <a:pt x="0" y="34"/>
                </a:cubicBezTo>
                <a:cubicBezTo>
                  <a:pt x="0" y="94"/>
                  <a:pt x="0" y="94"/>
                  <a:pt x="0" y="94"/>
                </a:cubicBezTo>
                <a:cubicBezTo>
                  <a:pt x="0" y="94"/>
                  <a:pt x="0" y="95"/>
                  <a:pt x="0" y="95"/>
                </a:cubicBezTo>
                <a:cubicBezTo>
                  <a:pt x="0" y="95"/>
                  <a:pt x="1" y="96"/>
                  <a:pt x="1" y="97"/>
                </a:cubicBezTo>
                <a:cubicBezTo>
                  <a:pt x="56" y="128"/>
                  <a:pt x="56" y="128"/>
                  <a:pt x="56" y="128"/>
                </a:cubicBezTo>
                <a:cubicBezTo>
                  <a:pt x="56" y="128"/>
                  <a:pt x="57" y="128"/>
                  <a:pt x="58" y="128"/>
                </a:cubicBezTo>
                <a:cubicBezTo>
                  <a:pt x="112" y="97"/>
                  <a:pt x="112" y="97"/>
                  <a:pt x="112" y="97"/>
                </a:cubicBezTo>
                <a:cubicBezTo>
                  <a:pt x="113" y="96"/>
                  <a:pt x="114" y="95"/>
                  <a:pt x="114" y="95"/>
                </a:cubicBezTo>
                <a:close/>
                <a:moveTo>
                  <a:pt x="55" y="122"/>
                </a:moveTo>
                <a:cubicBezTo>
                  <a:pt x="5" y="93"/>
                  <a:pt x="5" y="93"/>
                  <a:pt x="5" y="93"/>
                </a:cubicBezTo>
                <a:cubicBezTo>
                  <a:pt x="5" y="38"/>
                  <a:pt x="5" y="38"/>
                  <a:pt x="5" y="38"/>
                </a:cubicBezTo>
                <a:cubicBezTo>
                  <a:pt x="55" y="67"/>
                  <a:pt x="55" y="67"/>
                  <a:pt x="55" y="67"/>
                </a:cubicBezTo>
                <a:lnTo>
                  <a:pt x="55" y="122"/>
                </a:lnTo>
                <a:close/>
                <a:moveTo>
                  <a:pt x="57" y="63"/>
                </a:moveTo>
                <a:cubicBezTo>
                  <a:pt x="7" y="34"/>
                  <a:pt x="7" y="34"/>
                  <a:pt x="7" y="34"/>
                </a:cubicBezTo>
                <a:cubicBezTo>
                  <a:pt x="57" y="5"/>
                  <a:pt x="57" y="5"/>
                  <a:pt x="57" y="5"/>
                </a:cubicBezTo>
                <a:cubicBezTo>
                  <a:pt x="107" y="34"/>
                  <a:pt x="107" y="34"/>
                  <a:pt x="107" y="34"/>
                </a:cubicBezTo>
                <a:lnTo>
                  <a:pt x="57" y="63"/>
                </a:lnTo>
                <a:close/>
                <a:moveTo>
                  <a:pt x="109" y="93"/>
                </a:moveTo>
                <a:cubicBezTo>
                  <a:pt x="59" y="122"/>
                  <a:pt x="59" y="122"/>
                  <a:pt x="59" y="122"/>
                </a:cubicBezTo>
                <a:cubicBezTo>
                  <a:pt x="59" y="67"/>
                  <a:pt x="59" y="67"/>
                  <a:pt x="59" y="67"/>
                </a:cubicBezTo>
                <a:cubicBezTo>
                  <a:pt x="109" y="38"/>
                  <a:pt x="109" y="38"/>
                  <a:pt x="109" y="38"/>
                </a:cubicBezTo>
                <a:lnTo>
                  <a:pt x="109" y="9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grpSp>
        <p:nvGrpSpPr>
          <p:cNvPr id="101" name="组合 100"/>
          <p:cNvGrpSpPr/>
          <p:nvPr/>
        </p:nvGrpSpPr>
        <p:grpSpPr>
          <a:xfrm>
            <a:off x="3062653" y="2329237"/>
            <a:ext cx="1402842" cy="1405154"/>
            <a:chOff x="7649636" y="4231976"/>
            <a:chExt cx="1143520" cy="1206436"/>
          </a:xfrm>
        </p:grpSpPr>
        <p:sp>
          <p:nvSpPr>
            <p:cNvPr id="102" name="圆角矩形 101"/>
            <p:cNvSpPr/>
            <p:nvPr/>
          </p:nvSpPr>
          <p:spPr>
            <a:xfrm>
              <a:off x="7649636" y="4231976"/>
              <a:ext cx="865845" cy="1206436"/>
            </a:xfrm>
            <a:prstGeom prst="roundRect">
              <a:avLst/>
            </a:prstGeom>
            <a:noFill/>
            <a:ln w="19050" cap="flat" cmpd="sng" algn="ctr">
              <a:solidFill>
                <a:srgbClr val="545454">
                  <a:shade val="50000"/>
                  <a:alpha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sp>
          <p:nvSpPr>
            <p:cNvPr id="103" name="Freeform 191"/>
            <p:cNvSpPr>
              <a:spLocks noEditPoints="1"/>
            </p:cNvSpPr>
            <p:nvPr/>
          </p:nvSpPr>
          <p:spPr bwMode="auto">
            <a:xfrm>
              <a:off x="7694952" y="4292324"/>
              <a:ext cx="241616" cy="323079"/>
            </a:xfrm>
            <a:custGeom>
              <a:avLst/>
              <a:gdLst>
                <a:gd name="T0" fmla="*/ 109 w 140"/>
                <a:gd name="T1" fmla="*/ 73 h 136"/>
                <a:gd name="T2" fmla="*/ 77 w 140"/>
                <a:gd name="T3" fmla="*/ 104 h 136"/>
                <a:gd name="T4" fmla="*/ 109 w 140"/>
                <a:gd name="T5" fmla="*/ 136 h 136"/>
                <a:gd name="T6" fmla="*/ 140 w 140"/>
                <a:gd name="T7" fmla="*/ 104 h 136"/>
                <a:gd name="T8" fmla="*/ 111 w 140"/>
                <a:gd name="T9" fmla="*/ 119 h 136"/>
                <a:gd name="T10" fmla="*/ 106 w 140"/>
                <a:gd name="T11" fmla="*/ 124 h 136"/>
                <a:gd name="T12" fmla="*/ 98 w 140"/>
                <a:gd name="T13" fmla="*/ 117 h 136"/>
                <a:gd name="T14" fmla="*/ 108 w 140"/>
                <a:gd name="T15" fmla="*/ 113 h 136"/>
                <a:gd name="T16" fmla="*/ 107 w 140"/>
                <a:gd name="T17" fmla="*/ 106 h 136"/>
                <a:gd name="T18" fmla="*/ 107 w 140"/>
                <a:gd name="T19" fmla="*/ 88 h 136"/>
                <a:gd name="T20" fmla="*/ 111 w 140"/>
                <a:gd name="T21" fmla="*/ 83 h 136"/>
                <a:gd name="T22" fmla="*/ 119 w 140"/>
                <a:gd name="T23" fmla="*/ 89 h 136"/>
                <a:gd name="T24" fmla="*/ 110 w 140"/>
                <a:gd name="T25" fmla="*/ 93 h 136"/>
                <a:gd name="T26" fmla="*/ 112 w 140"/>
                <a:gd name="T27" fmla="*/ 100 h 136"/>
                <a:gd name="T28" fmla="*/ 111 w 140"/>
                <a:gd name="T29" fmla="*/ 119 h 136"/>
                <a:gd name="T30" fmla="*/ 9 w 140"/>
                <a:gd name="T31" fmla="*/ 112 h 136"/>
                <a:gd name="T32" fmla="*/ 16 w 140"/>
                <a:gd name="T33" fmla="*/ 32 h 136"/>
                <a:gd name="T34" fmla="*/ 29 w 140"/>
                <a:gd name="T35" fmla="*/ 9 h 136"/>
                <a:gd name="T36" fmla="*/ 109 w 140"/>
                <a:gd name="T37" fmla="*/ 13 h 136"/>
                <a:gd name="T38" fmla="*/ 118 w 140"/>
                <a:gd name="T39" fmla="*/ 69 h 136"/>
                <a:gd name="T40" fmla="*/ 106 w 140"/>
                <a:gd name="T41" fmla="*/ 0 h 136"/>
                <a:gd name="T42" fmla="*/ 24 w 140"/>
                <a:gd name="T43" fmla="*/ 0 h 136"/>
                <a:gd name="T44" fmla="*/ 1 w 140"/>
                <a:gd name="T45" fmla="*/ 25 h 136"/>
                <a:gd name="T46" fmla="*/ 0 w 140"/>
                <a:gd name="T47" fmla="*/ 28 h 136"/>
                <a:gd name="T48" fmla="*/ 13 w 140"/>
                <a:gd name="T49" fmla="*/ 125 h 136"/>
                <a:gd name="T50" fmla="*/ 74 w 140"/>
                <a:gd name="T51" fmla="*/ 115 h 136"/>
                <a:gd name="T52" fmla="*/ 20 w 140"/>
                <a:gd name="T53" fmla="*/ 17 h 136"/>
                <a:gd name="T54" fmla="*/ 16 w 140"/>
                <a:gd name="T55" fmla="*/ 23 h 136"/>
                <a:gd name="T56" fmla="*/ 20 w 140"/>
                <a:gd name="T57" fmla="*/ 17 h 136"/>
                <a:gd name="T58" fmla="*/ 96 w 140"/>
                <a:gd name="T59" fmla="*/ 45 h 136"/>
                <a:gd name="T60" fmla="*/ 19 w 140"/>
                <a:gd name="T61" fmla="*/ 41 h 136"/>
                <a:gd name="T62" fmla="*/ 96 w 140"/>
                <a:gd name="T63" fmla="*/ 38 h 136"/>
                <a:gd name="T64" fmla="*/ 96 w 140"/>
                <a:gd name="T65" fmla="*/ 61 h 136"/>
                <a:gd name="T66" fmla="*/ 19 w 140"/>
                <a:gd name="T67" fmla="*/ 58 h 136"/>
                <a:gd name="T68" fmla="*/ 96 w 140"/>
                <a:gd name="T69" fmla="*/ 54 h 136"/>
                <a:gd name="T70" fmla="*/ 96 w 140"/>
                <a:gd name="T71" fmla="*/ 61 h 136"/>
                <a:gd name="T72" fmla="*/ 22 w 140"/>
                <a:gd name="T73" fmla="*/ 78 h 136"/>
                <a:gd name="T74" fmla="*/ 22 w 140"/>
                <a:gd name="T75" fmla="*/ 71 h 136"/>
                <a:gd name="T76" fmla="*/ 84 w 140"/>
                <a:gd name="T77" fmla="*/ 78 h 136"/>
                <a:gd name="T78" fmla="*/ 77 w 140"/>
                <a:gd name="T79" fmla="*/ 88 h 136"/>
                <a:gd name="T80" fmla="*/ 22 w 140"/>
                <a:gd name="T81" fmla="*/ 94 h 136"/>
                <a:gd name="T82" fmla="*/ 22 w 140"/>
                <a:gd name="T83" fmla="*/ 8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0" h="136">
                  <a:moveTo>
                    <a:pt x="131" y="82"/>
                  </a:moveTo>
                  <a:cubicBezTo>
                    <a:pt x="125" y="76"/>
                    <a:pt x="117" y="73"/>
                    <a:pt x="109" y="73"/>
                  </a:cubicBezTo>
                  <a:cubicBezTo>
                    <a:pt x="100" y="73"/>
                    <a:pt x="92" y="76"/>
                    <a:pt x="86" y="82"/>
                  </a:cubicBezTo>
                  <a:cubicBezTo>
                    <a:pt x="81" y="88"/>
                    <a:pt x="77" y="95"/>
                    <a:pt x="77" y="104"/>
                  </a:cubicBezTo>
                  <a:cubicBezTo>
                    <a:pt x="77" y="113"/>
                    <a:pt x="81" y="121"/>
                    <a:pt x="86" y="126"/>
                  </a:cubicBezTo>
                  <a:cubicBezTo>
                    <a:pt x="92" y="132"/>
                    <a:pt x="100" y="136"/>
                    <a:pt x="109" y="136"/>
                  </a:cubicBezTo>
                  <a:cubicBezTo>
                    <a:pt x="117" y="136"/>
                    <a:pt x="125" y="132"/>
                    <a:pt x="131" y="126"/>
                  </a:cubicBezTo>
                  <a:cubicBezTo>
                    <a:pt x="137" y="121"/>
                    <a:pt x="140" y="113"/>
                    <a:pt x="140" y="104"/>
                  </a:cubicBezTo>
                  <a:cubicBezTo>
                    <a:pt x="140" y="95"/>
                    <a:pt x="137" y="88"/>
                    <a:pt x="131" y="82"/>
                  </a:cubicBezTo>
                  <a:close/>
                  <a:moveTo>
                    <a:pt x="111" y="119"/>
                  </a:moveTo>
                  <a:cubicBezTo>
                    <a:pt x="111" y="124"/>
                    <a:pt x="111" y="124"/>
                    <a:pt x="111" y="124"/>
                  </a:cubicBezTo>
                  <a:cubicBezTo>
                    <a:pt x="106" y="124"/>
                    <a:pt x="106" y="124"/>
                    <a:pt x="106" y="124"/>
                  </a:cubicBezTo>
                  <a:cubicBezTo>
                    <a:pt x="106" y="119"/>
                    <a:pt x="106" y="119"/>
                    <a:pt x="106" y="119"/>
                  </a:cubicBezTo>
                  <a:cubicBezTo>
                    <a:pt x="103" y="119"/>
                    <a:pt x="100" y="118"/>
                    <a:pt x="98" y="117"/>
                  </a:cubicBezTo>
                  <a:cubicBezTo>
                    <a:pt x="99" y="111"/>
                    <a:pt x="99" y="111"/>
                    <a:pt x="99" y="111"/>
                  </a:cubicBezTo>
                  <a:cubicBezTo>
                    <a:pt x="101" y="112"/>
                    <a:pt x="104" y="113"/>
                    <a:pt x="108" y="113"/>
                  </a:cubicBezTo>
                  <a:cubicBezTo>
                    <a:pt x="110" y="113"/>
                    <a:pt x="112" y="112"/>
                    <a:pt x="112" y="110"/>
                  </a:cubicBezTo>
                  <a:cubicBezTo>
                    <a:pt x="112" y="108"/>
                    <a:pt x="111" y="107"/>
                    <a:pt x="107" y="106"/>
                  </a:cubicBezTo>
                  <a:cubicBezTo>
                    <a:pt x="102" y="104"/>
                    <a:pt x="98" y="102"/>
                    <a:pt x="98" y="97"/>
                  </a:cubicBezTo>
                  <a:cubicBezTo>
                    <a:pt x="98" y="92"/>
                    <a:pt x="101" y="89"/>
                    <a:pt x="107" y="88"/>
                  </a:cubicBezTo>
                  <a:cubicBezTo>
                    <a:pt x="107" y="83"/>
                    <a:pt x="107" y="83"/>
                    <a:pt x="107" y="83"/>
                  </a:cubicBezTo>
                  <a:cubicBezTo>
                    <a:pt x="111" y="83"/>
                    <a:pt x="111" y="83"/>
                    <a:pt x="111" y="83"/>
                  </a:cubicBezTo>
                  <a:cubicBezTo>
                    <a:pt x="111" y="88"/>
                    <a:pt x="111" y="88"/>
                    <a:pt x="111" y="88"/>
                  </a:cubicBezTo>
                  <a:cubicBezTo>
                    <a:pt x="115" y="88"/>
                    <a:pt x="117" y="88"/>
                    <a:pt x="119" y="89"/>
                  </a:cubicBezTo>
                  <a:cubicBezTo>
                    <a:pt x="117" y="95"/>
                    <a:pt x="117" y="95"/>
                    <a:pt x="117" y="95"/>
                  </a:cubicBezTo>
                  <a:cubicBezTo>
                    <a:pt x="116" y="94"/>
                    <a:pt x="114" y="93"/>
                    <a:pt x="110" y="93"/>
                  </a:cubicBezTo>
                  <a:cubicBezTo>
                    <a:pt x="107" y="93"/>
                    <a:pt x="106" y="94"/>
                    <a:pt x="106" y="96"/>
                  </a:cubicBezTo>
                  <a:cubicBezTo>
                    <a:pt x="106" y="97"/>
                    <a:pt x="108" y="99"/>
                    <a:pt x="112" y="100"/>
                  </a:cubicBezTo>
                  <a:cubicBezTo>
                    <a:pt x="118" y="102"/>
                    <a:pt x="120" y="105"/>
                    <a:pt x="120" y="109"/>
                  </a:cubicBezTo>
                  <a:cubicBezTo>
                    <a:pt x="120" y="114"/>
                    <a:pt x="117" y="118"/>
                    <a:pt x="111" y="119"/>
                  </a:cubicBezTo>
                  <a:close/>
                  <a:moveTo>
                    <a:pt x="13" y="115"/>
                  </a:moveTo>
                  <a:cubicBezTo>
                    <a:pt x="11" y="115"/>
                    <a:pt x="9" y="114"/>
                    <a:pt x="9" y="112"/>
                  </a:cubicBezTo>
                  <a:cubicBezTo>
                    <a:pt x="9" y="32"/>
                    <a:pt x="9" y="32"/>
                    <a:pt x="9" y="32"/>
                  </a:cubicBezTo>
                  <a:cubicBezTo>
                    <a:pt x="16" y="32"/>
                    <a:pt x="16" y="32"/>
                    <a:pt x="16" y="32"/>
                  </a:cubicBezTo>
                  <a:cubicBezTo>
                    <a:pt x="23" y="32"/>
                    <a:pt x="29" y="27"/>
                    <a:pt x="29" y="20"/>
                  </a:cubicBezTo>
                  <a:cubicBezTo>
                    <a:pt x="29" y="9"/>
                    <a:pt x="29" y="9"/>
                    <a:pt x="29" y="9"/>
                  </a:cubicBezTo>
                  <a:cubicBezTo>
                    <a:pt x="106" y="9"/>
                    <a:pt x="106" y="9"/>
                    <a:pt x="106" y="9"/>
                  </a:cubicBezTo>
                  <a:cubicBezTo>
                    <a:pt x="108" y="9"/>
                    <a:pt x="109" y="11"/>
                    <a:pt x="109" y="13"/>
                  </a:cubicBezTo>
                  <a:cubicBezTo>
                    <a:pt x="109" y="68"/>
                    <a:pt x="109" y="68"/>
                    <a:pt x="109" y="68"/>
                  </a:cubicBezTo>
                  <a:cubicBezTo>
                    <a:pt x="112" y="68"/>
                    <a:pt x="115" y="69"/>
                    <a:pt x="118" y="69"/>
                  </a:cubicBezTo>
                  <a:cubicBezTo>
                    <a:pt x="118" y="13"/>
                    <a:pt x="118" y="13"/>
                    <a:pt x="118" y="13"/>
                  </a:cubicBezTo>
                  <a:cubicBezTo>
                    <a:pt x="118" y="6"/>
                    <a:pt x="113" y="0"/>
                    <a:pt x="106" y="0"/>
                  </a:cubicBezTo>
                  <a:cubicBezTo>
                    <a:pt x="24" y="0"/>
                    <a:pt x="24" y="0"/>
                    <a:pt x="24" y="0"/>
                  </a:cubicBezTo>
                  <a:cubicBezTo>
                    <a:pt x="24" y="0"/>
                    <a:pt x="24" y="0"/>
                    <a:pt x="24" y="0"/>
                  </a:cubicBezTo>
                  <a:cubicBezTo>
                    <a:pt x="23" y="0"/>
                    <a:pt x="22" y="1"/>
                    <a:pt x="21" y="2"/>
                  </a:cubicBezTo>
                  <a:cubicBezTo>
                    <a:pt x="1" y="25"/>
                    <a:pt x="1" y="25"/>
                    <a:pt x="1" y="25"/>
                  </a:cubicBezTo>
                  <a:cubicBezTo>
                    <a:pt x="1" y="26"/>
                    <a:pt x="0" y="27"/>
                    <a:pt x="0" y="28"/>
                  </a:cubicBezTo>
                  <a:cubicBezTo>
                    <a:pt x="0" y="28"/>
                    <a:pt x="0" y="28"/>
                    <a:pt x="0" y="28"/>
                  </a:cubicBezTo>
                  <a:cubicBezTo>
                    <a:pt x="0" y="112"/>
                    <a:pt x="0" y="112"/>
                    <a:pt x="0" y="112"/>
                  </a:cubicBezTo>
                  <a:cubicBezTo>
                    <a:pt x="0" y="119"/>
                    <a:pt x="6" y="125"/>
                    <a:pt x="13" y="125"/>
                  </a:cubicBezTo>
                  <a:cubicBezTo>
                    <a:pt x="79" y="125"/>
                    <a:pt x="79" y="125"/>
                    <a:pt x="79" y="125"/>
                  </a:cubicBezTo>
                  <a:cubicBezTo>
                    <a:pt x="77" y="122"/>
                    <a:pt x="75" y="119"/>
                    <a:pt x="74" y="115"/>
                  </a:cubicBezTo>
                  <a:lnTo>
                    <a:pt x="13" y="115"/>
                  </a:lnTo>
                  <a:close/>
                  <a:moveTo>
                    <a:pt x="20" y="17"/>
                  </a:moveTo>
                  <a:cubicBezTo>
                    <a:pt x="20" y="20"/>
                    <a:pt x="20" y="20"/>
                    <a:pt x="20" y="20"/>
                  </a:cubicBezTo>
                  <a:cubicBezTo>
                    <a:pt x="20" y="22"/>
                    <a:pt x="18" y="23"/>
                    <a:pt x="16" y="23"/>
                  </a:cubicBezTo>
                  <a:cubicBezTo>
                    <a:pt x="15" y="23"/>
                    <a:pt x="15" y="23"/>
                    <a:pt x="15" y="23"/>
                  </a:cubicBezTo>
                  <a:lnTo>
                    <a:pt x="20" y="17"/>
                  </a:lnTo>
                  <a:close/>
                  <a:moveTo>
                    <a:pt x="100" y="41"/>
                  </a:moveTo>
                  <a:cubicBezTo>
                    <a:pt x="100" y="43"/>
                    <a:pt x="98" y="45"/>
                    <a:pt x="96" y="45"/>
                  </a:cubicBezTo>
                  <a:cubicBezTo>
                    <a:pt x="22" y="45"/>
                    <a:pt x="22" y="45"/>
                    <a:pt x="22" y="45"/>
                  </a:cubicBezTo>
                  <a:cubicBezTo>
                    <a:pt x="20" y="45"/>
                    <a:pt x="19" y="43"/>
                    <a:pt x="19" y="41"/>
                  </a:cubicBezTo>
                  <a:cubicBezTo>
                    <a:pt x="19" y="39"/>
                    <a:pt x="20" y="38"/>
                    <a:pt x="22" y="38"/>
                  </a:cubicBezTo>
                  <a:cubicBezTo>
                    <a:pt x="96" y="38"/>
                    <a:pt x="96" y="38"/>
                    <a:pt x="96" y="38"/>
                  </a:cubicBezTo>
                  <a:cubicBezTo>
                    <a:pt x="98" y="38"/>
                    <a:pt x="100" y="39"/>
                    <a:pt x="100" y="41"/>
                  </a:cubicBezTo>
                  <a:close/>
                  <a:moveTo>
                    <a:pt x="96" y="61"/>
                  </a:moveTo>
                  <a:cubicBezTo>
                    <a:pt x="22" y="61"/>
                    <a:pt x="22" y="61"/>
                    <a:pt x="22" y="61"/>
                  </a:cubicBezTo>
                  <a:cubicBezTo>
                    <a:pt x="20" y="61"/>
                    <a:pt x="19" y="60"/>
                    <a:pt x="19" y="58"/>
                  </a:cubicBezTo>
                  <a:cubicBezTo>
                    <a:pt x="19" y="56"/>
                    <a:pt x="20" y="54"/>
                    <a:pt x="22" y="54"/>
                  </a:cubicBezTo>
                  <a:cubicBezTo>
                    <a:pt x="96" y="54"/>
                    <a:pt x="96" y="54"/>
                    <a:pt x="96" y="54"/>
                  </a:cubicBezTo>
                  <a:cubicBezTo>
                    <a:pt x="98" y="54"/>
                    <a:pt x="100" y="56"/>
                    <a:pt x="100" y="58"/>
                  </a:cubicBezTo>
                  <a:cubicBezTo>
                    <a:pt x="100" y="60"/>
                    <a:pt x="98" y="61"/>
                    <a:pt x="96" y="61"/>
                  </a:cubicBezTo>
                  <a:close/>
                  <a:moveTo>
                    <a:pt x="84" y="78"/>
                  </a:moveTo>
                  <a:cubicBezTo>
                    <a:pt x="22" y="78"/>
                    <a:pt x="22" y="78"/>
                    <a:pt x="22" y="78"/>
                  </a:cubicBezTo>
                  <a:cubicBezTo>
                    <a:pt x="20" y="78"/>
                    <a:pt x="19" y="76"/>
                    <a:pt x="19" y="74"/>
                  </a:cubicBezTo>
                  <a:cubicBezTo>
                    <a:pt x="19" y="73"/>
                    <a:pt x="20" y="71"/>
                    <a:pt x="22" y="71"/>
                  </a:cubicBezTo>
                  <a:cubicBezTo>
                    <a:pt x="94" y="71"/>
                    <a:pt x="94" y="71"/>
                    <a:pt x="94" y="71"/>
                  </a:cubicBezTo>
                  <a:cubicBezTo>
                    <a:pt x="91" y="73"/>
                    <a:pt x="87" y="75"/>
                    <a:pt x="84" y="78"/>
                  </a:cubicBezTo>
                  <a:close/>
                  <a:moveTo>
                    <a:pt x="22" y="88"/>
                  </a:moveTo>
                  <a:cubicBezTo>
                    <a:pt x="77" y="88"/>
                    <a:pt x="77" y="88"/>
                    <a:pt x="77" y="88"/>
                  </a:cubicBezTo>
                  <a:cubicBezTo>
                    <a:pt x="75" y="90"/>
                    <a:pt x="75" y="92"/>
                    <a:pt x="74" y="94"/>
                  </a:cubicBezTo>
                  <a:cubicBezTo>
                    <a:pt x="22" y="94"/>
                    <a:pt x="22" y="94"/>
                    <a:pt x="22" y="94"/>
                  </a:cubicBezTo>
                  <a:cubicBezTo>
                    <a:pt x="20" y="94"/>
                    <a:pt x="19" y="93"/>
                    <a:pt x="19" y="91"/>
                  </a:cubicBezTo>
                  <a:cubicBezTo>
                    <a:pt x="19" y="89"/>
                    <a:pt x="20" y="88"/>
                    <a:pt x="22" y="88"/>
                  </a:cubicBezTo>
                  <a:close/>
                </a:path>
              </a:pathLst>
            </a:custGeom>
            <a:solidFill>
              <a:sysClr val="window" lastClr="FFFFFF">
                <a:lumMod val="50000"/>
              </a:sysClr>
            </a:solidFill>
            <a:ln>
              <a:noFill/>
            </a:ln>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104" name="文本框 974"/>
            <p:cNvSpPr txBox="1"/>
            <p:nvPr/>
          </p:nvSpPr>
          <p:spPr>
            <a:xfrm>
              <a:off x="7872569" y="4284603"/>
              <a:ext cx="920587" cy="3955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altLang="zh-CN" sz="1100" dirty="0">
                  <a:solidFill>
                    <a:srgbClr val="000000"/>
                  </a:solidFill>
                  <a:latin typeface="New roman"/>
                </a:rPr>
                <a:t>Data1</a:t>
              </a:r>
            </a:p>
            <a:p>
              <a:pPr>
                <a:lnSpc>
                  <a:spcPct val="90000"/>
                </a:lnSpc>
                <a:defRPr/>
              </a:pPr>
              <a:r>
                <a:rPr lang="en-US" altLang="zh-CN" sz="1100" dirty="0">
                  <a:solidFill>
                    <a:srgbClr val="000000"/>
                  </a:solidFill>
                  <a:latin typeface="New roman"/>
                </a:rPr>
                <a:t>Signature1</a:t>
              </a:r>
              <a:endParaRPr lang="zh-CN" altLang="en-US" sz="1100" dirty="0">
                <a:solidFill>
                  <a:srgbClr val="000000"/>
                </a:solidFill>
                <a:latin typeface="New roman"/>
              </a:endParaRPr>
            </a:p>
          </p:txBody>
        </p:sp>
        <p:sp>
          <p:nvSpPr>
            <p:cNvPr id="105" name="Freeform 191"/>
            <p:cNvSpPr>
              <a:spLocks noEditPoints="1"/>
            </p:cNvSpPr>
            <p:nvPr/>
          </p:nvSpPr>
          <p:spPr bwMode="auto">
            <a:xfrm>
              <a:off x="7687687" y="4678095"/>
              <a:ext cx="241616" cy="323079"/>
            </a:xfrm>
            <a:custGeom>
              <a:avLst/>
              <a:gdLst>
                <a:gd name="T0" fmla="*/ 109 w 140"/>
                <a:gd name="T1" fmla="*/ 73 h 136"/>
                <a:gd name="T2" fmla="*/ 77 w 140"/>
                <a:gd name="T3" fmla="*/ 104 h 136"/>
                <a:gd name="T4" fmla="*/ 109 w 140"/>
                <a:gd name="T5" fmla="*/ 136 h 136"/>
                <a:gd name="T6" fmla="*/ 140 w 140"/>
                <a:gd name="T7" fmla="*/ 104 h 136"/>
                <a:gd name="T8" fmla="*/ 111 w 140"/>
                <a:gd name="T9" fmla="*/ 119 h 136"/>
                <a:gd name="T10" fmla="*/ 106 w 140"/>
                <a:gd name="T11" fmla="*/ 124 h 136"/>
                <a:gd name="T12" fmla="*/ 98 w 140"/>
                <a:gd name="T13" fmla="*/ 117 h 136"/>
                <a:gd name="T14" fmla="*/ 108 w 140"/>
                <a:gd name="T15" fmla="*/ 113 h 136"/>
                <a:gd name="T16" fmla="*/ 107 w 140"/>
                <a:gd name="T17" fmla="*/ 106 h 136"/>
                <a:gd name="T18" fmla="*/ 107 w 140"/>
                <a:gd name="T19" fmla="*/ 88 h 136"/>
                <a:gd name="T20" fmla="*/ 111 w 140"/>
                <a:gd name="T21" fmla="*/ 83 h 136"/>
                <a:gd name="T22" fmla="*/ 119 w 140"/>
                <a:gd name="T23" fmla="*/ 89 h 136"/>
                <a:gd name="T24" fmla="*/ 110 w 140"/>
                <a:gd name="T25" fmla="*/ 93 h 136"/>
                <a:gd name="T26" fmla="*/ 112 w 140"/>
                <a:gd name="T27" fmla="*/ 100 h 136"/>
                <a:gd name="T28" fmla="*/ 111 w 140"/>
                <a:gd name="T29" fmla="*/ 119 h 136"/>
                <a:gd name="T30" fmla="*/ 9 w 140"/>
                <a:gd name="T31" fmla="*/ 112 h 136"/>
                <a:gd name="T32" fmla="*/ 16 w 140"/>
                <a:gd name="T33" fmla="*/ 32 h 136"/>
                <a:gd name="T34" fmla="*/ 29 w 140"/>
                <a:gd name="T35" fmla="*/ 9 h 136"/>
                <a:gd name="T36" fmla="*/ 109 w 140"/>
                <a:gd name="T37" fmla="*/ 13 h 136"/>
                <a:gd name="T38" fmla="*/ 118 w 140"/>
                <a:gd name="T39" fmla="*/ 69 h 136"/>
                <a:gd name="T40" fmla="*/ 106 w 140"/>
                <a:gd name="T41" fmla="*/ 0 h 136"/>
                <a:gd name="T42" fmla="*/ 24 w 140"/>
                <a:gd name="T43" fmla="*/ 0 h 136"/>
                <a:gd name="T44" fmla="*/ 1 w 140"/>
                <a:gd name="T45" fmla="*/ 25 h 136"/>
                <a:gd name="T46" fmla="*/ 0 w 140"/>
                <a:gd name="T47" fmla="*/ 28 h 136"/>
                <a:gd name="T48" fmla="*/ 13 w 140"/>
                <a:gd name="T49" fmla="*/ 125 h 136"/>
                <a:gd name="T50" fmla="*/ 74 w 140"/>
                <a:gd name="T51" fmla="*/ 115 h 136"/>
                <a:gd name="T52" fmla="*/ 20 w 140"/>
                <a:gd name="T53" fmla="*/ 17 h 136"/>
                <a:gd name="T54" fmla="*/ 16 w 140"/>
                <a:gd name="T55" fmla="*/ 23 h 136"/>
                <a:gd name="T56" fmla="*/ 20 w 140"/>
                <a:gd name="T57" fmla="*/ 17 h 136"/>
                <a:gd name="T58" fmla="*/ 96 w 140"/>
                <a:gd name="T59" fmla="*/ 45 h 136"/>
                <a:gd name="T60" fmla="*/ 19 w 140"/>
                <a:gd name="T61" fmla="*/ 41 h 136"/>
                <a:gd name="T62" fmla="*/ 96 w 140"/>
                <a:gd name="T63" fmla="*/ 38 h 136"/>
                <a:gd name="T64" fmla="*/ 96 w 140"/>
                <a:gd name="T65" fmla="*/ 61 h 136"/>
                <a:gd name="T66" fmla="*/ 19 w 140"/>
                <a:gd name="T67" fmla="*/ 58 h 136"/>
                <a:gd name="T68" fmla="*/ 96 w 140"/>
                <a:gd name="T69" fmla="*/ 54 h 136"/>
                <a:gd name="T70" fmla="*/ 96 w 140"/>
                <a:gd name="T71" fmla="*/ 61 h 136"/>
                <a:gd name="T72" fmla="*/ 22 w 140"/>
                <a:gd name="T73" fmla="*/ 78 h 136"/>
                <a:gd name="T74" fmla="*/ 22 w 140"/>
                <a:gd name="T75" fmla="*/ 71 h 136"/>
                <a:gd name="T76" fmla="*/ 84 w 140"/>
                <a:gd name="T77" fmla="*/ 78 h 136"/>
                <a:gd name="T78" fmla="*/ 77 w 140"/>
                <a:gd name="T79" fmla="*/ 88 h 136"/>
                <a:gd name="T80" fmla="*/ 22 w 140"/>
                <a:gd name="T81" fmla="*/ 94 h 136"/>
                <a:gd name="T82" fmla="*/ 22 w 140"/>
                <a:gd name="T83" fmla="*/ 8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0" h="136">
                  <a:moveTo>
                    <a:pt x="131" y="82"/>
                  </a:moveTo>
                  <a:cubicBezTo>
                    <a:pt x="125" y="76"/>
                    <a:pt x="117" y="73"/>
                    <a:pt x="109" y="73"/>
                  </a:cubicBezTo>
                  <a:cubicBezTo>
                    <a:pt x="100" y="73"/>
                    <a:pt x="92" y="76"/>
                    <a:pt x="86" y="82"/>
                  </a:cubicBezTo>
                  <a:cubicBezTo>
                    <a:pt x="81" y="88"/>
                    <a:pt x="77" y="95"/>
                    <a:pt x="77" y="104"/>
                  </a:cubicBezTo>
                  <a:cubicBezTo>
                    <a:pt x="77" y="113"/>
                    <a:pt x="81" y="121"/>
                    <a:pt x="86" y="126"/>
                  </a:cubicBezTo>
                  <a:cubicBezTo>
                    <a:pt x="92" y="132"/>
                    <a:pt x="100" y="136"/>
                    <a:pt x="109" y="136"/>
                  </a:cubicBezTo>
                  <a:cubicBezTo>
                    <a:pt x="117" y="136"/>
                    <a:pt x="125" y="132"/>
                    <a:pt x="131" y="126"/>
                  </a:cubicBezTo>
                  <a:cubicBezTo>
                    <a:pt x="137" y="121"/>
                    <a:pt x="140" y="113"/>
                    <a:pt x="140" y="104"/>
                  </a:cubicBezTo>
                  <a:cubicBezTo>
                    <a:pt x="140" y="95"/>
                    <a:pt x="137" y="88"/>
                    <a:pt x="131" y="82"/>
                  </a:cubicBezTo>
                  <a:close/>
                  <a:moveTo>
                    <a:pt x="111" y="119"/>
                  </a:moveTo>
                  <a:cubicBezTo>
                    <a:pt x="111" y="124"/>
                    <a:pt x="111" y="124"/>
                    <a:pt x="111" y="124"/>
                  </a:cubicBezTo>
                  <a:cubicBezTo>
                    <a:pt x="106" y="124"/>
                    <a:pt x="106" y="124"/>
                    <a:pt x="106" y="124"/>
                  </a:cubicBezTo>
                  <a:cubicBezTo>
                    <a:pt x="106" y="119"/>
                    <a:pt x="106" y="119"/>
                    <a:pt x="106" y="119"/>
                  </a:cubicBezTo>
                  <a:cubicBezTo>
                    <a:pt x="103" y="119"/>
                    <a:pt x="100" y="118"/>
                    <a:pt x="98" y="117"/>
                  </a:cubicBezTo>
                  <a:cubicBezTo>
                    <a:pt x="99" y="111"/>
                    <a:pt x="99" y="111"/>
                    <a:pt x="99" y="111"/>
                  </a:cubicBezTo>
                  <a:cubicBezTo>
                    <a:pt x="101" y="112"/>
                    <a:pt x="104" y="113"/>
                    <a:pt x="108" y="113"/>
                  </a:cubicBezTo>
                  <a:cubicBezTo>
                    <a:pt x="110" y="113"/>
                    <a:pt x="112" y="112"/>
                    <a:pt x="112" y="110"/>
                  </a:cubicBezTo>
                  <a:cubicBezTo>
                    <a:pt x="112" y="108"/>
                    <a:pt x="111" y="107"/>
                    <a:pt x="107" y="106"/>
                  </a:cubicBezTo>
                  <a:cubicBezTo>
                    <a:pt x="102" y="104"/>
                    <a:pt x="98" y="102"/>
                    <a:pt x="98" y="97"/>
                  </a:cubicBezTo>
                  <a:cubicBezTo>
                    <a:pt x="98" y="92"/>
                    <a:pt x="101" y="89"/>
                    <a:pt x="107" y="88"/>
                  </a:cubicBezTo>
                  <a:cubicBezTo>
                    <a:pt x="107" y="83"/>
                    <a:pt x="107" y="83"/>
                    <a:pt x="107" y="83"/>
                  </a:cubicBezTo>
                  <a:cubicBezTo>
                    <a:pt x="111" y="83"/>
                    <a:pt x="111" y="83"/>
                    <a:pt x="111" y="83"/>
                  </a:cubicBezTo>
                  <a:cubicBezTo>
                    <a:pt x="111" y="88"/>
                    <a:pt x="111" y="88"/>
                    <a:pt x="111" y="88"/>
                  </a:cubicBezTo>
                  <a:cubicBezTo>
                    <a:pt x="115" y="88"/>
                    <a:pt x="117" y="88"/>
                    <a:pt x="119" y="89"/>
                  </a:cubicBezTo>
                  <a:cubicBezTo>
                    <a:pt x="117" y="95"/>
                    <a:pt x="117" y="95"/>
                    <a:pt x="117" y="95"/>
                  </a:cubicBezTo>
                  <a:cubicBezTo>
                    <a:pt x="116" y="94"/>
                    <a:pt x="114" y="93"/>
                    <a:pt x="110" y="93"/>
                  </a:cubicBezTo>
                  <a:cubicBezTo>
                    <a:pt x="107" y="93"/>
                    <a:pt x="106" y="94"/>
                    <a:pt x="106" y="96"/>
                  </a:cubicBezTo>
                  <a:cubicBezTo>
                    <a:pt x="106" y="97"/>
                    <a:pt x="108" y="99"/>
                    <a:pt x="112" y="100"/>
                  </a:cubicBezTo>
                  <a:cubicBezTo>
                    <a:pt x="118" y="102"/>
                    <a:pt x="120" y="105"/>
                    <a:pt x="120" y="109"/>
                  </a:cubicBezTo>
                  <a:cubicBezTo>
                    <a:pt x="120" y="114"/>
                    <a:pt x="117" y="118"/>
                    <a:pt x="111" y="119"/>
                  </a:cubicBezTo>
                  <a:close/>
                  <a:moveTo>
                    <a:pt x="13" y="115"/>
                  </a:moveTo>
                  <a:cubicBezTo>
                    <a:pt x="11" y="115"/>
                    <a:pt x="9" y="114"/>
                    <a:pt x="9" y="112"/>
                  </a:cubicBezTo>
                  <a:cubicBezTo>
                    <a:pt x="9" y="32"/>
                    <a:pt x="9" y="32"/>
                    <a:pt x="9" y="32"/>
                  </a:cubicBezTo>
                  <a:cubicBezTo>
                    <a:pt x="16" y="32"/>
                    <a:pt x="16" y="32"/>
                    <a:pt x="16" y="32"/>
                  </a:cubicBezTo>
                  <a:cubicBezTo>
                    <a:pt x="23" y="32"/>
                    <a:pt x="29" y="27"/>
                    <a:pt x="29" y="20"/>
                  </a:cubicBezTo>
                  <a:cubicBezTo>
                    <a:pt x="29" y="9"/>
                    <a:pt x="29" y="9"/>
                    <a:pt x="29" y="9"/>
                  </a:cubicBezTo>
                  <a:cubicBezTo>
                    <a:pt x="106" y="9"/>
                    <a:pt x="106" y="9"/>
                    <a:pt x="106" y="9"/>
                  </a:cubicBezTo>
                  <a:cubicBezTo>
                    <a:pt x="108" y="9"/>
                    <a:pt x="109" y="11"/>
                    <a:pt x="109" y="13"/>
                  </a:cubicBezTo>
                  <a:cubicBezTo>
                    <a:pt x="109" y="68"/>
                    <a:pt x="109" y="68"/>
                    <a:pt x="109" y="68"/>
                  </a:cubicBezTo>
                  <a:cubicBezTo>
                    <a:pt x="112" y="68"/>
                    <a:pt x="115" y="69"/>
                    <a:pt x="118" y="69"/>
                  </a:cubicBezTo>
                  <a:cubicBezTo>
                    <a:pt x="118" y="13"/>
                    <a:pt x="118" y="13"/>
                    <a:pt x="118" y="13"/>
                  </a:cubicBezTo>
                  <a:cubicBezTo>
                    <a:pt x="118" y="6"/>
                    <a:pt x="113" y="0"/>
                    <a:pt x="106" y="0"/>
                  </a:cubicBezTo>
                  <a:cubicBezTo>
                    <a:pt x="24" y="0"/>
                    <a:pt x="24" y="0"/>
                    <a:pt x="24" y="0"/>
                  </a:cubicBezTo>
                  <a:cubicBezTo>
                    <a:pt x="24" y="0"/>
                    <a:pt x="24" y="0"/>
                    <a:pt x="24" y="0"/>
                  </a:cubicBezTo>
                  <a:cubicBezTo>
                    <a:pt x="23" y="0"/>
                    <a:pt x="22" y="1"/>
                    <a:pt x="21" y="2"/>
                  </a:cubicBezTo>
                  <a:cubicBezTo>
                    <a:pt x="1" y="25"/>
                    <a:pt x="1" y="25"/>
                    <a:pt x="1" y="25"/>
                  </a:cubicBezTo>
                  <a:cubicBezTo>
                    <a:pt x="1" y="26"/>
                    <a:pt x="0" y="27"/>
                    <a:pt x="0" y="28"/>
                  </a:cubicBezTo>
                  <a:cubicBezTo>
                    <a:pt x="0" y="28"/>
                    <a:pt x="0" y="28"/>
                    <a:pt x="0" y="28"/>
                  </a:cubicBezTo>
                  <a:cubicBezTo>
                    <a:pt x="0" y="112"/>
                    <a:pt x="0" y="112"/>
                    <a:pt x="0" y="112"/>
                  </a:cubicBezTo>
                  <a:cubicBezTo>
                    <a:pt x="0" y="119"/>
                    <a:pt x="6" y="125"/>
                    <a:pt x="13" y="125"/>
                  </a:cubicBezTo>
                  <a:cubicBezTo>
                    <a:pt x="79" y="125"/>
                    <a:pt x="79" y="125"/>
                    <a:pt x="79" y="125"/>
                  </a:cubicBezTo>
                  <a:cubicBezTo>
                    <a:pt x="77" y="122"/>
                    <a:pt x="75" y="119"/>
                    <a:pt x="74" y="115"/>
                  </a:cubicBezTo>
                  <a:lnTo>
                    <a:pt x="13" y="115"/>
                  </a:lnTo>
                  <a:close/>
                  <a:moveTo>
                    <a:pt x="20" y="17"/>
                  </a:moveTo>
                  <a:cubicBezTo>
                    <a:pt x="20" y="20"/>
                    <a:pt x="20" y="20"/>
                    <a:pt x="20" y="20"/>
                  </a:cubicBezTo>
                  <a:cubicBezTo>
                    <a:pt x="20" y="22"/>
                    <a:pt x="18" y="23"/>
                    <a:pt x="16" y="23"/>
                  </a:cubicBezTo>
                  <a:cubicBezTo>
                    <a:pt x="15" y="23"/>
                    <a:pt x="15" y="23"/>
                    <a:pt x="15" y="23"/>
                  </a:cubicBezTo>
                  <a:lnTo>
                    <a:pt x="20" y="17"/>
                  </a:lnTo>
                  <a:close/>
                  <a:moveTo>
                    <a:pt x="100" y="41"/>
                  </a:moveTo>
                  <a:cubicBezTo>
                    <a:pt x="100" y="43"/>
                    <a:pt x="98" y="45"/>
                    <a:pt x="96" y="45"/>
                  </a:cubicBezTo>
                  <a:cubicBezTo>
                    <a:pt x="22" y="45"/>
                    <a:pt x="22" y="45"/>
                    <a:pt x="22" y="45"/>
                  </a:cubicBezTo>
                  <a:cubicBezTo>
                    <a:pt x="20" y="45"/>
                    <a:pt x="19" y="43"/>
                    <a:pt x="19" y="41"/>
                  </a:cubicBezTo>
                  <a:cubicBezTo>
                    <a:pt x="19" y="39"/>
                    <a:pt x="20" y="38"/>
                    <a:pt x="22" y="38"/>
                  </a:cubicBezTo>
                  <a:cubicBezTo>
                    <a:pt x="96" y="38"/>
                    <a:pt x="96" y="38"/>
                    <a:pt x="96" y="38"/>
                  </a:cubicBezTo>
                  <a:cubicBezTo>
                    <a:pt x="98" y="38"/>
                    <a:pt x="100" y="39"/>
                    <a:pt x="100" y="41"/>
                  </a:cubicBezTo>
                  <a:close/>
                  <a:moveTo>
                    <a:pt x="96" y="61"/>
                  </a:moveTo>
                  <a:cubicBezTo>
                    <a:pt x="22" y="61"/>
                    <a:pt x="22" y="61"/>
                    <a:pt x="22" y="61"/>
                  </a:cubicBezTo>
                  <a:cubicBezTo>
                    <a:pt x="20" y="61"/>
                    <a:pt x="19" y="60"/>
                    <a:pt x="19" y="58"/>
                  </a:cubicBezTo>
                  <a:cubicBezTo>
                    <a:pt x="19" y="56"/>
                    <a:pt x="20" y="54"/>
                    <a:pt x="22" y="54"/>
                  </a:cubicBezTo>
                  <a:cubicBezTo>
                    <a:pt x="96" y="54"/>
                    <a:pt x="96" y="54"/>
                    <a:pt x="96" y="54"/>
                  </a:cubicBezTo>
                  <a:cubicBezTo>
                    <a:pt x="98" y="54"/>
                    <a:pt x="100" y="56"/>
                    <a:pt x="100" y="58"/>
                  </a:cubicBezTo>
                  <a:cubicBezTo>
                    <a:pt x="100" y="60"/>
                    <a:pt x="98" y="61"/>
                    <a:pt x="96" y="61"/>
                  </a:cubicBezTo>
                  <a:close/>
                  <a:moveTo>
                    <a:pt x="84" y="78"/>
                  </a:moveTo>
                  <a:cubicBezTo>
                    <a:pt x="22" y="78"/>
                    <a:pt x="22" y="78"/>
                    <a:pt x="22" y="78"/>
                  </a:cubicBezTo>
                  <a:cubicBezTo>
                    <a:pt x="20" y="78"/>
                    <a:pt x="19" y="76"/>
                    <a:pt x="19" y="74"/>
                  </a:cubicBezTo>
                  <a:cubicBezTo>
                    <a:pt x="19" y="73"/>
                    <a:pt x="20" y="71"/>
                    <a:pt x="22" y="71"/>
                  </a:cubicBezTo>
                  <a:cubicBezTo>
                    <a:pt x="94" y="71"/>
                    <a:pt x="94" y="71"/>
                    <a:pt x="94" y="71"/>
                  </a:cubicBezTo>
                  <a:cubicBezTo>
                    <a:pt x="91" y="73"/>
                    <a:pt x="87" y="75"/>
                    <a:pt x="84" y="78"/>
                  </a:cubicBezTo>
                  <a:close/>
                  <a:moveTo>
                    <a:pt x="22" y="88"/>
                  </a:moveTo>
                  <a:cubicBezTo>
                    <a:pt x="77" y="88"/>
                    <a:pt x="77" y="88"/>
                    <a:pt x="77" y="88"/>
                  </a:cubicBezTo>
                  <a:cubicBezTo>
                    <a:pt x="75" y="90"/>
                    <a:pt x="75" y="92"/>
                    <a:pt x="74" y="94"/>
                  </a:cubicBezTo>
                  <a:cubicBezTo>
                    <a:pt x="22" y="94"/>
                    <a:pt x="22" y="94"/>
                    <a:pt x="22" y="94"/>
                  </a:cubicBezTo>
                  <a:cubicBezTo>
                    <a:pt x="20" y="94"/>
                    <a:pt x="19" y="93"/>
                    <a:pt x="19" y="91"/>
                  </a:cubicBezTo>
                  <a:cubicBezTo>
                    <a:pt x="19" y="89"/>
                    <a:pt x="20" y="88"/>
                    <a:pt x="22" y="88"/>
                  </a:cubicBezTo>
                  <a:close/>
                </a:path>
              </a:pathLst>
            </a:custGeom>
            <a:solidFill>
              <a:sysClr val="window" lastClr="FFFFFF">
                <a:lumMod val="50000"/>
              </a:sysClr>
            </a:solidFill>
            <a:ln>
              <a:noFill/>
            </a:ln>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106" name="文本框 974"/>
            <p:cNvSpPr txBox="1"/>
            <p:nvPr/>
          </p:nvSpPr>
          <p:spPr>
            <a:xfrm>
              <a:off x="7865822" y="4673108"/>
              <a:ext cx="920587" cy="34088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altLang="zh-CN" sz="1100" dirty="0">
                  <a:solidFill>
                    <a:srgbClr val="000000"/>
                  </a:solidFill>
                  <a:latin typeface="New roman"/>
                </a:rPr>
                <a:t>Data2</a:t>
              </a:r>
            </a:p>
            <a:p>
              <a:pPr>
                <a:lnSpc>
                  <a:spcPct val="90000"/>
                </a:lnSpc>
                <a:defRPr/>
              </a:pPr>
              <a:r>
                <a:rPr lang="en-US" altLang="zh-CN" sz="1100" dirty="0">
                  <a:solidFill>
                    <a:srgbClr val="000000"/>
                  </a:solidFill>
                  <a:latin typeface="New roman"/>
                </a:rPr>
                <a:t>signature2</a:t>
              </a:r>
              <a:endParaRPr lang="zh-CN" altLang="en-US" sz="1100" dirty="0">
                <a:solidFill>
                  <a:srgbClr val="000000"/>
                </a:solidFill>
                <a:latin typeface="New roman"/>
              </a:endParaRPr>
            </a:p>
          </p:txBody>
        </p:sp>
        <p:sp>
          <p:nvSpPr>
            <p:cNvPr id="107" name="Freeform 191"/>
            <p:cNvSpPr>
              <a:spLocks noEditPoints="1"/>
            </p:cNvSpPr>
            <p:nvPr/>
          </p:nvSpPr>
          <p:spPr bwMode="auto">
            <a:xfrm>
              <a:off x="7687687" y="5048936"/>
              <a:ext cx="241616" cy="323079"/>
            </a:xfrm>
            <a:custGeom>
              <a:avLst/>
              <a:gdLst>
                <a:gd name="T0" fmla="*/ 109 w 140"/>
                <a:gd name="T1" fmla="*/ 73 h 136"/>
                <a:gd name="T2" fmla="*/ 77 w 140"/>
                <a:gd name="T3" fmla="*/ 104 h 136"/>
                <a:gd name="T4" fmla="*/ 109 w 140"/>
                <a:gd name="T5" fmla="*/ 136 h 136"/>
                <a:gd name="T6" fmla="*/ 140 w 140"/>
                <a:gd name="T7" fmla="*/ 104 h 136"/>
                <a:gd name="T8" fmla="*/ 111 w 140"/>
                <a:gd name="T9" fmla="*/ 119 h 136"/>
                <a:gd name="T10" fmla="*/ 106 w 140"/>
                <a:gd name="T11" fmla="*/ 124 h 136"/>
                <a:gd name="T12" fmla="*/ 98 w 140"/>
                <a:gd name="T13" fmla="*/ 117 h 136"/>
                <a:gd name="T14" fmla="*/ 108 w 140"/>
                <a:gd name="T15" fmla="*/ 113 h 136"/>
                <a:gd name="T16" fmla="*/ 107 w 140"/>
                <a:gd name="T17" fmla="*/ 106 h 136"/>
                <a:gd name="T18" fmla="*/ 107 w 140"/>
                <a:gd name="T19" fmla="*/ 88 h 136"/>
                <a:gd name="T20" fmla="*/ 111 w 140"/>
                <a:gd name="T21" fmla="*/ 83 h 136"/>
                <a:gd name="T22" fmla="*/ 119 w 140"/>
                <a:gd name="T23" fmla="*/ 89 h 136"/>
                <a:gd name="T24" fmla="*/ 110 w 140"/>
                <a:gd name="T25" fmla="*/ 93 h 136"/>
                <a:gd name="T26" fmla="*/ 112 w 140"/>
                <a:gd name="T27" fmla="*/ 100 h 136"/>
                <a:gd name="T28" fmla="*/ 111 w 140"/>
                <a:gd name="T29" fmla="*/ 119 h 136"/>
                <a:gd name="T30" fmla="*/ 9 w 140"/>
                <a:gd name="T31" fmla="*/ 112 h 136"/>
                <a:gd name="T32" fmla="*/ 16 w 140"/>
                <a:gd name="T33" fmla="*/ 32 h 136"/>
                <a:gd name="T34" fmla="*/ 29 w 140"/>
                <a:gd name="T35" fmla="*/ 9 h 136"/>
                <a:gd name="T36" fmla="*/ 109 w 140"/>
                <a:gd name="T37" fmla="*/ 13 h 136"/>
                <a:gd name="T38" fmla="*/ 118 w 140"/>
                <a:gd name="T39" fmla="*/ 69 h 136"/>
                <a:gd name="T40" fmla="*/ 106 w 140"/>
                <a:gd name="T41" fmla="*/ 0 h 136"/>
                <a:gd name="T42" fmla="*/ 24 w 140"/>
                <a:gd name="T43" fmla="*/ 0 h 136"/>
                <a:gd name="T44" fmla="*/ 1 w 140"/>
                <a:gd name="T45" fmla="*/ 25 h 136"/>
                <a:gd name="T46" fmla="*/ 0 w 140"/>
                <a:gd name="T47" fmla="*/ 28 h 136"/>
                <a:gd name="T48" fmla="*/ 13 w 140"/>
                <a:gd name="T49" fmla="*/ 125 h 136"/>
                <a:gd name="T50" fmla="*/ 74 w 140"/>
                <a:gd name="T51" fmla="*/ 115 h 136"/>
                <a:gd name="T52" fmla="*/ 20 w 140"/>
                <a:gd name="T53" fmla="*/ 17 h 136"/>
                <a:gd name="T54" fmla="*/ 16 w 140"/>
                <a:gd name="T55" fmla="*/ 23 h 136"/>
                <a:gd name="T56" fmla="*/ 20 w 140"/>
                <a:gd name="T57" fmla="*/ 17 h 136"/>
                <a:gd name="T58" fmla="*/ 96 w 140"/>
                <a:gd name="T59" fmla="*/ 45 h 136"/>
                <a:gd name="T60" fmla="*/ 19 w 140"/>
                <a:gd name="T61" fmla="*/ 41 h 136"/>
                <a:gd name="T62" fmla="*/ 96 w 140"/>
                <a:gd name="T63" fmla="*/ 38 h 136"/>
                <a:gd name="T64" fmla="*/ 96 w 140"/>
                <a:gd name="T65" fmla="*/ 61 h 136"/>
                <a:gd name="T66" fmla="*/ 19 w 140"/>
                <a:gd name="T67" fmla="*/ 58 h 136"/>
                <a:gd name="T68" fmla="*/ 96 w 140"/>
                <a:gd name="T69" fmla="*/ 54 h 136"/>
                <a:gd name="T70" fmla="*/ 96 w 140"/>
                <a:gd name="T71" fmla="*/ 61 h 136"/>
                <a:gd name="T72" fmla="*/ 22 w 140"/>
                <a:gd name="T73" fmla="*/ 78 h 136"/>
                <a:gd name="T74" fmla="*/ 22 w 140"/>
                <a:gd name="T75" fmla="*/ 71 h 136"/>
                <a:gd name="T76" fmla="*/ 84 w 140"/>
                <a:gd name="T77" fmla="*/ 78 h 136"/>
                <a:gd name="T78" fmla="*/ 77 w 140"/>
                <a:gd name="T79" fmla="*/ 88 h 136"/>
                <a:gd name="T80" fmla="*/ 22 w 140"/>
                <a:gd name="T81" fmla="*/ 94 h 136"/>
                <a:gd name="T82" fmla="*/ 22 w 140"/>
                <a:gd name="T83" fmla="*/ 8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0" h="136">
                  <a:moveTo>
                    <a:pt x="131" y="82"/>
                  </a:moveTo>
                  <a:cubicBezTo>
                    <a:pt x="125" y="76"/>
                    <a:pt x="117" y="73"/>
                    <a:pt x="109" y="73"/>
                  </a:cubicBezTo>
                  <a:cubicBezTo>
                    <a:pt x="100" y="73"/>
                    <a:pt x="92" y="76"/>
                    <a:pt x="86" y="82"/>
                  </a:cubicBezTo>
                  <a:cubicBezTo>
                    <a:pt x="81" y="88"/>
                    <a:pt x="77" y="95"/>
                    <a:pt x="77" y="104"/>
                  </a:cubicBezTo>
                  <a:cubicBezTo>
                    <a:pt x="77" y="113"/>
                    <a:pt x="81" y="121"/>
                    <a:pt x="86" y="126"/>
                  </a:cubicBezTo>
                  <a:cubicBezTo>
                    <a:pt x="92" y="132"/>
                    <a:pt x="100" y="136"/>
                    <a:pt x="109" y="136"/>
                  </a:cubicBezTo>
                  <a:cubicBezTo>
                    <a:pt x="117" y="136"/>
                    <a:pt x="125" y="132"/>
                    <a:pt x="131" y="126"/>
                  </a:cubicBezTo>
                  <a:cubicBezTo>
                    <a:pt x="137" y="121"/>
                    <a:pt x="140" y="113"/>
                    <a:pt x="140" y="104"/>
                  </a:cubicBezTo>
                  <a:cubicBezTo>
                    <a:pt x="140" y="95"/>
                    <a:pt x="137" y="88"/>
                    <a:pt x="131" y="82"/>
                  </a:cubicBezTo>
                  <a:close/>
                  <a:moveTo>
                    <a:pt x="111" y="119"/>
                  </a:moveTo>
                  <a:cubicBezTo>
                    <a:pt x="111" y="124"/>
                    <a:pt x="111" y="124"/>
                    <a:pt x="111" y="124"/>
                  </a:cubicBezTo>
                  <a:cubicBezTo>
                    <a:pt x="106" y="124"/>
                    <a:pt x="106" y="124"/>
                    <a:pt x="106" y="124"/>
                  </a:cubicBezTo>
                  <a:cubicBezTo>
                    <a:pt x="106" y="119"/>
                    <a:pt x="106" y="119"/>
                    <a:pt x="106" y="119"/>
                  </a:cubicBezTo>
                  <a:cubicBezTo>
                    <a:pt x="103" y="119"/>
                    <a:pt x="100" y="118"/>
                    <a:pt x="98" y="117"/>
                  </a:cubicBezTo>
                  <a:cubicBezTo>
                    <a:pt x="99" y="111"/>
                    <a:pt x="99" y="111"/>
                    <a:pt x="99" y="111"/>
                  </a:cubicBezTo>
                  <a:cubicBezTo>
                    <a:pt x="101" y="112"/>
                    <a:pt x="104" y="113"/>
                    <a:pt x="108" y="113"/>
                  </a:cubicBezTo>
                  <a:cubicBezTo>
                    <a:pt x="110" y="113"/>
                    <a:pt x="112" y="112"/>
                    <a:pt x="112" y="110"/>
                  </a:cubicBezTo>
                  <a:cubicBezTo>
                    <a:pt x="112" y="108"/>
                    <a:pt x="111" y="107"/>
                    <a:pt x="107" y="106"/>
                  </a:cubicBezTo>
                  <a:cubicBezTo>
                    <a:pt x="102" y="104"/>
                    <a:pt x="98" y="102"/>
                    <a:pt x="98" y="97"/>
                  </a:cubicBezTo>
                  <a:cubicBezTo>
                    <a:pt x="98" y="92"/>
                    <a:pt x="101" y="89"/>
                    <a:pt x="107" y="88"/>
                  </a:cubicBezTo>
                  <a:cubicBezTo>
                    <a:pt x="107" y="83"/>
                    <a:pt x="107" y="83"/>
                    <a:pt x="107" y="83"/>
                  </a:cubicBezTo>
                  <a:cubicBezTo>
                    <a:pt x="111" y="83"/>
                    <a:pt x="111" y="83"/>
                    <a:pt x="111" y="83"/>
                  </a:cubicBezTo>
                  <a:cubicBezTo>
                    <a:pt x="111" y="88"/>
                    <a:pt x="111" y="88"/>
                    <a:pt x="111" y="88"/>
                  </a:cubicBezTo>
                  <a:cubicBezTo>
                    <a:pt x="115" y="88"/>
                    <a:pt x="117" y="88"/>
                    <a:pt x="119" y="89"/>
                  </a:cubicBezTo>
                  <a:cubicBezTo>
                    <a:pt x="117" y="95"/>
                    <a:pt x="117" y="95"/>
                    <a:pt x="117" y="95"/>
                  </a:cubicBezTo>
                  <a:cubicBezTo>
                    <a:pt x="116" y="94"/>
                    <a:pt x="114" y="93"/>
                    <a:pt x="110" y="93"/>
                  </a:cubicBezTo>
                  <a:cubicBezTo>
                    <a:pt x="107" y="93"/>
                    <a:pt x="106" y="94"/>
                    <a:pt x="106" y="96"/>
                  </a:cubicBezTo>
                  <a:cubicBezTo>
                    <a:pt x="106" y="97"/>
                    <a:pt x="108" y="99"/>
                    <a:pt x="112" y="100"/>
                  </a:cubicBezTo>
                  <a:cubicBezTo>
                    <a:pt x="118" y="102"/>
                    <a:pt x="120" y="105"/>
                    <a:pt x="120" y="109"/>
                  </a:cubicBezTo>
                  <a:cubicBezTo>
                    <a:pt x="120" y="114"/>
                    <a:pt x="117" y="118"/>
                    <a:pt x="111" y="119"/>
                  </a:cubicBezTo>
                  <a:close/>
                  <a:moveTo>
                    <a:pt x="13" y="115"/>
                  </a:moveTo>
                  <a:cubicBezTo>
                    <a:pt x="11" y="115"/>
                    <a:pt x="9" y="114"/>
                    <a:pt x="9" y="112"/>
                  </a:cubicBezTo>
                  <a:cubicBezTo>
                    <a:pt x="9" y="32"/>
                    <a:pt x="9" y="32"/>
                    <a:pt x="9" y="32"/>
                  </a:cubicBezTo>
                  <a:cubicBezTo>
                    <a:pt x="16" y="32"/>
                    <a:pt x="16" y="32"/>
                    <a:pt x="16" y="32"/>
                  </a:cubicBezTo>
                  <a:cubicBezTo>
                    <a:pt x="23" y="32"/>
                    <a:pt x="29" y="27"/>
                    <a:pt x="29" y="20"/>
                  </a:cubicBezTo>
                  <a:cubicBezTo>
                    <a:pt x="29" y="9"/>
                    <a:pt x="29" y="9"/>
                    <a:pt x="29" y="9"/>
                  </a:cubicBezTo>
                  <a:cubicBezTo>
                    <a:pt x="106" y="9"/>
                    <a:pt x="106" y="9"/>
                    <a:pt x="106" y="9"/>
                  </a:cubicBezTo>
                  <a:cubicBezTo>
                    <a:pt x="108" y="9"/>
                    <a:pt x="109" y="11"/>
                    <a:pt x="109" y="13"/>
                  </a:cubicBezTo>
                  <a:cubicBezTo>
                    <a:pt x="109" y="68"/>
                    <a:pt x="109" y="68"/>
                    <a:pt x="109" y="68"/>
                  </a:cubicBezTo>
                  <a:cubicBezTo>
                    <a:pt x="112" y="68"/>
                    <a:pt x="115" y="69"/>
                    <a:pt x="118" y="69"/>
                  </a:cubicBezTo>
                  <a:cubicBezTo>
                    <a:pt x="118" y="13"/>
                    <a:pt x="118" y="13"/>
                    <a:pt x="118" y="13"/>
                  </a:cubicBezTo>
                  <a:cubicBezTo>
                    <a:pt x="118" y="6"/>
                    <a:pt x="113" y="0"/>
                    <a:pt x="106" y="0"/>
                  </a:cubicBezTo>
                  <a:cubicBezTo>
                    <a:pt x="24" y="0"/>
                    <a:pt x="24" y="0"/>
                    <a:pt x="24" y="0"/>
                  </a:cubicBezTo>
                  <a:cubicBezTo>
                    <a:pt x="24" y="0"/>
                    <a:pt x="24" y="0"/>
                    <a:pt x="24" y="0"/>
                  </a:cubicBezTo>
                  <a:cubicBezTo>
                    <a:pt x="23" y="0"/>
                    <a:pt x="22" y="1"/>
                    <a:pt x="21" y="2"/>
                  </a:cubicBezTo>
                  <a:cubicBezTo>
                    <a:pt x="1" y="25"/>
                    <a:pt x="1" y="25"/>
                    <a:pt x="1" y="25"/>
                  </a:cubicBezTo>
                  <a:cubicBezTo>
                    <a:pt x="1" y="26"/>
                    <a:pt x="0" y="27"/>
                    <a:pt x="0" y="28"/>
                  </a:cubicBezTo>
                  <a:cubicBezTo>
                    <a:pt x="0" y="28"/>
                    <a:pt x="0" y="28"/>
                    <a:pt x="0" y="28"/>
                  </a:cubicBezTo>
                  <a:cubicBezTo>
                    <a:pt x="0" y="112"/>
                    <a:pt x="0" y="112"/>
                    <a:pt x="0" y="112"/>
                  </a:cubicBezTo>
                  <a:cubicBezTo>
                    <a:pt x="0" y="119"/>
                    <a:pt x="6" y="125"/>
                    <a:pt x="13" y="125"/>
                  </a:cubicBezTo>
                  <a:cubicBezTo>
                    <a:pt x="79" y="125"/>
                    <a:pt x="79" y="125"/>
                    <a:pt x="79" y="125"/>
                  </a:cubicBezTo>
                  <a:cubicBezTo>
                    <a:pt x="77" y="122"/>
                    <a:pt x="75" y="119"/>
                    <a:pt x="74" y="115"/>
                  </a:cubicBezTo>
                  <a:lnTo>
                    <a:pt x="13" y="115"/>
                  </a:lnTo>
                  <a:close/>
                  <a:moveTo>
                    <a:pt x="20" y="17"/>
                  </a:moveTo>
                  <a:cubicBezTo>
                    <a:pt x="20" y="20"/>
                    <a:pt x="20" y="20"/>
                    <a:pt x="20" y="20"/>
                  </a:cubicBezTo>
                  <a:cubicBezTo>
                    <a:pt x="20" y="22"/>
                    <a:pt x="18" y="23"/>
                    <a:pt x="16" y="23"/>
                  </a:cubicBezTo>
                  <a:cubicBezTo>
                    <a:pt x="15" y="23"/>
                    <a:pt x="15" y="23"/>
                    <a:pt x="15" y="23"/>
                  </a:cubicBezTo>
                  <a:lnTo>
                    <a:pt x="20" y="17"/>
                  </a:lnTo>
                  <a:close/>
                  <a:moveTo>
                    <a:pt x="100" y="41"/>
                  </a:moveTo>
                  <a:cubicBezTo>
                    <a:pt x="100" y="43"/>
                    <a:pt x="98" y="45"/>
                    <a:pt x="96" y="45"/>
                  </a:cubicBezTo>
                  <a:cubicBezTo>
                    <a:pt x="22" y="45"/>
                    <a:pt x="22" y="45"/>
                    <a:pt x="22" y="45"/>
                  </a:cubicBezTo>
                  <a:cubicBezTo>
                    <a:pt x="20" y="45"/>
                    <a:pt x="19" y="43"/>
                    <a:pt x="19" y="41"/>
                  </a:cubicBezTo>
                  <a:cubicBezTo>
                    <a:pt x="19" y="39"/>
                    <a:pt x="20" y="38"/>
                    <a:pt x="22" y="38"/>
                  </a:cubicBezTo>
                  <a:cubicBezTo>
                    <a:pt x="96" y="38"/>
                    <a:pt x="96" y="38"/>
                    <a:pt x="96" y="38"/>
                  </a:cubicBezTo>
                  <a:cubicBezTo>
                    <a:pt x="98" y="38"/>
                    <a:pt x="100" y="39"/>
                    <a:pt x="100" y="41"/>
                  </a:cubicBezTo>
                  <a:close/>
                  <a:moveTo>
                    <a:pt x="96" y="61"/>
                  </a:moveTo>
                  <a:cubicBezTo>
                    <a:pt x="22" y="61"/>
                    <a:pt x="22" y="61"/>
                    <a:pt x="22" y="61"/>
                  </a:cubicBezTo>
                  <a:cubicBezTo>
                    <a:pt x="20" y="61"/>
                    <a:pt x="19" y="60"/>
                    <a:pt x="19" y="58"/>
                  </a:cubicBezTo>
                  <a:cubicBezTo>
                    <a:pt x="19" y="56"/>
                    <a:pt x="20" y="54"/>
                    <a:pt x="22" y="54"/>
                  </a:cubicBezTo>
                  <a:cubicBezTo>
                    <a:pt x="96" y="54"/>
                    <a:pt x="96" y="54"/>
                    <a:pt x="96" y="54"/>
                  </a:cubicBezTo>
                  <a:cubicBezTo>
                    <a:pt x="98" y="54"/>
                    <a:pt x="100" y="56"/>
                    <a:pt x="100" y="58"/>
                  </a:cubicBezTo>
                  <a:cubicBezTo>
                    <a:pt x="100" y="60"/>
                    <a:pt x="98" y="61"/>
                    <a:pt x="96" y="61"/>
                  </a:cubicBezTo>
                  <a:close/>
                  <a:moveTo>
                    <a:pt x="84" y="78"/>
                  </a:moveTo>
                  <a:cubicBezTo>
                    <a:pt x="22" y="78"/>
                    <a:pt x="22" y="78"/>
                    <a:pt x="22" y="78"/>
                  </a:cubicBezTo>
                  <a:cubicBezTo>
                    <a:pt x="20" y="78"/>
                    <a:pt x="19" y="76"/>
                    <a:pt x="19" y="74"/>
                  </a:cubicBezTo>
                  <a:cubicBezTo>
                    <a:pt x="19" y="73"/>
                    <a:pt x="20" y="71"/>
                    <a:pt x="22" y="71"/>
                  </a:cubicBezTo>
                  <a:cubicBezTo>
                    <a:pt x="94" y="71"/>
                    <a:pt x="94" y="71"/>
                    <a:pt x="94" y="71"/>
                  </a:cubicBezTo>
                  <a:cubicBezTo>
                    <a:pt x="91" y="73"/>
                    <a:pt x="87" y="75"/>
                    <a:pt x="84" y="78"/>
                  </a:cubicBezTo>
                  <a:close/>
                  <a:moveTo>
                    <a:pt x="22" y="88"/>
                  </a:moveTo>
                  <a:cubicBezTo>
                    <a:pt x="77" y="88"/>
                    <a:pt x="77" y="88"/>
                    <a:pt x="77" y="88"/>
                  </a:cubicBezTo>
                  <a:cubicBezTo>
                    <a:pt x="75" y="90"/>
                    <a:pt x="75" y="92"/>
                    <a:pt x="74" y="94"/>
                  </a:cubicBezTo>
                  <a:cubicBezTo>
                    <a:pt x="22" y="94"/>
                    <a:pt x="22" y="94"/>
                    <a:pt x="22" y="94"/>
                  </a:cubicBezTo>
                  <a:cubicBezTo>
                    <a:pt x="20" y="94"/>
                    <a:pt x="19" y="93"/>
                    <a:pt x="19" y="91"/>
                  </a:cubicBezTo>
                  <a:cubicBezTo>
                    <a:pt x="19" y="89"/>
                    <a:pt x="20" y="88"/>
                    <a:pt x="22" y="88"/>
                  </a:cubicBezTo>
                  <a:close/>
                </a:path>
              </a:pathLst>
            </a:custGeom>
            <a:solidFill>
              <a:sysClr val="window" lastClr="FFFFFF">
                <a:lumMod val="50000"/>
              </a:sysClr>
            </a:solidFill>
            <a:ln>
              <a:noFill/>
            </a:ln>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108" name="文本框 974"/>
            <p:cNvSpPr txBox="1"/>
            <p:nvPr/>
          </p:nvSpPr>
          <p:spPr>
            <a:xfrm>
              <a:off x="7867950" y="5004006"/>
              <a:ext cx="920587" cy="34088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altLang="zh-CN" sz="1100" dirty="0">
                  <a:solidFill>
                    <a:srgbClr val="000000"/>
                  </a:solidFill>
                  <a:latin typeface="New roman"/>
                </a:rPr>
                <a:t>Data3</a:t>
              </a:r>
            </a:p>
            <a:p>
              <a:pPr>
                <a:lnSpc>
                  <a:spcPct val="90000"/>
                </a:lnSpc>
                <a:defRPr/>
              </a:pPr>
              <a:r>
                <a:rPr lang="en-US" altLang="zh-CN" sz="1100" dirty="0">
                  <a:solidFill>
                    <a:srgbClr val="000000"/>
                  </a:solidFill>
                  <a:latin typeface="New roman"/>
                </a:rPr>
                <a:t>Signature3</a:t>
              </a:r>
              <a:endParaRPr lang="zh-CN" altLang="en-US" sz="1100" dirty="0">
                <a:solidFill>
                  <a:srgbClr val="000000"/>
                </a:solidFill>
                <a:latin typeface="New roman"/>
              </a:endParaRPr>
            </a:p>
          </p:txBody>
        </p:sp>
      </p:grpSp>
      <p:cxnSp>
        <p:nvCxnSpPr>
          <p:cNvPr id="109" name="直接连接符 108"/>
          <p:cNvCxnSpPr>
            <a:endCxn id="100" idx="17"/>
          </p:cNvCxnSpPr>
          <p:nvPr/>
        </p:nvCxnSpPr>
        <p:spPr>
          <a:xfrm>
            <a:off x="4133163" y="3285122"/>
            <a:ext cx="570052" cy="270730"/>
          </a:xfrm>
          <a:prstGeom prst="line">
            <a:avLst/>
          </a:prstGeom>
          <a:noFill/>
          <a:ln w="19050" cap="flat" cmpd="sng" algn="ctr">
            <a:solidFill>
              <a:srgbClr val="545454"/>
            </a:solidFill>
            <a:miter lim="800000"/>
            <a:tailEnd type="none"/>
          </a:ln>
          <a:effectLst/>
        </p:spPr>
      </p:cxnSp>
      <p:sp>
        <p:nvSpPr>
          <p:cNvPr id="110" name="Freeform 73"/>
          <p:cNvSpPr>
            <a:spLocks noEditPoints="1"/>
          </p:cNvSpPr>
          <p:nvPr/>
        </p:nvSpPr>
        <p:spPr bwMode="auto">
          <a:xfrm>
            <a:off x="6161795" y="3435152"/>
            <a:ext cx="207316" cy="255523"/>
          </a:xfrm>
          <a:custGeom>
            <a:avLst/>
            <a:gdLst>
              <a:gd name="T0" fmla="*/ 114 w 114"/>
              <a:gd name="T1" fmla="*/ 95 h 128"/>
              <a:gd name="T2" fmla="*/ 114 w 114"/>
              <a:gd name="T3" fmla="*/ 34 h 128"/>
              <a:gd name="T4" fmla="*/ 112 w 114"/>
              <a:gd name="T5" fmla="*/ 32 h 128"/>
              <a:gd name="T6" fmla="*/ 58 w 114"/>
              <a:gd name="T7" fmla="*/ 1 h 128"/>
              <a:gd name="T8" fmla="*/ 57 w 114"/>
              <a:gd name="T9" fmla="*/ 0 h 128"/>
              <a:gd name="T10" fmla="*/ 56 w 114"/>
              <a:gd name="T11" fmla="*/ 1 h 128"/>
              <a:gd name="T12" fmla="*/ 1 w 114"/>
              <a:gd name="T13" fmla="*/ 32 h 128"/>
              <a:gd name="T14" fmla="*/ 0 w 114"/>
              <a:gd name="T15" fmla="*/ 34 h 128"/>
              <a:gd name="T16" fmla="*/ 0 w 114"/>
              <a:gd name="T17" fmla="*/ 94 h 128"/>
              <a:gd name="T18" fmla="*/ 0 w 114"/>
              <a:gd name="T19" fmla="*/ 95 h 128"/>
              <a:gd name="T20" fmla="*/ 1 w 114"/>
              <a:gd name="T21" fmla="*/ 97 h 128"/>
              <a:gd name="T22" fmla="*/ 56 w 114"/>
              <a:gd name="T23" fmla="*/ 128 h 128"/>
              <a:gd name="T24" fmla="*/ 58 w 114"/>
              <a:gd name="T25" fmla="*/ 128 h 128"/>
              <a:gd name="T26" fmla="*/ 112 w 114"/>
              <a:gd name="T27" fmla="*/ 97 h 128"/>
              <a:gd name="T28" fmla="*/ 114 w 114"/>
              <a:gd name="T29" fmla="*/ 95 h 128"/>
              <a:gd name="T30" fmla="*/ 55 w 114"/>
              <a:gd name="T31" fmla="*/ 122 h 128"/>
              <a:gd name="T32" fmla="*/ 5 w 114"/>
              <a:gd name="T33" fmla="*/ 93 h 128"/>
              <a:gd name="T34" fmla="*/ 5 w 114"/>
              <a:gd name="T35" fmla="*/ 38 h 128"/>
              <a:gd name="T36" fmla="*/ 55 w 114"/>
              <a:gd name="T37" fmla="*/ 67 h 128"/>
              <a:gd name="T38" fmla="*/ 55 w 114"/>
              <a:gd name="T39" fmla="*/ 122 h 128"/>
              <a:gd name="T40" fmla="*/ 57 w 114"/>
              <a:gd name="T41" fmla="*/ 63 h 128"/>
              <a:gd name="T42" fmla="*/ 7 w 114"/>
              <a:gd name="T43" fmla="*/ 34 h 128"/>
              <a:gd name="T44" fmla="*/ 57 w 114"/>
              <a:gd name="T45" fmla="*/ 5 h 128"/>
              <a:gd name="T46" fmla="*/ 107 w 114"/>
              <a:gd name="T47" fmla="*/ 34 h 128"/>
              <a:gd name="T48" fmla="*/ 57 w 114"/>
              <a:gd name="T49" fmla="*/ 63 h 128"/>
              <a:gd name="T50" fmla="*/ 109 w 114"/>
              <a:gd name="T51" fmla="*/ 93 h 128"/>
              <a:gd name="T52" fmla="*/ 59 w 114"/>
              <a:gd name="T53" fmla="*/ 122 h 128"/>
              <a:gd name="T54" fmla="*/ 59 w 114"/>
              <a:gd name="T55" fmla="*/ 67 h 128"/>
              <a:gd name="T56" fmla="*/ 109 w 114"/>
              <a:gd name="T57" fmla="*/ 38 h 128"/>
              <a:gd name="T58" fmla="*/ 109 w 114"/>
              <a:gd name="T59" fmla="*/ 9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128">
                <a:moveTo>
                  <a:pt x="114" y="95"/>
                </a:moveTo>
                <a:cubicBezTo>
                  <a:pt x="114" y="34"/>
                  <a:pt x="114" y="34"/>
                  <a:pt x="114" y="34"/>
                </a:cubicBezTo>
                <a:cubicBezTo>
                  <a:pt x="114" y="33"/>
                  <a:pt x="113" y="32"/>
                  <a:pt x="112" y="32"/>
                </a:cubicBezTo>
                <a:cubicBezTo>
                  <a:pt x="58" y="1"/>
                  <a:pt x="58" y="1"/>
                  <a:pt x="58" y="1"/>
                </a:cubicBezTo>
                <a:cubicBezTo>
                  <a:pt x="58" y="0"/>
                  <a:pt x="57" y="0"/>
                  <a:pt x="57" y="0"/>
                </a:cubicBezTo>
                <a:cubicBezTo>
                  <a:pt x="57" y="0"/>
                  <a:pt x="56" y="0"/>
                  <a:pt x="56" y="1"/>
                </a:cubicBezTo>
                <a:cubicBezTo>
                  <a:pt x="1" y="32"/>
                  <a:pt x="1" y="32"/>
                  <a:pt x="1" y="32"/>
                </a:cubicBezTo>
                <a:cubicBezTo>
                  <a:pt x="1" y="32"/>
                  <a:pt x="0" y="33"/>
                  <a:pt x="0" y="34"/>
                </a:cubicBezTo>
                <a:cubicBezTo>
                  <a:pt x="0" y="94"/>
                  <a:pt x="0" y="94"/>
                  <a:pt x="0" y="94"/>
                </a:cubicBezTo>
                <a:cubicBezTo>
                  <a:pt x="0" y="94"/>
                  <a:pt x="0" y="95"/>
                  <a:pt x="0" y="95"/>
                </a:cubicBezTo>
                <a:cubicBezTo>
                  <a:pt x="0" y="95"/>
                  <a:pt x="1" y="96"/>
                  <a:pt x="1" y="97"/>
                </a:cubicBezTo>
                <a:cubicBezTo>
                  <a:pt x="56" y="128"/>
                  <a:pt x="56" y="128"/>
                  <a:pt x="56" y="128"/>
                </a:cubicBezTo>
                <a:cubicBezTo>
                  <a:pt x="56" y="128"/>
                  <a:pt x="57" y="128"/>
                  <a:pt x="58" y="128"/>
                </a:cubicBezTo>
                <a:cubicBezTo>
                  <a:pt x="112" y="97"/>
                  <a:pt x="112" y="97"/>
                  <a:pt x="112" y="97"/>
                </a:cubicBezTo>
                <a:cubicBezTo>
                  <a:pt x="113" y="96"/>
                  <a:pt x="114" y="95"/>
                  <a:pt x="114" y="95"/>
                </a:cubicBezTo>
                <a:close/>
                <a:moveTo>
                  <a:pt x="55" y="122"/>
                </a:moveTo>
                <a:cubicBezTo>
                  <a:pt x="5" y="93"/>
                  <a:pt x="5" y="93"/>
                  <a:pt x="5" y="93"/>
                </a:cubicBezTo>
                <a:cubicBezTo>
                  <a:pt x="5" y="38"/>
                  <a:pt x="5" y="38"/>
                  <a:pt x="5" y="38"/>
                </a:cubicBezTo>
                <a:cubicBezTo>
                  <a:pt x="55" y="67"/>
                  <a:pt x="55" y="67"/>
                  <a:pt x="55" y="67"/>
                </a:cubicBezTo>
                <a:lnTo>
                  <a:pt x="55" y="122"/>
                </a:lnTo>
                <a:close/>
                <a:moveTo>
                  <a:pt x="57" y="63"/>
                </a:moveTo>
                <a:cubicBezTo>
                  <a:pt x="7" y="34"/>
                  <a:pt x="7" y="34"/>
                  <a:pt x="7" y="34"/>
                </a:cubicBezTo>
                <a:cubicBezTo>
                  <a:pt x="57" y="5"/>
                  <a:pt x="57" y="5"/>
                  <a:pt x="57" y="5"/>
                </a:cubicBezTo>
                <a:cubicBezTo>
                  <a:pt x="107" y="34"/>
                  <a:pt x="107" y="34"/>
                  <a:pt x="107" y="34"/>
                </a:cubicBezTo>
                <a:lnTo>
                  <a:pt x="57" y="63"/>
                </a:lnTo>
                <a:close/>
                <a:moveTo>
                  <a:pt x="109" y="93"/>
                </a:moveTo>
                <a:cubicBezTo>
                  <a:pt x="59" y="122"/>
                  <a:pt x="59" y="122"/>
                  <a:pt x="59" y="122"/>
                </a:cubicBezTo>
                <a:cubicBezTo>
                  <a:pt x="59" y="67"/>
                  <a:pt x="59" y="67"/>
                  <a:pt x="59" y="67"/>
                </a:cubicBezTo>
                <a:cubicBezTo>
                  <a:pt x="109" y="38"/>
                  <a:pt x="109" y="38"/>
                  <a:pt x="109" y="38"/>
                </a:cubicBezTo>
                <a:lnTo>
                  <a:pt x="109" y="9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111" name="Freeform 73"/>
          <p:cNvSpPr>
            <a:spLocks noEditPoints="1"/>
          </p:cNvSpPr>
          <p:nvPr/>
        </p:nvSpPr>
        <p:spPr bwMode="auto">
          <a:xfrm>
            <a:off x="5695987" y="4257167"/>
            <a:ext cx="207316" cy="255523"/>
          </a:xfrm>
          <a:custGeom>
            <a:avLst/>
            <a:gdLst>
              <a:gd name="T0" fmla="*/ 114 w 114"/>
              <a:gd name="T1" fmla="*/ 95 h 128"/>
              <a:gd name="T2" fmla="*/ 114 w 114"/>
              <a:gd name="T3" fmla="*/ 34 h 128"/>
              <a:gd name="T4" fmla="*/ 112 w 114"/>
              <a:gd name="T5" fmla="*/ 32 h 128"/>
              <a:gd name="T6" fmla="*/ 58 w 114"/>
              <a:gd name="T7" fmla="*/ 1 h 128"/>
              <a:gd name="T8" fmla="*/ 57 w 114"/>
              <a:gd name="T9" fmla="*/ 0 h 128"/>
              <a:gd name="T10" fmla="*/ 56 w 114"/>
              <a:gd name="T11" fmla="*/ 1 h 128"/>
              <a:gd name="T12" fmla="*/ 1 w 114"/>
              <a:gd name="T13" fmla="*/ 32 h 128"/>
              <a:gd name="T14" fmla="*/ 0 w 114"/>
              <a:gd name="T15" fmla="*/ 34 h 128"/>
              <a:gd name="T16" fmla="*/ 0 w 114"/>
              <a:gd name="T17" fmla="*/ 94 h 128"/>
              <a:gd name="T18" fmla="*/ 0 w 114"/>
              <a:gd name="T19" fmla="*/ 95 h 128"/>
              <a:gd name="T20" fmla="*/ 1 w 114"/>
              <a:gd name="T21" fmla="*/ 97 h 128"/>
              <a:gd name="T22" fmla="*/ 56 w 114"/>
              <a:gd name="T23" fmla="*/ 128 h 128"/>
              <a:gd name="T24" fmla="*/ 58 w 114"/>
              <a:gd name="T25" fmla="*/ 128 h 128"/>
              <a:gd name="T26" fmla="*/ 112 w 114"/>
              <a:gd name="T27" fmla="*/ 97 h 128"/>
              <a:gd name="T28" fmla="*/ 114 w 114"/>
              <a:gd name="T29" fmla="*/ 95 h 128"/>
              <a:gd name="T30" fmla="*/ 55 w 114"/>
              <a:gd name="T31" fmla="*/ 122 h 128"/>
              <a:gd name="T32" fmla="*/ 5 w 114"/>
              <a:gd name="T33" fmla="*/ 93 h 128"/>
              <a:gd name="T34" fmla="*/ 5 w 114"/>
              <a:gd name="T35" fmla="*/ 38 h 128"/>
              <a:gd name="T36" fmla="*/ 55 w 114"/>
              <a:gd name="T37" fmla="*/ 67 h 128"/>
              <a:gd name="T38" fmla="*/ 55 w 114"/>
              <a:gd name="T39" fmla="*/ 122 h 128"/>
              <a:gd name="T40" fmla="*/ 57 w 114"/>
              <a:gd name="T41" fmla="*/ 63 h 128"/>
              <a:gd name="T42" fmla="*/ 7 w 114"/>
              <a:gd name="T43" fmla="*/ 34 h 128"/>
              <a:gd name="T44" fmla="*/ 57 w 114"/>
              <a:gd name="T45" fmla="*/ 5 h 128"/>
              <a:gd name="T46" fmla="*/ 107 w 114"/>
              <a:gd name="T47" fmla="*/ 34 h 128"/>
              <a:gd name="T48" fmla="*/ 57 w 114"/>
              <a:gd name="T49" fmla="*/ 63 h 128"/>
              <a:gd name="T50" fmla="*/ 109 w 114"/>
              <a:gd name="T51" fmla="*/ 93 h 128"/>
              <a:gd name="T52" fmla="*/ 59 w 114"/>
              <a:gd name="T53" fmla="*/ 122 h 128"/>
              <a:gd name="T54" fmla="*/ 59 w 114"/>
              <a:gd name="T55" fmla="*/ 67 h 128"/>
              <a:gd name="T56" fmla="*/ 109 w 114"/>
              <a:gd name="T57" fmla="*/ 38 h 128"/>
              <a:gd name="T58" fmla="*/ 109 w 114"/>
              <a:gd name="T59" fmla="*/ 9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128">
                <a:moveTo>
                  <a:pt x="114" y="95"/>
                </a:moveTo>
                <a:cubicBezTo>
                  <a:pt x="114" y="34"/>
                  <a:pt x="114" y="34"/>
                  <a:pt x="114" y="34"/>
                </a:cubicBezTo>
                <a:cubicBezTo>
                  <a:pt x="114" y="33"/>
                  <a:pt x="113" y="32"/>
                  <a:pt x="112" y="32"/>
                </a:cubicBezTo>
                <a:cubicBezTo>
                  <a:pt x="58" y="1"/>
                  <a:pt x="58" y="1"/>
                  <a:pt x="58" y="1"/>
                </a:cubicBezTo>
                <a:cubicBezTo>
                  <a:pt x="58" y="0"/>
                  <a:pt x="57" y="0"/>
                  <a:pt x="57" y="0"/>
                </a:cubicBezTo>
                <a:cubicBezTo>
                  <a:pt x="57" y="0"/>
                  <a:pt x="56" y="0"/>
                  <a:pt x="56" y="1"/>
                </a:cubicBezTo>
                <a:cubicBezTo>
                  <a:pt x="1" y="32"/>
                  <a:pt x="1" y="32"/>
                  <a:pt x="1" y="32"/>
                </a:cubicBezTo>
                <a:cubicBezTo>
                  <a:pt x="1" y="32"/>
                  <a:pt x="0" y="33"/>
                  <a:pt x="0" y="34"/>
                </a:cubicBezTo>
                <a:cubicBezTo>
                  <a:pt x="0" y="94"/>
                  <a:pt x="0" y="94"/>
                  <a:pt x="0" y="94"/>
                </a:cubicBezTo>
                <a:cubicBezTo>
                  <a:pt x="0" y="94"/>
                  <a:pt x="0" y="95"/>
                  <a:pt x="0" y="95"/>
                </a:cubicBezTo>
                <a:cubicBezTo>
                  <a:pt x="0" y="95"/>
                  <a:pt x="1" y="96"/>
                  <a:pt x="1" y="97"/>
                </a:cubicBezTo>
                <a:cubicBezTo>
                  <a:pt x="56" y="128"/>
                  <a:pt x="56" y="128"/>
                  <a:pt x="56" y="128"/>
                </a:cubicBezTo>
                <a:cubicBezTo>
                  <a:pt x="56" y="128"/>
                  <a:pt x="57" y="128"/>
                  <a:pt x="58" y="128"/>
                </a:cubicBezTo>
                <a:cubicBezTo>
                  <a:pt x="112" y="97"/>
                  <a:pt x="112" y="97"/>
                  <a:pt x="112" y="97"/>
                </a:cubicBezTo>
                <a:cubicBezTo>
                  <a:pt x="113" y="96"/>
                  <a:pt x="114" y="95"/>
                  <a:pt x="114" y="95"/>
                </a:cubicBezTo>
                <a:close/>
                <a:moveTo>
                  <a:pt x="55" y="122"/>
                </a:moveTo>
                <a:cubicBezTo>
                  <a:pt x="5" y="93"/>
                  <a:pt x="5" y="93"/>
                  <a:pt x="5" y="93"/>
                </a:cubicBezTo>
                <a:cubicBezTo>
                  <a:pt x="5" y="38"/>
                  <a:pt x="5" y="38"/>
                  <a:pt x="5" y="38"/>
                </a:cubicBezTo>
                <a:cubicBezTo>
                  <a:pt x="55" y="67"/>
                  <a:pt x="55" y="67"/>
                  <a:pt x="55" y="67"/>
                </a:cubicBezTo>
                <a:lnTo>
                  <a:pt x="55" y="122"/>
                </a:lnTo>
                <a:close/>
                <a:moveTo>
                  <a:pt x="57" y="63"/>
                </a:moveTo>
                <a:cubicBezTo>
                  <a:pt x="7" y="34"/>
                  <a:pt x="7" y="34"/>
                  <a:pt x="7" y="34"/>
                </a:cubicBezTo>
                <a:cubicBezTo>
                  <a:pt x="57" y="5"/>
                  <a:pt x="57" y="5"/>
                  <a:pt x="57" y="5"/>
                </a:cubicBezTo>
                <a:cubicBezTo>
                  <a:pt x="107" y="34"/>
                  <a:pt x="107" y="34"/>
                  <a:pt x="107" y="34"/>
                </a:cubicBezTo>
                <a:lnTo>
                  <a:pt x="57" y="63"/>
                </a:lnTo>
                <a:close/>
                <a:moveTo>
                  <a:pt x="109" y="93"/>
                </a:moveTo>
                <a:cubicBezTo>
                  <a:pt x="59" y="122"/>
                  <a:pt x="59" y="122"/>
                  <a:pt x="59" y="122"/>
                </a:cubicBezTo>
                <a:cubicBezTo>
                  <a:pt x="59" y="67"/>
                  <a:pt x="59" y="67"/>
                  <a:pt x="59" y="67"/>
                </a:cubicBezTo>
                <a:cubicBezTo>
                  <a:pt x="109" y="38"/>
                  <a:pt x="109" y="38"/>
                  <a:pt x="109" y="38"/>
                </a:cubicBezTo>
                <a:lnTo>
                  <a:pt x="109" y="9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112" name="弧形 111"/>
          <p:cNvSpPr/>
          <p:nvPr/>
        </p:nvSpPr>
        <p:spPr>
          <a:xfrm rot="8490879">
            <a:off x="3816962" y="4045955"/>
            <a:ext cx="546270" cy="381448"/>
          </a:xfrm>
          <a:prstGeom prst="arc">
            <a:avLst>
              <a:gd name="adj1" fmla="val 14304549"/>
              <a:gd name="adj2" fmla="val 8769557"/>
            </a:avLst>
          </a:prstGeom>
          <a:noFill/>
          <a:ln w="19050" cap="flat" cmpd="sng" algn="ctr">
            <a:solidFill>
              <a:srgbClr val="545454"/>
            </a:solidFill>
            <a:miter lim="800000"/>
            <a:tailEnd type="triangle"/>
          </a:ln>
          <a:effectLst/>
        </p:spPr>
        <p:txBody>
          <a:bodyPr rtlCol="0" anchor="ctr"/>
          <a:lstStyle/>
          <a:p>
            <a:pPr algn="ctr" defTabSz="914400">
              <a:defRPr/>
            </a:pPr>
            <a:endParaRPr lang="zh-CN" altLang="en-US" kern="0">
              <a:solidFill>
                <a:srgbClr val="545454"/>
              </a:solidFill>
              <a:latin typeface="Century Gothic"/>
            </a:endParaRPr>
          </a:p>
        </p:txBody>
      </p:sp>
      <p:grpSp>
        <p:nvGrpSpPr>
          <p:cNvPr id="113" name="组合 112"/>
          <p:cNvGrpSpPr/>
          <p:nvPr/>
        </p:nvGrpSpPr>
        <p:grpSpPr>
          <a:xfrm>
            <a:off x="3620334" y="4327397"/>
            <a:ext cx="274542" cy="244682"/>
            <a:chOff x="8484166" y="4012411"/>
            <a:chExt cx="288032" cy="277151"/>
          </a:xfrm>
        </p:grpSpPr>
        <p:sp>
          <p:nvSpPr>
            <p:cNvPr id="114" name="椭圆 113"/>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sp>
          <p:nvSpPr>
            <p:cNvPr id="115" name="文本框 114"/>
            <p:cNvSpPr txBox="1"/>
            <p:nvPr/>
          </p:nvSpPr>
          <p:spPr>
            <a:xfrm>
              <a:off x="8484166" y="4012411"/>
              <a:ext cx="288032" cy="277151"/>
            </a:xfrm>
            <a:prstGeom prst="rect">
              <a:avLst/>
            </a:prstGeom>
            <a:noFill/>
          </p:spPr>
          <p:txBody>
            <a:bodyPr wrap="square" rtlCol="0">
              <a:spAutoFit/>
            </a:bodyPr>
            <a:lstStyle/>
            <a:p>
              <a:pPr defTabSz="914400">
                <a:lnSpc>
                  <a:spcPct val="90000"/>
                </a:lnSpc>
                <a:defRPr/>
              </a:pPr>
              <a:r>
                <a:rPr lang="en-US" altLang="zh-CN" sz="1100" kern="0" dirty="0">
                  <a:solidFill>
                    <a:srgbClr val="545454"/>
                  </a:solidFill>
                  <a:latin typeface="Century Gothic"/>
                </a:rPr>
                <a:t>3</a:t>
              </a:r>
              <a:endParaRPr lang="zh-CN" altLang="en-US" sz="1100" kern="0" dirty="0">
                <a:solidFill>
                  <a:srgbClr val="545454"/>
                </a:solidFill>
                <a:latin typeface="Century Gothic"/>
              </a:endParaRPr>
            </a:p>
          </p:txBody>
        </p:sp>
      </p:grpSp>
      <p:sp>
        <p:nvSpPr>
          <p:cNvPr id="116" name="弧形 115"/>
          <p:cNvSpPr/>
          <p:nvPr/>
        </p:nvSpPr>
        <p:spPr>
          <a:xfrm rot="9898643">
            <a:off x="4908890" y="4898198"/>
            <a:ext cx="546270" cy="381448"/>
          </a:xfrm>
          <a:prstGeom prst="arc">
            <a:avLst>
              <a:gd name="adj1" fmla="val 14304549"/>
              <a:gd name="adj2" fmla="val 8769557"/>
            </a:avLst>
          </a:prstGeom>
          <a:noFill/>
          <a:ln w="19050" cap="flat" cmpd="sng" algn="ctr">
            <a:solidFill>
              <a:srgbClr val="545454"/>
            </a:solidFill>
            <a:miter lim="800000"/>
            <a:tailEnd type="triangle"/>
          </a:ln>
          <a:effectLst/>
        </p:spPr>
        <p:txBody>
          <a:bodyPr rtlCol="0" anchor="ctr"/>
          <a:lstStyle/>
          <a:p>
            <a:pPr algn="ctr" defTabSz="914400">
              <a:defRPr/>
            </a:pPr>
            <a:endParaRPr lang="zh-CN" altLang="en-US" kern="0">
              <a:solidFill>
                <a:srgbClr val="545454"/>
              </a:solidFill>
              <a:latin typeface="Century Gothic"/>
            </a:endParaRPr>
          </a:p>
        </p:txBody>
      </p:sp>
      <p:sp>
        <p:nvSpPr>
          <p:cNvPr id="117" name="弧形 116"/>
          <p:cNvSpPr/>
          <p:nvPr/>
        </p:nvSpPr>
        <p:spPr>
          <a:xfrm rot="412993">
            <a:off x="6767903" y="4032336"/>
            <a:ext cx="546270" cy="381448"/>
          </a:xfrm>
          <a:prstGeom prst="arc">
            <a:avLst>
              <a:gd name="adj1" fmla="val 13366796"/>
              <a:gd name="adj2" fmla="val 8769557"/>
            </a:avLst>
          </a:prstGeom>
          <a:noFill/>
          <a:ln w="19050" cap="flat" cmpd="sng" algn="ctr">
            <a:solidFill>
              <a:srgbClr val="545454"/>
            </a:solidFill>
            <a:miter lim="800000"/>
            <a:tailEnd type="triangle"/>
          </a:ln>
          <a:effectLst/>
        </p:spPr>
        <p:txBody>
          <a:bodyPr rtlCol="0" anchor="ctr"/>
          <a:lstStyle/>
          <a:p>
            <a:pPr algn="ctr" defTabSz="914400">
              <a:defRPr/>
            </a:pPr>
            <a:endParaRPr lang="zh-CN" altLang="en-US" kern="0">
              <a:solidFill>
                <a:srgbClr val="545454"/>
              </a:solidFill>
              <a:latin typeface="Century Gothic"/>
            </a:endParaRPr>
          </a:p>
        </p:txBody>
      </p:sp>
      <p:grpSp>
        <p:nvGrpSpPr>
          <p:cNvPr id="118" name="组合 117"/>
          <p:cNvGrpSpPr/>
          <p:nvPr/>
        </p:nvGrpSpPr>
        <p:grpSpPr>
          <a:xfrm>
            <a:off x="4626896" y="4962127"/>
            <a:ext cx="274542" cy="244682"/>
            <a:chOff x="8484166" y="4012411"/>
            <a:chExt cx="288032" cy="277151"/>
          </a:xfrm>
        </p:grpSpPr>
        <p:sp>
          <p:nvSpPr>
            <p:cNvPr id="119" name="椭圆 118"/>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sp>
          <p:nvSpPr>
            <p:cNvPr id="120" name="文本框 119"/>
            <p:cNvSpPr txBox="1"/>
            <p:nvPr/>
          </p:nvSpPr>
          <p:spPr>
            <a:xfrm>
              <a:off x="8484166" y="4012411"/>
              <a:ext cx="288032" cy="277151"/>
            </a:xfrm>
            <a:prstGeom prst="rect">
              <a:avLst/>
            </a:prstGeom>
            <a:noFill/>
          </p:spPr>
          <p:txBody>
            <a:bodyPr wrap="square" rtlCol="0">
              <a:spAutoFit/>
            </a:bodyPr>
            <a:lstStyle/>
            <a:p>
              <a:pPr defTabSz="914400">
                <a:lnSpc>
                  <a:spcPct val="90000"/>
                </a:lnSpc>
                <a:defRPr/>
              </a:pPr>
              <a:r>
                <a:rPr lang="en-US" altLang="zh-CN" sz="1100" kern="0" dirty="0">
                  <a:solidFill>
                    <a:srgbClr val="545454"/>
                  </a:solidFill>
                  <a:latin typeface="Century Gothic"/>
                </a:rPr>
                <a:t>3</a:t>
              </a:r>
              <a:endParaRPr lang="zh-CN" altLang="en-US" sz="1100" kern="0" dirty="0">
                <a:solidFill>
                  <a:srgbClr val="545454"/>
                </a:solidFill>
                <a:latin typeface="Century Gothic"/>
              </a:endParaRPr>
            </a:p>
          </p:txBody>
        </p:sp>
      </p:grpSp>
      <p:grpSp>
        <p:nvGrpSpPr>
          <p:cNvPr id="121" name="组合 120"/>
          <p:cNvGrpSpPr/>
          <p:nvPr/>
        </p:nvGrpSpPr>
        <p:grpSpPr>
          <a:xfrm>
            <a:off x="7321234" y="4172329"/>
            <a:ext cx="274542" cy="244682"/>
            <a:chOff x="8484166" y="4012411"/>
            <a:chExt cx="288032" cy="277151"/>
          </a:xfrm>
        </p:grpSpPr>
        <p:sp>
          <p:nvSpPr>
            <p:cNvPr id="122" name="椭圆 121"/>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sp>
          <p:nvSpPr>
            <p:cNvPr id="123" name="文本框 122"/>
            <p:cNvSpPr txBox="1"/>
            <p:nvPr/>
          </p:nvSpPr>
          <p:spPr>
            <a:xfrm>
              <a:off x="8484166" y="4012411"/>
              <a:ext cx="288032" cy="277151"/>
            </a:xfrm>
            <a:prstGeom prst="rect">
              <a:avLst/>
            </a:prstGeom>
            <a:noFill/>
          </p:spPr>
          <p:txBody>
            <a:bodyPr wrap="square" rtlCol="0">
              <a:spAutoFit/>
            </a:bodyPr>
            <a:lstStyle/>
            <a:p>
              <a:pPr defTabSz="914400">
                <a:lnSpc>
                  <a:spcPct val="90000"/>
                </a:lnSpc>
                <a:defRPr/>
              </a:pPr>
              <a:r>
                <a:rPr lang="en-US" altLang="zh-CN" sz="1100" kern="0" dirty="0">
                  <a:solidFill>
                    <a:srgbClr val="545454"/>
                  </a:solidFill>
                  <a:latin typeface="Century Gothic"/>
                </a:rPr>
                <a:t>3</a:t>
              </a:r>
              <a:endParaRPr lang="zh-CN" altLang="en-US" sz="1100" kern="0" dirty="0">
                <a:solidFill>
                  <a:srgbClr val="545454"/>
                </a:solidFill>
                <a:latin typeface="Century Gothic"/>
              </a:endParaRPr>
            </a:p>
          </p:txBody>
        </p:sp>
      </p:grpSp>
      <p:grpSp>
        <p:nvGrpSpPr>
          <p:cNvPr id="124" name="组合 123"/>
          <p:cNvGrpSpPr/>
          <p:nvPr/>
        </p:nvGrpSpPr>
        <p:grpSpPr>
          <a:xfrm>
            <a:off x="3903375" y="4480160"/>
            <a:ext cx="213849" cy="301947"/>
            <a:chOff x="7431088" y="801689"/>
            <a:chExt cx="282575" cy="371475"/>
          </a:xfrm>
        </p:grpSpPr>
        <p:sp>
          <p:nvSpPr>
            <p:cNvPr id="125" name="Freeform 388"/>
            <p:cNvSpPr>
              <a:spLocks/>
            </p:cNvSpPr>
            <p:nvPr/>
          </p:nvSpPr>
          <p:spPr bwMode="auto">
            <a:xfrm>
              <a:off x="7431088" y="801689"/>
              <a:ext cx="282575" cy="371475"/>
            </a:xfrm>
            <a:custGeom>
              <a:avLst/>
              <a:gdLst>
                <a:gd name="T0" fmla="*/ 178 w 178"/>
                <a:gd name="T1" fmla="*/ 234 h 234"/>
                <a:gd name="T2" fmla="*/ 0 w 178"/>
                <a:gd name="T3" fmla="*/ 234 h 234"/>
                <a:gd name="T4" fmla="*/ 0 w 178"/>
                <a:gd name="T5" fmla="*/ 0 h 234"/>
                <a:gd name="T6" fmla="*/ 106 w 178"/>
                <a:gd name="T7" fmla="*/ 0 h 234"/>
                <a:gd name="T8" fmla="*/ 178 w 178"/>
                <a:gd name="T9" fmla="*/ 73 h 234"/>
                <a:gd name="T10" fmla="*/ 178 w 178"/>
                <a:gd name="T11" fmla="*/ 234 h 234"/>
              </a:gdLst>
              <a:ahLst/>
              <a:cxnLst>
                <a:cxn ang="0">
                  <a:pos x="T0" y="T1"/>
                </a:cxn>
                <a:cxn ang="0">
                  <a:pos x="T2" y="T3"/>
                </a:cxn>
                <a:cxn ang="0">
                  <a:pos x="T4" y="T5"/>
                </a:cxn>
                <a:cxn ang="0">
                  <a:pos x="T6" y="T7"/>
                </a:cxn>
                <a:cxn ang="0">
                  <a:pos x="T8" y="T9"/>
                </a:cxn>
                <a:cxn ang="0">
                  <a:pos x="T10" y="T11"/>
                </a:cxn>
              </a:cxnLst>
              <a:rect l="0" t="0" r="r" b="b"/>
              <a:pathLst>
                <a:path w="178" h="234">
                  <a:moveTo>
                    <a:pt x="178" y="234"/>
                  </a:moveTo>
                  <a:lnTo>
                    <a:pt x="0" y="234"/>
                  </a:lnTo>
                  <a:lnTo>
                    <a:pt x="0" y="0"/>
                  </a:lnTo>
                  <a:lnTo>
                    <a:pt x="106" y="0"/>
                  </a:lnTo>
                  <a:lnTo>
                    <a:pt x="178" y="73"/>
                  </a:lnTo>
                  <a:lnTo>
                    <a:pt x="178" y="234"/>
                  </a:lnTo>
                  <a:close/>
                </a:path>
              </a:pathLst>
            </a:custGeom>
            <a:solidFill>
              <a:srgbClr val="F5F7FA"/>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126" name="Freeform 389"/>
            <p:cNvSpPr>
              <a:spLocks/>
            </p:cNvSpPr>
            <p:nvPr/>
          </p:nvSpPr>
          <p:spPr bwMode="auto">
            <a:xfrm>
              <a:off x="7599363" y="801689"/>
              <a:ext cx="114300" cy="115888"/>
            </a:xfrm>
            <a:custGeom>
              <a:avLst/>
              <a:gdLst>
                <a:gd name="T0" fmla="*/ 0 w 72"/>
                <a:gd name="T1" fmla="*/ 73 h 73"/>
                <a:gd name="T2" fmla="*/ 72 w 72"/>
                <a:gd name="T3" fmla="*/ 73 h 73"/>
                <a:gd name="T4" fmla="*/ 0 w 72"/>
                <a:gd name="T5" fmla="*/ 0 h 73"/>
                <a:gd name="T6" fmla="*/ 0 w 72"/>
                <a:gd name="T7" fmla="*/ 73 h 73"/>
              </a:gdLst>
              <a:ahLst/>
              <a:cxnLst>
                <a:cxn ang="0">
                  <a:pos x="T0" y="T1"/>
                </a:cxn>
                <a:cxn ang="0">
                  <a:pos x="T2" y="T3"/>
                </a:cxn>
                <a:cxn ang="0">
                  <a:pos x="T4" y="T5"/>
                </a:cxn>
                <a:cxn ang="0">
                  <a:pos x="T6" y="T7"/>
                </a:cxn>
              </a:cxnLst>
              <a:rect l="0" t="0" r="r" b="b"/>
              <a:pathLst>
                <a:path w="72" h="73">
                  <a:moveTo>
                    <a:pt x="0" y="73"/>
                  </a:moveTo>
                  <a:lnTo>
                    <a:pt x="72" y="73"/>
                  </a:lnTo>
                  <a:lnTo>
                    <a:pt x="0" y="0"/>
                  </a:lnTo>
                  <a:lnTo>
                    <a:pt x="0" y="73"/>
                  </a:lnTo>
                  <a:close/>
                </a:path>
              </a:pathLst>
            </a:custGeom>
            <a:solidFill>
              <a:srgbClr val="CCD0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127" name="Rectangle 391"/>
            <p:cNvSpPr>
              <a:spLocks noChangeArrowheads="1"/>
            </p:cNvSpPr>
            <p:nvPr/>
          </p:nvSpPr>
          <p:spPr bwMode="auto">
            <a:xfrm>
              <a:off x="7491413" y="1004889"/>
              <a:ext cx="158750" cy="26988"/>
            </a:xfrm>
            <a:prstGeom prst="rect">
              <a:avLst/>
            </a:prstGeom>
            <a:solidFill>
              <a:srgbClr val="505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128" name="Rectangle 392"/>
            <p:cNvSpPr>
              <a:spLocks noChangeArrowheads="1"/>
            </p:cNvSpPr>
            <p:nvPr/>
          </p:nvSpPr>
          <p:spPr bwMode="auto">
            <a:xfrm>
              <a:off x="7491413" y="1060451"/>
              <a:ext cx="158750" cy="26988"/>
            </a:xfrm>
            <a:prstGeom prst="rect">
              <a:avLst/>
            </a:prstGeom>
            <a:solidFill>
              <a:srgbClr val="505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grpSp>
          <p:nvGrpSpPr>
            <p:cNvPr id="129" name="组合 128"/>
            <p:cNvGrpSpPr/>
            <p:nvPr/>
          </p:nvGrpSpPr>
          <p:grpSpPr>
            <a:xfrm>
              <a:off x="7469245" y="810590"/>
              <a:ext cx="168894" cy="199158"/>
              <a:chOff x="2397126" y="4757738"/>
              <a:chExt cx="382588" cy="382588"/>
            </a:xfrm>
          </p:grpSpPr>
          <p:sp>
            <p:nvSpPr>
              <p:cNvPr id="130" name="Freeform 100"/>
              <p:cNvSpPr>
                <a:spLocks/>
              </p:cNvSpPr>
              <p:nvPr/>
            </p:nvSpPr>
            <p:spPr bwMode="auto">
              <a:xfrm>
                <a:off x="2397126" y="4757738"/>
                <a:ext cx="382588" cy="382588"/>
              </a:xfrm>
              <a:custGeom>
                <a:avLst/>
                <a:gdLst>
                  <a:gd name="T0" fmla="*/ 17 w 152"/>
                  <a:gd name="T1" fmla="*/ 152 h 152"/>
                  <a:gd name="T2" fmla="*/ 58 w 152"/>
                  <a:gd name="T3" fmla="*/ 111 h 152"/>
                  <a:gd name="T4" fmla="*/ 91 w 152"/>
                  <a:gd name="T5" fmla="*/ 122 h 152"/>
                  <a:gd name="T6" fmla="*/ 152 w 152"/>
                  <a:gd name="T7" fmla="*/ 61 h 152"/>
                  <a:gd name="T8" fmla="*/ 91 w 152"/>
                  <a:gd name="T9" fmla="*/ 0 h 152"/>
                  <a:gd name="T10" fmla="*/ 31 w 152"/>
                  <a:gd name="T11" fmla="*/ 61 h 152"/>
                  <a:gd name="T12" fmla="*/ 41 w 152"/>
                  <a:gd name="T13" fmla="*/ 94 h 152"/>
                  <a:gd name="T14" fmla="*/ 0 w 152"/>
                  <a:gd name="T15" fmla="*/ 135 h 152"/>
                  <a:gd name="T16" fmla="*/ 17 w 152"/>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2">
                    <a:moveTo>
                      <a:pt x="17" y="152"/>
                    </a:moveTo>
                    <a:cubicBezTo>
                      <a:pt x="58" y="111"/>
                      <a:pt x="58" y="111"/>
                      <a:pt x="58" y="111"/>
                    </a:cubicBezTo>
                    <a:cubicBezTo>
                      <a:pt x="67" y="118"/>
                      <a:pt x="79" y="122"/>
                      <a:pt x="91" y="122"/>
                    </a:cubicBezTo>
                    <a:cubicBezTo>
                      <a:pt x="125" y="122"/>
                      <a:pt x="152" y="94"/>
                      <a:pt x="152" y="61"/>
                    </a:cubicBezTo>
                    <a:cubicBezTo>
                      <a:pt x="152" y="27"/>
                      <a:pt x="125" y="0"/>
                      <a:pt x="91" y="0"/>
                    </a:cubicBezTo>
                    <a:cubicBezTo>
                      <a:pt x="58" y="0"/>
                      <a:pt x="31" y="27"/>
                      <a:pt x="31" y="61"/>
                    </a:cubicBezTo>
                    <a:cubicBezTo>
                      <a:pt x="31" y="73"/>
                      <a:pt x="34" y="85"/>
                      <a:pt x="41" y="94"/>
                    </a:cubicBezTo>
                    <a:cubicBezTo>
                      <a:pt x="0" y="135"/>
                      <a:pt x="0" y="135"/>
                      <a:pt x="0" y="135"/>
                    </a:cubicBezTo>
                    <a:lnTo>
                      <a:pt x="17" y="15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131" name="Oval 101"/>
              <p:cNvSpPr>
                <a:spLocks noChangeArrowheads="1"/>
              </p:cNvSpPr>
              <p:nvPr/>
            </p:nvSpPr>
            <p:spPr bwMode="auto">
              <a:xfrm>
                <a:off x="2517776" y="4800601"/>
                <a:ext cx="219075" cy="219075"/>
              </a:xfrm>
              <a:prstGeom prst="ellipse">
                <a:avLst/>
              </a:prstGeom>
              <a:solidFill>
                <a:srgbClr val="F5F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grpSp>
      </p:grpSp>
      <p:grpSp>
        <p:nvGrpSpPr>
          <p:cNvPr id="132" name="组合 131"/>
          <p:cNvGrpSpPr/>
          <p:nvPr/>
        </p:nvGrpSpPr>
        <p:grpSpPr>
          <a:xfrm>
            <a:off x="4384917" y="4933287"/>
            <a:ext cx="213849" cy="301947"/>
            <a:chOff x="7431088" y="801689"/>
            <a:chExt cx="282575" cy="371475"/>
          </a:xfrm>
        </p:grpSpPr>
        <p:sp>
          <p:nvSpPr>
            <p:cNvPr id="133" name="Freeform 388"/>
            <p:cNvSpPr>
              <a:spLocks/>
            </p:cNvSpPr>
            <p:nvPr/>
          </p:nvSpPr>
          <p:spPr bwMode="auto">
            <a:xfrm>
              <a:off x="7431088" y="801689"/>
              <a:ext cx="282575" cy="371475"/>
            </a:xfrm>
            <a:custGeom>
              <a:avLst/>
              <a:gdLst>
                <a:gd name="T0" fmla="*/ 178 w 178"/>
                <a:gd name="T1" fmla="*/ 234 h 234"/>
                <a:gd name="T2" fmla="*/ 0 w 178"/>
                <a:gd name="T3" fmla="*/ 234 h 234"/>
                <a:gd name="T4" fmla="*/ 0 w 178"/>
                <a:gd name="T5" fmla="*/ 0 h 234"/>
                <a:gd name="T6" fmla="*/ 106 w 178"/>
                <a:gd name="T7" fmla="*/ 0 h 234"/>
                <a:gd name="T8" fmla="*/ 178 w 178"/>
                <a:gd name="T9" fmla="*/ 73 h 234"/>
                <a:gd name="T10" fmla="*/ 178 w 178"/>
                <a:gd name="T11" fmla="*/ 234 h 234"/>
              </a:gdLst>
              <a:ahLst/>
              <a:cxnLst>
                <a:cxn ang="0">
                  <a:pos x="T0" y="T1"/>
                </a:cxn>
                <a:cxn ang="0">
                  <a:pos x="T2" y="T3"/>
                </a:cxn>
                <a:cxn ang="0">
                  <a:pos x="T4" y="T5"/>
                </a:cxn>
                <a:cxn ang="0">
                  <a:pos x="T6" y="T7"/>
                </a:cxn>
                <a:cxn ang="0">
                  <a:pos x="T8" y="T9"/>
                </a:cxn>
                <a:cxn ang="0">
                  <a:pos x="T10" y="T11"/>
                </a:cxn>
              </a:cxnLst>
              <a:rect l="0" t="0" r="r" b="b"/>
              <a:pathLst>
                <a:path w="178" h="234">
                  <a:moveTo>
                    <a:pt x="178" y="234"/>
                  </a:moveTo>
                  <a:lnTo>
                    <a:pt x="0" y="234"/>
                  </a:lnTo>
                  <a:lnTo>
                    <a:pt x="0" y="0"/>
                  </a:lnTo>
                  <a:lnTo>
                    <a:pt x="106" y="0"/>
                  </a:lnTo>
                  <a:lnTo>
                    <a:pt x="178" y="73"/>
                  </a:lnTo>
                  <a:lnTo>
                    <a:pt x="178" y="234"/>
                  </a:lnTo>
                  <a:close/>
                </a:path>
              </a:pathLst>
            </a:custGeom>
            <a:solidFill>
              <a:srgbClr val="F5F7FA"/>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134" name="Freeform 389"/>
            <p:cNvSpPr>
              <a:spLocks/>
            </p:cNvSpPr>
            <p:nvPr/>
          </p:nvSpPr>
          <p:spPr bwMode="auto">
            <a:xfrm>
              <a:off x="7599363" y="801689"/>
              <a:ext cx="114300" cy="115888"/>
            </a:xfrm>
            <a:custGeom>
              <a:avLst/>
              <a:gdLst>
                <a:gd name="T0" fmla="*/ 0 w 72"/>
                <a:gd name="T1" fmla="*/ 73 h 73"/>
                <a:gd name="T2" fmla="*/ 72 w 72"/>
                <a:gd name="T3" fmla="*/ 73 h 73"/>
                <a:gd name="T4" fmla="*/ 0 w 72"/>
                <a:gd name="T5" fmla="*/ 0 h 73"/>
                <a:gd name="T6" fmla="*/ 0 w 72"/>
                <a:gd name="T7" fmla="*/ 73 h 73"/>
              </a:gdLst>
              <a:ahLst/>
              <a:cxnLst>
                <a:cxn ang="0">
                  <a:pos x="T0" y="T1"/>
                </a:cxn>
                <a:cxn ang="0">
                  <a:pos x="T2" y="T3"/>
                </a:cxn>
                <a:cxn ang="0">
                  <a:pos x="T4" y="T5"/>
                </a:cxn>
                <a:cxn ang="0">
                  <a:pos x="T6" y="T7"/>
                </a:cxn>
              </a:cxnLst>
              <a:rect l="0" t="0" r="r" b="b"/>
              <a:pathLst>
                <a:path w="72" h="73">
                  <a:moveTo>
                    <a:pt x="0" y="73"/>
                  </a:moveTo>
                  <a:lnTo>
                    <a:pt x="72" y="73"/>
                  </a:lnTo>
                  <a:lnTo>
                    <a:pt x="0" y="0"/>
                  </a:lnTo>
                  <a:lnTo>
                    <a:pt x="0" y="73"/>
                  </a:lnTo>
                  <a:close/>
                </a:path>
              </a:pathLst>
            </a:custGeom>
            <a:solidFill>
              <a:srgbClr val="CCD0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135" name="Rectangle 391"/>
            <p:cNvSpPr>
              <a:spLocks noChangeArrowheads="1"/>
            </p:cNvSpPr>
            <p:nvPr/>
          </p:nvSpPr>
          <p:spPr bwMode="auto">
            <a:xfrm>
              <a:off x="7491413" y="1004889"/>
              <a:ext cx="158750" cy="26988"/>
            </a:xfrm>
            <a:prstGeom prst="rect">
              <a:avLst/>
            </a:prstGeom>
            <a:solidFill>
              <a:srgbClr val="505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136" name="Rectangle 392"/>
            <p:cNvSpPr>
              <a:spLocks noChangeArrowheads="1"/>
            </p:cNvSpPr>
            <p:nvPr/>
          </p:nvSpPr>
          <p:spPr bwMode="auto">
            <a:xfrm>
              <a:off x="7491413" y="1060451"/>
              <a:ext cx="158750" cy="26988"/>
            </a:xfrm>
            <a:prstGeom prst="rect">
              <a:avLst/>
            </a:prstGeom>
            <a:solidFill>
              <a:srgbClr val="505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grpSp>
          <p:nvGrpSpPr>
            <p:cNvPr id="137" name="组合 136"/>
            <p:cNvGrpSpPr/>
            <p:nvPr/>
          </p:nvGrpSpPr>
          <p:grpSpPr>
            <a:xfrm>
              <a:off x="7469245" y="810590"/>
              <a:ext cx="168894" cy="199158"/>
              <a:chOff x="2397126" y="4757738"/>
              <a:chExt cx="382588" cy="382588"/>
            </a:xfrm>
          </p:grpSpPr>
          <p:sp>
            <p:nvSpPr>
              <p:cNvPr id="138" name="Freeform 100"/>
              <p:cNvSpPr>
                <a:spLocks/>
              </p:cNvSpPr>
              <p:nvPr/>
            </p:nvSpPr>
            <p:spPr bwMode="auto">
              <a:xfrm>
                <a:off x="2397126" y="4757738"/>
                <a:ext cx="382588" cy="382588"/>
              </a:xfrm>
              <a:custGeom>
                <a:avLst/>
                <a:gdLst>
                  <a:gd name="T0" fmla="*/ 17 w 152"/>
                  <a:gd name="T1" fmla="*/ 152 h 152"/>
                  <a:gd name="T2" fmla="*/ 58 w 152"/>
                  <a:gd name="T3" fmla="*/ 111 h 152"/>
                  <a:gd name="T4" fmla="*/ 91 w 152"/>
                  <a:gd name="T5" fmla="*/ 122 h 152"/>
                  <a:gd name="T6" fmla="*/ 152 w 152"/>
                  <a:gd name="T7" fmla="*/ 61 h 152"/>
                  <a:gd name="T8" fmla="*/ 91 w 152"/>
                  <a:gd name="T9" fmla="*/ 0 h 152"/>
                  <a:gd name="T10" fmla="*/ 31 w 152"/>
                  <a:gd name="T11" fmla="*/ 61 h 152"/>
                  <a:gd name="T12" fmla="*/ 41 w 152"/>
                  <a:gd name="T13" fmla="*/ 94 h 152"/>
                  <a:gd name="T14" fmla="*/ 0 w 152"/>
                  <a:gd name="T15" fmla="*/ 135 h 152"/>
                  <a:gd name="T16" fmla="*/ 17 w 152"/>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2">
                    <a:moveTo>
                      <a:pt x="17" y="152"/>
                    </a:moveTo>
                    <a:cubicBezTo>
                      <a:pt x="58" y="111"/>
                      <a:pt x="58" y="111"/>
                      <a:pt x="58" y="111"/>
                    </a:cubicBezTo>
                    <a:cubicBezTo>
                      <a:pt x="67" y="118"/>
                      <a:pt x="79" y="122"/>
                      <a:pt x="91" y="122"/>
                    </a:cubicBezTo>
                    <a:cubicBezTo>
                      <a:pt x="125" y="122"/>
                      <a:pt x="152" y="94"/>
                      <a:pt x="152" y="61"/>
                    </a:cubicBezTo>
                    <a:cubicBezTo>
                      <a:pt x="152" y="27"/>
                      <a:pt x="125" y="0"/>
                      <a:pt x="91" y="0"/>
                    </a:cubicBezTo>
                    <a:cubicBezTo>
                      <a:pt x="58" y="0"/>
                      <a:pt x="31" y="27"/>
                      <a:pt x="31" y="61"/>
                    </a:cubicBezTo>
                    <a:cubicBezTo>
                      <a:pt x="31" y="73"/>
                      <a:pt x="34" y="85"/>
                      <a:pt x="41" y="94"/>
                    </a:cubicBezTo>
                    <a:cubicBezTo>
                      <a:pt x="0" y="135"/>
                      <a:pt x="0" y="135"/>
                      <a:pt x="0" y="135"/>
                    </a:cubicBezTo>
                    <a:lnTo>
                      <a:pt x="17" y="15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139" name="Oval 101"/>
              <p:cNvSpPr>
                <a:spLocks noChangeArrowheads="1"/>
              </p:cNvSpPr>
              <p:nvPr/>
            </p:nvSpPr>
            <p:spPr bwMode="auto">
              <a:xfrm>
                <a:off x="2517776" y="4800601"/>
                <a:ext cx="219075" cy="219075"/>
              </a:xfrm>
              <a:prstGeom prst="ellipse">
                <a:avLst/>
              </a:prstGeom>
              <a:solidFill>
                <a:srgbClr val="F5F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grpSp>
      </p:grpSp>
      <p:grpSp>
        <p:nvGrpSpPr>
          <p:cNvPr id="140" name="组合 139"/>
          <p:cNvGrpSpPr/>
          <p:nvPr/>
        </p:nvGrpSpPr>
        <p:grpSpPr>
          <a:xfrm>
            <a:off x="7595776" y="4185448"/>
            <a:ext cx="213849" cy="301947"/>
            <a:chOff x="7431088" y="801689"/>
            <a:chExt cx="282575" cy="371475"/>
          </a:xfrm>
        </p:grpSpPr>
        <p:sp>
          <p:nvSpPr>
            <p:cNvPr id="141" name="Freeform 388"/>
            <p:cNvSpPr>
              <a:spLocks/>
            </p:cNvSpPr>
            <p:nvPr/>
          </p:nvSpPr>
          <p:spPr bwMode="auto">
            <a:xfrm>
              <a:off x="7431088" y="801689"/>
              <a:ext cx="282575" cy="371475"/>
            </a:xfrm>
            <a:custGeom>
              <a:avLst/>
              <a:gdLst>
                <a:gd name="T0" fmla="*/ 178 w 178"/>
                <a:gd name="T1" fmla="*/ 234 h 234"/>
                <a:gd name="T2" fmla="*/ 0 w 178"/>
                <a:gd name="T3" fmla="*/ 234 h 234"/>
                <a:gd name="T4" fmla="*/ 0 w 178"/>
                <a:gd name="T5" fmla="*/ 0 h 234"/>
                <a:gd name="T6" fmla="*/ 106 w 178"/>
                <a:gd name="T7" fmla="*/ 0 h 234"/>
                <a:gd name="T8" fmla="*/ 178 w 178"/>
                <a:gd name="T9" fmla="*/ 73 h 234"/>
                <a:gd name="T10" fmla="*/ 178 w 178"/>
                <a:gd name="T11" fmla="*/ 234 h 234"/>
              </a:gdLst>
              <a:ahLst/>
              <a:cxnLst>
                <a:cxn ang="0">
                  <a:pos x="T0" y="T1"/>
                </a:cxn>
                <a:cxn ang="0">
                  <a:pos x="T2" y="T3"/>
                </a:cxn>
                <a:cxn ang="0">
                  <a:pos x="T4" y="T5"/>
                </a:cxn>
                <a:cxn ang="0">
                  <a:pos x="T6" y="T7"/>
                </a:cxn>
                <a:cxn ang="0">
                  <a:pos x="T8" y="T9"/>
                </a:cxn>
                <a:cxn ang="0">
                  <a:pos x="T10" y="T11"/>
                </a:cxn>
              </a:cxnLst>
              <a:rect l="0" t="0" r="r" b="b"/>
              <a:pathLst>
                <a:path w="178" h="234">
                  <a:moveTo>
                    <a:pt x="178" y="234"/>
                  </a:moveTo>
                  <a:lnTo>
                    <a:pt x="0" y="234"/>
                  </a:lnTo>
                  <a:lnTo>
                    <a:pt x="0" y="0"/>
                  </a:lnTo>
                  <a:lnTo>
                    <a:pt x="106" y="0"/>
                  </a:lnTo>
                  <a:lnTo>
                    <a:pt x="178" y="73"/>
                  </a:lnTo>
                  <a:lnTo>
                    <a:pt x="178" y="234"/>
                  </a:lnTo>
                  <a:close/>
                </a:path>
              </a:pathLst>
            </a:custGeom>
            <a:solidFill>
              <a:srgbClr val="F5F7FA"/>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142" name="Freeform 389"/>
            <p:cNvSpPr>
              <a:spLocks/>
            </p:cNvSpPr>
            <p:nvPr/>
          </p:nvSpPr>
          <p:spPr bwMode="auto">
            <a:xfrm>
              <a:off x="7599363" y="801689"/>
              <a:ext cx="114300" cy="115888"/>
            </a:xfrm>
            <a:custGeom>
              <a:avLst/>
              <a:gdLst>
                <a:gd name="T0" fmla="*/ 0 w 72"/>
                <a:gd name="T1" fmla="*/ 73 h 73"/>
                <a:gd name="T2" fmla="*/ 72 w 72"/>
                <a:gd name="T3" fmla="*/ 73 h 73"/>
                <a:gd name="T4" fmla="*/ 0 w 72"/>
                <a:gd name="T5" fmla="*/ 0 h 73"/>
                <a:gd name="T6" fmla="*/ 0 w 72"/>
                <a:gd name="T7" fmla="*/ 73 h 73"/>
              </a:gdLst>
              <a:ahLst/>
              <a:cxnLst>
                <a:cxn ang="0">
                  <a:pos x="T0" y="T1"/>
                </a:cxn>
                <a:cxn ang="0">
                  <a:pos x="T2" y="T3"/>
                </a:cxn>
                <a:cxn ang="0">
                  <a:pos x="T4" y="T5"/>
                </a:cxn>
                <a:cxn ang="0">
                  <a:pos x="T6" y="T7"/>
                </a:cxn>
              </a:cxnLst>
              <a:rect l="0" t="0" r="r" b="b"/>
              <a:pathLst>
                <a:path w="72" h="73">
                  <a:moveTo>
                    <a:pt x="0" y="73"/>
                  </a:moveTo>
                  <a:lnTo>
                    <a:pt x="72" y="73"/>
                  </a:lnTo>
                  <a:lnTo>
                    <a:pt x="0" y="0"/>
                  </a:lnTo>
                  <a:lnTo>
                    <a:pt x="0" y="73"/>
                  </a:lnTo>
                  <a:close/>
                </a:path>
              </a:pathLst>
            </a:custGeom>
            <a:solidFill>
              <a:srgbClr val="CCD0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143" name="Rectangle 391"/>
            <p:cNvSpPr>
              <a:spLocks noChangeArrowheads="1"/>
            </p:cNvSpPr>
            <p:nvPr/>
          </p:nvSpPr>
          <p:spPr bwMode="auto">
            <a:xfrm>
              <a:off x="7491413" y="1004889"/>
              <a:ext cx="158750" cy="26988"/>
            </a:xfrm>
            <a:prstGeom prst="rect">
              <a:avLst/>
            </a:prstGeom>
            <a:solidFill>
              <a:srgbClr val="505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144" name="Rectangle 392"/>
            <p:cNvSpPr>
              <a:spLocks noChangeArrowheads="1"/>
            </p:cNvSpPr>
            <p:nvPr/>
          </p:nvSpPr>
          <p:spPr bwMode="auto">
            <a:xfrm>
              <a:off x="7491413" y="1060451"/>
              <a:ext cx="158750" cy="26988"/>
            </a:xfrm>
            <a:prstGeom prst="rect">
              <a:avLst/>
            </a:prstGeom>
            <a:solidFill>
              <a:srgbClr val="505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grpSp>
          <p:nvGrpSpPr>
            <p:cNvPr id="145" name="组合 144"/>
            <p:cNvGrpSpPr/>
            <p:nvPr/>
          </p:nvGrpSpPr>
          <p:grpSpPr>
            <a:xfrm>
              <a:off x="7469245" y="810590"/>
              <a:ext cx="168894" cy="199158"/>
              <a:chOff x="2397126" y="4757738"/>
              <a:chExt cx="382588" cy="382588"/>
            </a:xfrm>
          </p:grpSpPr>
          <p:sp>
            <p:nvSpPr>
              <p:cNvPr id="146" name="Freeform 100"/>
              <p:cNvSpPr>
                <a:spLocks/>
              </p:cNvSpPr>
              <p:nvPr/>
            </p:nvSpPr>
            <p:spPr bwMode="auto">
              <a:xfrm>
                <a:off x="2397126" y="4757738"/>
                <a:ext cx="382588" cy="382588"/>
              </a:xfrm>
              <a:custGeom>
                <a:avLst/>
                <a:gdLst>
                  <a:gd name="T0" fmla="*/ 17 w 152"/>
                  <a:gd name="T1" fmla="*/ 152 h 152"/>
                  <a:gd name="T2" fmla="*/ 58 w 152"/>
                  <a:gd name="T3" fmla="*/ 111 h 152"/>
                  <a:gd name="T4" fmla="*/ 91 w 152"/>
                  <a:gd name="T5" fmla="*/ 122 h 152"/>
                  <a:gd name="T6" fmla="*/ 152 w 152"/>
                  <a:gd name="T7" fmla="*/ 61 h 152"/>
                  <a:gd name="T8" fmla="*/ 91 w 152"/>
                  <a:gd name="T9" fmla="*/ 0 h 152"/>
                  <a:gd name="T10" fmla="*/ 31 w 152"/>
                  <a:gd name="T11" fmla="*/ 61 h 152"/>
                  <a:gd name="T12" fmla="*/ 41 w 152"/>
                  <a:gd name="T13" fmla="*/ 94 h 152"/>
                  <a:gd name="T14" fmla="*/ 0 w 152"/>
                  <a:gd name="T15" fmla="*/ 135 h 152"/>
                  <a:gd name="T16" fmla="*/ 17 w 152"/>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2">
                    <a:moveTo>
                      <a:pt x="17" y="152"/>
                    </a:moveTo>
                    <a:cubicBezTo>
                      <a:pt x="58" y="111"/>
                      <a:pt x="58" y="111"/>
                      <a:pt x="58" y="111"/>
                    </a:cubicBezTo>
                    <a:cubicBezTo>
                      <a:pt x="67" y="118"/>
                      <a:pt x="79" y="122"/>
                      <a:pt x="91" y="122"/>
                    </a:cubicBezTo>
                    <a:cubicBezTo>
                      <a:pt x="125" y="122"/>
                      <a:pt x="152" y="94"/>
                      <a:pt x="152" y="61"/>
                    </a:cubicBezTo>
                    <a:cubicBezTo>
                      <a:pt x="152" y="27"/>
                      <a:pt x="125" y="0"/>
                      <a:pt x="91" y="0"/>
                    </a:cubicBezTo>
                    <a:cubicBezTo>
                      <a:pt x="58" y="0"/>
                      <a:pt x="31" y="27"/>
                      <a:pt x="31" y="61"/>
                    </a:cubicBezTo>
                    <a:cubicBezTo>
                      <a:pt x="31" y="73"/>
                      <a:pt x="34" y="85"/>
                      <a:pt x="41" y="94"/>
                    </a:cubicBezTo>
                    <a:cubicBezTo>
                      <a:pt x="0" y="135"/>
                      <a:pt x="0" y="135"/>
                      <a:pt x="0" y="135"/>
                    </a:cubicBezTo>
                    <a:lnTo>
                      <a:pt x="17" y="152"/>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147" name="Oval 101"/>
              <p:cNvSpPr>
                <a:spLocks noChangeArrowheads="1"/>
              </p:cNvSpPr>
              <p:nvPr/>
            </p:nvSpPr>
            <p:spPr bwMode="auto">
              <a:xfrm>
                <a:off x="2517776" y="4800601"/>
                <a:ext cx="219075" cy="219075"/>
              </a:xfrm>
              <a:prstGeom prst="ellipse">
                <a:avLst/>
              </a:prstGeom>
              <a:solidFill>
                <a:srgbClr val="F5F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grpSp>
      </p:grpSp>
      <p:cxnSp>
        <p:nvCxnSpPr>
          <p:cNvPr id="148" name="直接箭头连接符 147"/>
          <p:cNvCxnSpPr>
            <a:stCxn id="78" idx="0"/>
          </p:cNvCxnSpPr>
          <p:nvPr/>
        </p:nvCxnSpPr>
        <p:spPr>
          <a:xfrm>
            <a:off x="4456890" y="4110994"/>
            <a:ext cx="2268239" cy="1"/>
          </a:xfrm>
          <a:prstGeom prst="straightConnector1">
            <a:avLst/>
          </a:prstGeom>
          <a:noFill/>
          <a:ln w="19050" cap="flat" cmpd="sng" algn="ctr">
            <a:solidFill>
              <a:srgbClr val="545454"/>
            </a:solidFill>
            <a:prstDash val="sysDot"/>
            <a:miter lim="800000"/>
            <a:headEnd type="triangle"/>
            <a:tailEnd type="triangle"/>
          </a:ln>
          <a:effectLst/>
        </p:spPr>
      </p:cxnSp>
      <p:cxnSp>
        <p:nvCxnSpPr>
          <p:cNvPr id="149" name="直接箭头连接符 148"/>
          <p:cNvCxnSpPr>
            <a:stCxn id="78" idx="2"/>
          </p:cNvCxnSpPr>
          <p:nvPr/>
        </p:nvCxnSpPr>
        <p:spPr>
          <a:xfrm>
            <a:off x="4456890" y="4355676"/>
            <a:ext cx="802923" cy="458106"/>
          </a:xfrm>
          <a:prstGeom prst="straightConnector1">
            <a:avLst/>
          </a:prstGeom>
          <a:noFill/>
          <a:ln w="19050" cap="flat" cmpd="sng" algn="ctr">
            <a:solidFill>
              <a:srgbClr val="545454"/>
            </a:solidFill>
            <a:prstDash val="sysDot"/>
            <a:miter lim="800000"/>
            <a:headEnd type="triangle"/>
            <a:tailEnd type="triangle"/>
          </a:ln>
          <a:effectLst/>
        </p:spPr>
      </p:cxnSp>
      <p:cxnSp>
        <p:nvCxnSpPr>
          <p:cNvPr id="150" name="直接箭头连接符 149"/>
          <p:cNvCxnSpPr/>
          <p:nvPr/>
        </p:nvCxnSpPr>
        <p:spPr>
          <a:xfrm flipV="1">
            <a:off x="5507463" y="4303515"/>
            <a:ext cx="1192656" cy="582260"/>
          </a:xfrm>
          <a:prstGeom prst="straightConnector1">
            <a:avLst/>
          </a:prstGeom>
          <a:noFill/>
          <a:ln w="19050" cap="flat" cmpd="sng" algn="ctr">
            <a:solidFill>
              <a:srgbClr val="545454"/>
            </a:solidFill>
            <a:prstDash val="sysDot"/>
            <a:miter lim="800000"/>
            <a:headEnd type="triangle"/>
            <a:tailEnd type="triangle"/>
          </a:ln>
          <a:effectLst/>
        </p:spPr>
      </p:cxnSp>
      <p:cxnSp>
        <p:nvCxnSpPr>
          <p:cNvPr id="151" name="直接箭头连接符 150"/>
          <p:cNvCxnSpPr/>
          <p:nvPr/>
        </p:nvCxnSpPr>
        <p:spPr>
          <a:xfrm flipH="1">
            <a:off x="4573202" y="3641297"/>
            <a:ext cx="636064" cy="370562"/>
          </a:xfrm>
          <a:prstGeom prst="straightConnector1">
            <a:avLst/>
          </a:prstGeom>
          <a:noFill/>
          <a:ln w="19050" cap="flat" cmpd="sng" algn="ctr">
            <a:solidFill>
              <a:srgbClr val="545454"/>
            </a:solidFill>
            <a:prstDash val="sysDot"/>
            <a:miter lim="800000"/>
            <a:headEnd type="triangle"/>
            <a:tailEnd type="triangle"/>
          </a:ln>
          <a:effectLst/>
        </p:spPr>
      </p:cxnSp>
      <p:cxnSp>
        <p:nvCxnSpPr>
          <p:cNvPr id="152" name="直接箭头连接符 151"/>
          <p:cNvCxnSpPr/>
          <p:nvPr/>
        </p:nvCxnSpPr>
        <p:spPr>
          <a:xfrm>
            <a:off x="5587540" y="3579129"/>
            <a:ext cx="1033775" cy="385218"/>
          </a:xfrm>
          <a:prstGeom prst="straightConnector1">
            <a:avLst/>
          </a:prstGeom>
          <a:noFill/>
          <a:ln w="19050" cap="flat" cmpd="sng" algn="ctr">
            <a:solidFill>
              <a:srgbClr val="545454"/>
            </a:solidFill>
            <a:prstDash val="sysDot"/>
            <a:miter lim="800000"/>
            <a:headEnd type="triangle"/>
            <a:tailEnd type="triangle"/>
          </a:ln>
          <a:effectLst/>
        </p:spPr>
      </p:cxnSp>
      <p:cxnSp>
        <p:nvCxnSpPr>
          <p:cNvPr id="153" name="直接箭头连接符 152"/>
          <p:cNvCxnSpPr/>
          <p:nvPr/>
        </p:nvCxnSpPr>
        <p:spPr>
          <a:xfrm flipH="1">
            <a:off x="5317158" y="3687621"/>
            <a:ext cx="18753" cy="943512"/>
          </a:xfrm>
          <a:prstGeom prst="straightConnector1">
            <a:avLst/>
          </a:prstGeom>
          <a:noFill/>
          <a:ln w="19050" cap="flat" cmpd="sng" algn="ctr">
            <a:solidFill>
              <a:srgbClr val="545454"/>
            </a:solidFill>
            <a:prstDash val="sysDot"/>
            <a:miter lim="800000"/>
            <a:headEnd type="triangle"/>
            <a:tailEnd type="triangle"/>
          </a:ln>
          <a:effectLst/>
        </p:spPr>
      </p:cxnSp>
      <p:grpSp>
        <p:nvGrpSpPr>
          <p:cNvPr id="154" name="组合 153"/>
          <p:cNvGrpSpPr/>
          <p:nvPr/>
        </p:nvGrpSpPr>
        <p:grpSpPr>
          <a:xfrm>
            <a:off x="4897107" y="3774412"/>
            <a:ext cx="274542" cy="244682"/>
            <a:chOff x="8484166" y="4012411"/>
            <a:chExt cx="288032" cy="277151"/>
          </a:xfrm>
        </p:grpSpPr>
        <p:sp>
          <p:nvSpPr>
            <p:cNvPr id="155" name="椭圆 154"/>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sp>
          <p:nvSpPr>
            <p:cNvPr id="156" name="文本框 155"/>
            <p:cNvSpPr txBox="1"/>
            <p:nvPr/>
          </p:nvSpPr>
          <p:spPr>
            <a:xfrm>
              <a:off x="8484166" y="4012411"/>
              <a:ext cx="288032" cy="277151"/>
            </a:xfrm>
            <a:prstGeom prst="rect">
              <a:avLst/>
            </a:prstGeom>
            <a:noFill/>
          </p:spPr>
          <p:txBody>
            <a:bodyPr wrap="square" rtlCol="0">
              <a:spAutoFit/>
            </a:bodyPr>
            <a:lstStyle/>
            <a:p>
              <a:pPr defTabSz="914400">
                <a:lnSpc>
                  <a:spcPct val="90000"/>
                </a:lnSpc>
                <a:defRPr/>
              </a:pPr>
              <a:r>
                <a:rPr lang="en-US" altLang="zh-CN" sz="1100" kern="0" dirty="0">
                  <a:solidFill>
                    <a:srgbClr val="545454"/>
                  </a:solidFill>
                  <a:latin typeface="Century Gothic"/>
                </a:rPr>
                <a:t>4</a:t>
              </a:r>
              <a:endParaRPr lang="zh-CN" altLang="en-US" sz="1100" kern="0" dirty="0">
                <a:solidFill>
                  <a:srgbClr val="545454"/>
                </a:solidFill>
                <a:latin typeface="Century Gothic"/>
              </a:endParaRPr>
            </a:p>
          </p:txBody>
        </p:sp>
      </p:grpSp>
      <p:grpSp>
        <p:nvGrpSpPr>
          <p:cNvPr id="157" name="组合 156"/>
          <p:cNvGrpSpPr/>
          <p:nvPr/>
        </p:nvGrpSpPr>
        <p:grpSpPr>
          <a:xfrm>
            <a:off x="5815177" y="3731101"/>
            <a:ext cx="274542" cy="244682"/>
            <a:chOff x="8484166" y="4012411"/>
            <a:chExt cx="288032" cy="277151"/>
          </a:xfrm>
        </p:grpSpPr>
        <p:sp>
          <p:nvSpPr>
            <p:cNvPr id="158" name="椭圆 157"/>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sp>
          <p:nvSpPr>
            <p:cNvPr id="159" name="文本框 158"/>
            <p:cNvSpPr txBox="1"/>
            <p:nvPr/>
          </p:nvSpPr>
          <p:spPr>
            <a:xfrm>
              <a:off x="8484166" y="4012411"/>
              <a:ext cx="288032" cy="277151"/>
            </a:xfrm>
            <a:prstGeom prst="rect">
              <a:avLst/>
            </a:prstGeom>
            <a:noFill/>
          </p:spPr>
          <p:txBody>
            <a:bodyPr wrap="square" rtlCol="0">
              <a:spAutoFit/>
            </a:bodyPr>
            <a:lstStyle/>
            <a:p>
              <a:pPr defTabSz="914400">
                <a:lnSpc>
                  <a:spcPct val="90000"/>
                </a:lnSpc>
                <a:defRPr/>
              </a:pPr>
              <a:r>
                <a:rPr lang="en-US" altLang="zh-CN" sz="1100" kern="0" dirty="0">
                  <a:solidFill>
                    <a:srgbClr val="545454"/>
                  </a:solidFill>
                  <a:latin typeface="Century Gothic"/>
                </a:rPr>
                <a:t>4</a:t>
              </a:r>
              <a:endParaRPr lang="zh-CN" altLang="en-US" sz="1100" kern="0" dirty="0">
                <a:solidFill>
                  <a:srgbClr val="545454"/>
                </a:solidFill>
                <a:latin typeface="Century Gothic"/>
              </a:endParaRPr>
            </a:p>
          </p:txBody>
        </p:sp>
      </p:grpSp>
      <p:grpSp>
        <p:nvGrpSpPr>
          <p:cNvPr id="160" name="组合 159"/>
          <p:cNvGrpSpPr/>
          <p:nvPr/>
        </p:nvGrpSpPr>
        <p:grpSpPr>
          <a:xfrm>
            <a:off x="6117341" y="4097145"/>
            <a:ext cx="274542" cy="244682"/>
            <a:chOff x="8484166" y="4012411"/>
            <a:chExt cx="288032" cy="277151"/>
          </a:xfrm>
        </p:grpSpPr>
        <p:sp>
          <p:nvSpPr>
            <p:cNvPr id="161" name="椭圆 160"/>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sp>
          <p:nvSpPr>
            <p:cNvPr id="162" name="文本框 161"/>
            <p:cNvSpPr txBox="1"/>
            <p:nvPr/>
          </p:nvSpPr>
          <p:spPr>
            <a:xfrm>
              <a:off x="8484166" y="4012411"/>
              <a:ext cx="288032" cy="277151"/>
            </a:xfrm>
            <a:prstGeom prst="rect">
              <a:avLst/>
            </a:prstGeom>
            <a:noFill/>
          </p:spPr>
          <p:txBody>
            <a:bodyPr wrap="square" rtlCol="0">
              <a:spAutoFit/>
            </a:bodyPr>
            <a:lstStyle/>
            <a:p>
              <a:pPr defTabSz="914400">
                <a:lnSpc>
                  <a:spcPct val="90000"/>
                </a:lnSpc>
                <a:defRPr/>
              </a:pPr>
              <a:r>
                <a:rPr lang="en-US" altLang="zh-CN" sz="1100" kern="0" dirty="0">
                  <a:solidFill>
                    <a:srgbClr val="545454"/>
                  </a:solidFill>
                  <a:latin typeface="Century Gothic"/>
                </a:rPr>
                <a:t>4</a:t>
              </a:r>
              <a:endParaRPr lang="zh-CN" altLang="en-US" sz="1100" kern="0" dirty="0">
                <a:solidFill>
                  <a:srgbClr val="545454"/>
                </a:solidFill>
                <a:latin typeface="Century Gothic"/>
              </a:endParaRPr>
            </a:p>
          </p:txBody>
        </p:sp>
      </p:grpSp>
      <p:grpSp>
        <p:nvGrpSpPr>
          <p:cNvPr id="163" name="组合 162"/>
          <p:cNvGrpSpPr/>
          <p:nvPr/>
        </p:nvGrpSpPr>
        <p:grpSpPr>
          <a:xfrm>
            <a:off x="5071968" y="4181174"/>
            <a:ext cx="274542" cy="244682"/>
            <a:chOff x="8484166" y="4012411"/>
            <a:chExt cx="288032" cy="277151"/>
          </a:xfrm>
        </p:grpSpPr>
        <p:sp>
          <p:nvSpPr>
            <p:cNvPr id="164" name="椭圆 163"/>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sp>
          <p:nvSpPr>
            <p:cNvPr id="165" name="文本框 164"/>
            <p:cNvSpPr txBox="1"/>
            <p:nvPr/>
          </p:nvSpPr>
          <p:spPr>
            <a:xfrm>
              <a:off x="8484166" y="4012411"/>
              <a:ext cx="288032" cy="277151"/>
            </a:xfrm>
            <a:prstGeom prst="rect">
              <a:avLst/>
            </a:prstGeom>
            <a:noFill/>
          </p:spPr>
          <p:txBody>
            <a:bodyPr wrap="square" rtlCol="0">
              <a:spAutoFit/>
            </a:bodyPr>
            <a:lstStyle/>
            <a:p>
              <a:pPr defTabSz="914400">
                <a:lnSpc>
                  <a:spcPct val="90000"/>
                </a:lnSpc>
                <a:defRPr/>
              </a:pPr>
              <a:r>
                <a:rPr lang="en-US" altLang="zh-CN" sz="1100" kern="0" dirty="0">
                  <a:solidFill>
                    <a:srgbClr val="545454"/>
                  </a:solidFill>
                  <a:latin typeface="Century Gothic"/>
                </a:rPr>
                <a:t>4</a:t>
              </a:r>
              <a:endParaRPr lang="zh-CN" altLang="en-US" sz="1100" kern="0" dirty="0">
                <a:solidFill>
                  <a:srgbClr val="545454"/>
                </a:solidFill>
                <a:latin typeface="Century Gothic"/>
              </a:endParaRPr>
            </a:p>
          </p:txBody>
        </p:sp>
      </p:grpSp>
      <p:grpSp>
        <p:nvGrpSpPr>
          <p:cNvPr id="166" name="组合 165"/>
          <p:cNvGrpSpPr/>
          <p:nvPr/>
        </p:nvGrpSpPr>
        <p:grpSpPr>
          <a:xfrm>
            <a:off x="6091444" y="4568149"/>
            <a:ext cx="274542" cy="244682"/>
            <a:chOff x="8484166" y="4012411"/>
            <a:chExt cx="288032" cy="277151"/>
          </a:xfrm>
        </p:grpSpPr>
        <p:sp>
          <p:nvSpPr>
            <p:cNvPr id="167" name="椭圆 166"/>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sp>
          <p:nvSpPr>
            <p:cNvPr id="168" name="文本框 167"/>
            <p:cNvSpPr txBox="1"/>
            <p:nvPr/>
          </p:nvSpPr>
          <p:spPr>
            <a:xfrm>
              <a:off x="8484166" y="4012411"/>
              <a:ext cx="288032" cy="277151"/>
            </a:xfrm>
            <a:prstGeom prst="rect">
              <a:avLst/>
            </a:prstGeom>
            <a:noFill/>
          </p:spPr>
          <p:txBody>
            <a:bodyPr wrap="square" rtlCol="0">
              <a:spAutoFit/>
            </a:bodyPr>
            <a:lstStyle/>
            <a:p>
              <a:pPr defTabSz="914400">
                <a:lnSpc>
                  <a:spcPct val="90000"/>
                </a:lnSpc>
                <a:defRPr/>
              </a:pPr>
              <a:r>
                <a:rPr lang="en-US" altLang="zh-CN" sz="1100" kern="0" dirty="0">
                  <a:solidFill>
                    <a:srgbClr val="545454"/>
                  </a:solidFill>
                  <a:latin typeface="Century Gothic"/>
                </a:rPr>
                <a:t>4</a:t>
              </a:r>
              <a:endParaRPr lang="zh-CN" altLang="en-US" sz="1100" kern="0" dirty="0">
                <a:solidFill>
                  <a:srgbClr val="545454"/>
                </a:solidFill>
                <a:latin typeface="Century Gothic"/>
              </a:endParaRPr>
            </a:p>
          </p:txBody>
        </p:sp>
      </p:grpSp>
      <p:grpSp>
        <p:nvGrpSpPr>
          <p:cNvPr id="169" name="组合 168"/>
          <p:cNvGrpSpPr/>
          <p:nvPr/>
        </p:nvGrpSpPr>
        <p:grpSpPr>
          <a:xfrm>
            <a:off x="4518452" y="4477889"/>
            <a:ext cx="274542" cy="244682"/>
            <a:chOff x="8484166" y="4012411"/>
            <a:chExt cx="288032" cy="277151"/>
          </a:xfrm>
        </p:grpSpPr>
        <p:sp>
          <p:nvSpPr>
            <p:cNvPr id="170" name="椭圆 169"/>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sp>
          <p:nvSpPr>
            <p:cNvPr id="171" name="文本框 170"/>
            <p:cNvSpPr txBox="1"/>
            <p:nvPr/>
          </p:nvSpPr>
          <p:spPr>
            <a:xfrm>
              <a:off x="8484166" y="4012411"/>
              <a:ext cx="288032" cy="277151"/>
            </a:xfrm>
            <a:prstGeom prst="rect">
              <a:avLst/>
            </a:prstGeom>
            <a:noFill/>
          </p:spPr>
          <p:txBody>
            <a:bodyPr wrap="square" rtlCol="0">
              <a:spAutoFit/>
            </a:bodyPr>
            <a:lstStyle/>
            <a:p>
              <a:pPr defTabSz="914400">
                <a:lnSpc>
                  <a:spcPct val="90000"/>
                </a:lnSpc>
                <a:defRPr/>
              </a:pPr>
              <a:r>
                <a:rPr lang="en-US" altLang="zh-CN" sz="1100" kern="0" dirty="0">
                  <a:solidFill>
                    <a:srgbClr val="545454"/>
                  </a:solidFill>
                  <a:latin typeface="Century Gothic"/>
                </a:rPr>
                <a:t>4</a:t>
              </a:r>
              <a:endParaRPr lang="zh-CN" altLang="en-US" sz="1100" kern="0" dirty="0">
                <a:solidFill>
                  <a:srgbClr val="545454"/>
                </a:solidFill>
                <a:latin typeface="Century Gothic"/>
              </a:endParaRPr>
            </a:p>
          </p:txBody>
        </p:sp>
      </p:grpSp>
      <p:cxnSp>
        <p:nvCxnSpPr>
          <p:cNvPr id="172" name="直接箭头连接符 171"/>
          <p:cNvCxnSpPr/>
          <p:nvPr/>
        </p:nvCxnSpPr>
        <p:spPr>
          <a:xfrm flipV="1">
            <a:off x="5397925" y="2706010"/>
            <a:ext cx="0" cy="422852"/>
          </a:xfrm>
          <a:prstGeom prst="straightConnector1">
            <a:avLst/>
          </a:prstGeom>
          <a:noFill/>
          <a:ln w="19050" cap="flat" cmpd="sng" algn="ctr">
            <a:solidFill>
              <a:srgbClr val="545454"/>
            </a:solidFill>
            <a:miter lim="800000"/>
            <a:tailEnd type="triangle"/>
          </a:ln>
          <a:effectLst/>
        </p:spPr>
      </p:cxnSp>
      <p:grpSp>
        <p:nvGrpSpPr>
          <p:cNvPr id="173" name="组合 172"/>
          <p:cNvGrpSpPr/>
          <p:nvPr/>
        </p:nvGrpSpPr>
        <p:grpSpPr>
          <a:xfrm>
            <a:off x="5040226" y="2862996"/>
            <a:ext cx="274542" cy="244682"/>
            <a:chOff x="8484166" y="4012411"/>
            <a:chExt cx="288032" cy="277151"/>
          </a:xfrm>
        </p:grpSpPr>
        <p:sp>
          <p:nvSpPr>
            <p:cNvPr id="174" name="椭圆 173"/>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sp>
          <p:nvSpPr>
            <p:cNvPr id="175" name="文本框 174"/>
            <p:cNvSpPr txBox="1"/>
            <p:nvPr/>
          </p:nvSpPr>
          <p:spPr>
            <a:xfrm>
              <a:off x="8484166" y="4012411"/>
              <a:ext cx="288032" cy="277151"/>
            </a:xfrm>
            <a:prstGeom prst="rect">
              <a:avLst/>
            </a:prstGeom>
            <a:noFill/>
          </p:spPr>
          <p:txBody>
            <a:bodyPr wrap="square" rtlCol="0">
              <a:spAutoFit/>
            </a:bodyPr>
            <a:lstStyle/>
            <a:p>
              <a:pPr defTabSz="914400">
                <a:lnSpc>
                  <a:spcPct val="90000"/>
                </a:lnSpc>
                <a:defRPr/>
              </a:pPr>
              <a:r>
                <a:rPr lang="en-US" altLang="zh-CN" sz="1100" kern="0" dirty="0">
                  <a:solidFill>
                    <a:srgbClr val="545454"/>
                  </a:solidFill>
                  <a:latin typeface="Century Gothic"/>
                </a:rPr>
                <a:t>5</a:t>
              </a:r>
              <a:endParaRPr lang="zh-CN" altLang="en-US" sz="1100" kern="0" dirty="0">
                <a:solidFill>
                  <a:srgbClr val="545454"/>
                </a:solidFill>
                <a:latin typeface="Century Gothic"/>
              </a:endParaRPr>
            </a:p>
          </p:txBody>
        </p:sp>
      </p:grpSp>
      <p:sp>
        <p:nvSpPr>
          <p:cNvPr id="176" name="Freeform 18"/>
          <p:cNvSpPr>
            <a:spLocks/>
          </p:cNvSpPr>
          <p:nvPr/>
        </p:nvSpPr>
        <p:spPr bwMode="auto">
          <a:xfrm>
            <a:off x="4571658" y="2945313"/>
            <a:ext cx="432048" cy="233258"/>
          </a:xfrm>
          <a:custGeom>
            <a:avLst/>
            <a:gdLst>
              <a:gd name="T0" fmla="*/ 239 w 239"/>
              <a:gd name="T1" fmla="*/ 0 h 241"/>
              <a:gd name="T2" fmla="*/ 0 w 239"/>
              <a:gd name="T3" fmla="*/ 0 h 241"/>
              <a:gd name="T4" fmla="*/ 0 w 239"/>
              <a:gd name="T5" fmla="*/ 184 h 241"/>
              <a:gd name="T6" fmla="*/ 46 w 239"/>
              <a:gd name="T7" fmla="*/ 184 h 241"/>
              <a:gd name="T8" fmla="*/ 46 w 239"/>
              <a:gd name="T9" fmla="*/ 241 h 241"/>
              <a:gd name="T10" fmla="*/ 136 w 239"/>
              <a:gd name="T11" fmla="*/ 184 h 241"/>
              <a:gd name="T12" fmla="*/ 239 w 239"/>
              <a:gd name="T13" fmla="*/ 184 h 241"/>
              <a:gd name="T14" fmla="*/ 239 w 239"/>
              <a:gd name="T15" fmla="*/ 0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9" h="241">
                <a:moveTo>
                  <a:pt x="239" y="0"/>
                </a:moveTo>
                <a:lnTo>
                  <a:pt x="0" y="0"/>
                </a:lnTo>
                <a:lnTo>
                  <a:pt x="0" y="184"/>
                </a:lnTo>
                <a:lnTo>
                  <a:pt x="46" y="184"/>
                </a:lnTo>
                <a:lnTo>
                  <a:pt x="46" y="241"/>
                </a:lnTo>
                <a:lnTo>
                  <a:pt x="136" y="184"/>
                </a:lnTo>
                <a:lnTo>
                  <a:pt x="239" y="184"/>
                </a:lnTo>
                <a:lnTo>
                  <a:pt x="239" y="0"/>
                </a:lnTo>
                <a:close/>
              </a:path>
            </a:pathLst>
          </a:custGeom>
          <a:solidFill>
            <a:srgbClr val="BFBFBF">
              <a:lumMod val="40000"/>
              <a:lumOff val="60000"/>
            </a:srgbClr>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177" name="文本框 176"/>
          <p:cNvSpPr txBox="1"/>
          <p:nvPr/>
        </p:nvSpPr>
        <p:spPr>
          <a:xfrm>
            <a:off x="4549120" y="2911595"/>
            <a:ext cx="2131976" cy="244682"/>
          </a:xfrm>
          <a:prstGeom prst="rect">
            <a:avLst/>
          </a:prstGeom>
          <a:noFill/>
        </p:spPr>
        <p:txBody>
          <a:bodyPr wrap="square" rtlCol="0">
            <a:spAutoFit/>
          </a:bodyPr>
          <a:lstStyle/>
          <a:p>
            <a:pPr defTabSz="914400">
              <a:lnSpc>
                <a:spcPct val="90000"/>
              </a:lnSpc>
            </a:pPr>
            <a:r>
              <a:rPr lang="en-US" altLang="zh-CN" sz="1100" dirty="0">
                <a:solidFill>
                  <a:srgbClr val="000000"/>
                </a:solidFill>
                <a:latin typeface="New roman"/>
              </a:rPr>
              <a:t>reply</a:t>
            </a:r>
            <a:endParaRPr lang="zh-CN" altLang="en-US" sz="1400" dirty="0">
              <a:solidFill>
                <a:srgbClr val="000000"/>
              </a:solidFill>
              <a:latin typeface="New roman"/>
            </a:endParaRPr>
          </a:p>
        </p:txBody>
      </p:sp>
      <p:sp>
        <p:nvSpPr>
          <p:cNvPr id="178" name="圆角矩形 177"/>
          <p:cNvSpPr/>
          <p:nvPr/>
        </p:nvSpPr>
        <p:spPr>
          <a:xfrm>
            <a:off x="6435785" y="2058299"/>
            <a:ext cx="2389104" cy="1711602"/>
          </a:xfrm>
          <a:prstGeom prst="roundRect">
            <a:avLst/>
          </a:prstGeom>
          <a:noFill/>
          <a:ln w="19050" cap="flat" cmpd="sng" algn="ctr">
            <a:solidFill>
              <a:srgbClr val="545454">
                <a:shade val="50000"/>
              </a:srgbClr>
            </a:solidFill>
            <a:prstDash val="sysDot"/>
            <a:miter lim="800000"/>
          </a:ln>
          <a:effectLst/>
        </p:spPr>
        <p:txBody>
          <a:bodyPr rtlCol="0" anchor="ctr"/>
          <a:lstStyle/>
          <a:p>
            <a:pPr algn="ctr" defTabSz="914400">
              <a:defRPr/>
            </a:pPr>
            <a:endParaRPr lang="zh-CN" altLang="en-US" sz="2400" kern="0">
              <a:solidFill>
                <a:prstClr val="white"/>
              </a:solidFill>
              <a:latin typeface="Century Gothic"/>
            </a:endParaRPr>
          </a:p>
        </p:txBody>
      </p:sp>
      <p:grpSp>
        <p:nvGrpSpPr>
          <p:cNvPr id="179" name="组合 178"/>
          <p:cNvGrpSpPr/>
          <p:nvPr/>
        </p:nvGrpSpPr>
        <p:grpSpPr>
          <a:xfrm>
            <a:off x="6493011" y="2113220"/>
            <a:ext cx="274542" cy="244682"/>
            <a:chOff x="8484166" y="4012411"/>
            <a:chExt cx="288032" cy="277151"/>
          </a:xfrm>
        </p:grpSpPr>
        <p:sp>
          <p:nvSpPr>
            <p:cNvPr id="180" name="椭圆 179"/>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sp>
          <p:nvSpPr>
            <p:cNvPr id="181" name="文本框 180"/>
            <p:cNvSpPr txBox="1"/>
            <p:nvPr/>
          </p:nvSpPr>
          <p:spPr>
            <a:xfrm>
              <a:off x="8484166" y="4012411"/>
              <a:ext cx="288032" cy="277151"/>
            </a:xfrm>
            <a:prstGeom prst="rect">
              <a:avLst/>
            </a:prstGeom>
            <a:noFill/>
          </p:spPr>
          <p:txBody>
            <a:bodyPr wrap="square" rtlCol="0">
              <a:spAutoFit/>
            </a:bodyPr>
            <a:lstStyle/>
            <a:p>
              <a:pPr defTabSz="914400">
                <a:lnSpc>
                  <a:spcPct val="90000"/>
                </a:lnSpc>
                <a:defRPr/>
              </a:pPr>
              <a:r>
                <a:rPr lang="en-US" altLang="zh-CN" sz="1100" kern="0" dirty="0">
                  <a:solidFill>
                    <a:srgbClr val="545454"/>
                  </a:solidFill>
                  <a:latin typeface="Century Gothic"/>
                </a:rPr>
                <a:t>1</a:t>
              </a:r>
              <a:endParaRPr lang="zh-CN" altLang="en-US" sz="1100" kern="0" dirty="0">
                <a:solidFill>
                  <a:srgbClr val="545454"/>
                </a:solidFill>
                <a:latin typeface="Century Gothic"/>
              </a:endParaRPr>
            </a:p>
          </p:txBody>
        </p:sp>
      </p:grpSp>
      <p:sp>
        <p:nvSpPr>
          <p:cNvPr id="182" name="文本框 181"/>
          <p:cNvSpPr txBox="1"/>
          <p:nvPr/>
        </p:nvSpPr>
        <p:spPr>
          <a:xfrm>
            <a:off x="6677632" y="2058299"/>
            <a:ext cx="2147257" cy="397032"/>
          </a:xfrm>
          <a:prstGeom prst="rect">
            <a:avLst/>
          </a:prstGeom>
          <a:noFill/>
        </p:spPr>
        <p:txBody>
          <a:bodyPr wrap="square" rtlCol="0">
            <a:spAutoFit/>
          </a:bodyPr>
          <a:lstStyle/>
          <a:p>
            <a:pPr defTabSz="914400">
              <a:lnSpc>
                <a:spcPct val="90000"/>
              </a:lnSpc>
            </a:pPr>
            <a:r>
              <a:rPr lang="en-US" altLang="zh-CN" sz="1100" dirty="0">
                <a:solidFill>
                  <a:srgbClr val="000000"/>
                </a:solidFill>
                <a:latin typeface="New roman"/>
              </a:rPr>
              <a:t>Request: RSU requests to server and becomes leader</a:t>
            </a:r>
            <a:endParaRPr lang="zh-CN" altLang="en-US" sz="1100" dirty="0">
              <a:solidFill>
                <a:srgbClr val="000000"/>
              </a:solidFill>
              <a:latin typeface="New roman"/>
            </a:endParaRPr>
          </a:p>
        </p:txBody>
      </p:sp>
      <p:grpSp>
        <p:nvGrpSpPr>
          <p:cNvPr id="183" name="组合 182"/>
          <p:cNvGrpSpPr/>
          <p:nvPr/>
        </p:nvGrpSpPr>
        <p:grpSpPr>
          <a:xfrm>
            <a:off x="6490406" y="2470418"/>
            <a:ext cx="274542" cy="244682"/>
            <a:chOff x="8484166" y="4012411"/>
            <a:chExt cx="288032" cy="277151"/>
          </a:xfrm>
        </p:grpSpPr>
        <p:sp>
          <p:nvSpPr>
            <p:cNvPr id="184" name="椭圆 183"/>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sp>
          <p:nvSpPr>
            <p:cNvPr id="185" name="文本框 184"/>
            <p:cNvSpPr txBox="1"/>
            <p:nvPr/>
          </p:nvSpPr>
          <p:spPr>
            <a:xfrm>
              <a:off x="8484166" y="4012411"/>
              <a:ext cx="288032" cy="277151"/>
            </a:xfrm>
            <a:prstGeom prst="rect">
              <a:avLst/>
            </a:prstGeom>
            <a:noFill/>
          </p:spPr>
          <p:txBody>
            <a:bodyPr wrap="square" rtlCol="0">
              <a:spAutoFit/>
            </a:bodyPr>
            <a:lstStyle/>
            <a:p>
              <a:pPr defTabSz="914400">
                <a:lnSpc>
                  <a:spcPct val="90000"/>
                </a:lnSpc>
                <a:defRPr/>
              </a:pPr>
              <a:r>
                <a:rPr lang="en-US" altLang="zh-CN" sz="1100" kern="0" dirty="0">
                  <a:solidFill>
                    <a:srgbClr val="545454"/>
                  </a:solidFill>
                  <a:latin typeface="Century Gothic"/>
                </a:rPr>
                <a:t>2</a:t>
              </a:r>
              <a:endParaRPr lang="zh-CN" altLang="en-US" sz="1100" kern="0" dirty="0">
                <a:solidFill>
                  <a:srgbClr val="545454"/>
                </a:solidFill>
                <a:latin typeface="Century Gothic"/>
              </a:endParaRPr>
            </a:p>
          </p:txBody>
        </p:sp>
      </p:grpSp>
      <p:sp>
        <p:nvSpPr>
          <p:cNvPr id="186" name="文本框 185"/>
          <p:cNvSpPr txBox="1"/>
          <p:nvPr/>
        </p:nvSpPr>
        <p:spPr>
          <a:xfrm>
            <a:off x="6665490" y="2397190"/>
            <a:ext cx="2147257" cy="397032"/>
          </a:xfrm>
          <a:prstGeom prst="rect">
            <a:avLst/>
          </a:prstGeom>
          <a:noFill/>
        </p:spPr>
        <p:txBody>
          <a:bodyPr wrap="square" rtlCol="0">
            <a:spAutoFit/>
          </a:bodyPr>
          <a:lstStyle/>
          <a:p>
            <a:pPr defTabSz="914400">
              <a:lnSpc>
                <a:spcPct val="90000"/>
              </a:lnSpc>
            </a:pPr>
            <a:r>
              <a:rPr lang="en-US" altLang="zh-CN" sz="1100" dirty="0">
                <a:solidFill>
                  <a:srgbClr val="000000"/>
                </a:solidFill>
                <a:latin typeface="New roman"/>
              </a:rPr>
              <a:t>Pre-prepare: Leader sends block data to followers</a:t>
            </a:r>
            <a:endParaRPr lang="zh-CN" altLang="en-US" sz="1100" dirty="0">
              <a:solidFill>
                <a:srgbClr val="000000"/>
              </a:solidFill>
              <a:latin typeface="New roman"/>
            </a:endParaRPr>
          </a:p>
        </p:txBody>
      </p:sp>
      <p:grpSp>
        <p:nvGrpSpPr>
          <p:cNvPr id="187" name="组合 186"/>
          <p:cNvGrpSpPr/>
          <p:nvPr/>
        </p:nvGrpSpPr>
        <p:grpSpPr>
          <a:xfrm>
            <a:off x="6480153" y="2789348"/>
            <a:ext cx="274542" cy="244682"/>
            <a:chOff x="8484166" y="4012411"/>
            <a:chExt cx="288032" cy="277151"/>
          </a:xfrm>
        </p:grpSpPr>
        <p:sp>
          <p:nvSpPr>
            <p:cNvPr id="188" name="椭圆 187"/>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sp>
          <p:nvSpPr>
            <p:cNvPr id="189" name="文本框 188"/>
            <p:cNvSpPr txBox="1"/>
            <p:nvPr/>
          </p:nvSpPr>
          <p:spPr>
            <a:xfrm>
              <a:off x="8484166" y="4012411"/>
              <a:ext cx="288032" cy="277151"/>
            </a:xfrm>
            <a:prstGeom prst="rect">
              <a:avLst/>
            </a:prstGeom>
            <a:noFill/>
          </p:spPr>
          <p:txBody>
            <a:bodyPr wrap="square" rtlCol="0">
              <a:spAutoFit/>
            </a:bodyPr>
            <a:lstStyle/>
            <a:p>
              <a:pPr defTabSz="914400">
                <a:lnSpc>
                  <a:spcPct val="90000"/>
                </a:lnSpc>
                <a:defRPr/>
              </a:pPr>
              <a:r>
                <a:rPr lang="en-US" altLang="zh-CN" sz="1100" kern="0" dirty="0">
                  <a:solidFill>
                    <a:srgbClr val="545454"/>
                  </a:solidFill>
                  <a:latin typeface="Century Gothic"/>
                </a:rPr>
                <a:t>3</a:t>
              </a:r>
              <a:endParaRPr lang="zh-CN" altLang="en-US" sz="1100" kern="0" dirty="0">
                <a:solidFill>
                  <a:srgbClr val="545454"/>
                </a:solidFill>
                <a:latin typeface="Century Gothic"/>
              </a:endParaRPr>
            </a:p>
          </p:txBody>
        </p:sp>
      </p:grpSp>
      <p:sp>
        <p:nvSpPr>
          <p:cNvPr id="190" name="文本框 189"/>
          <p:cNvSpPr txBox="1"/>
          <p:nvPr/>
        </p:nvSpPr>
        <p:spPr>
          <a:xfrm>
            <a:off x="6646467" y="2726567"/>
            <a:ext cx="2147257" cy="397032"/>
          </a:xfrm>
          <a:prstGeom prst="rect">
            <a:avLst/>
          </a:prstGeom>
          <a:noFill/>
        </p:spPr>
        <p:txBody>
          <a:bodyPr wrap="square" rtlCol="0">
            <a:spAutoFit/>
          </a:bodyPr>
          <a:lstStyle/>
          <a:p>
            <a:pPr defTabSz="914400">
              <a:lnSpc>
                <a:spcPct val="90000"/>
              </a:lnSpc>
            </a:pPr>
            <a:r>
              <a:rPr lang="en-US" altLang="zh-CN" sz="1100" dirty="0">
                <a:solidFill>
                  <a:srgbClr val="000000"/>
                </a:solidFill>
                <a:latin typeface="New roman"/>
              </a:rPr>
              <a:t>Prepare: Followers verify the blocks’ validation</a:t>
            </a:r>
            <a:endParaRPr lang="zh-CN" altLang="en-US" sz="1100" dirty="0">
              <a:solidFill>
                <a:srgbClr val="000000"/>
              </a:solidFill>
              <a:latin typeface="New roman"/>
            </a:endParaRPr>
          </a:p>
        </p:txBody>
      </p:sp>
      <p:grpSp>
        <p:nvGrpSpPr>
          <p:cNvPr id="191" name="组合 190"/>
          <p:cNvGrpSpPr/>
          <p:nvPr/>
        </p:nvGrpSpPr>
        <p:grpSpPr>
          <a:xfrm>
            <a:off x="6444236" y="3121170"/>
            <a:ext cx="274542" cy="244682"/>
            <a:chOff x="8456063" y="4002698"/>
            <a:chExt cx="288032" cy="277151"/>
          </a:xfrm>
        </p:grpSpPr>
        <p:sp>
          <p:nvSpPr>
            <p:cNvPr id="192" name="椭圆 191"/>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sp>
          <p:nvSpPr>
            <p:cNvPr id="193" name="文本框 192"/>
            <p:cNvSpPr txBox="1"/>
            <p:nvPr/>
          </p:nvSpPr>
          <p:spPr>
            <a:xfrm>
              <a:off x="8456063" y="4002698"/>
              <a:ext cx="288032" cy="277151"/>
            </a:xfrm>
            <a:prstGeom prst="rect">
              <a:avLst/>
            </a:prstGeom>
            <a:noFill/>
          </p:spPr>
          <p:txBody>
            <a:bodyPr wrap="square" rtlCol="0">
              <a:spAutoFit/>
            </a:bodyPr>
            <a:lstStyle/>
            <a:p>
              <a:pPr defTabSz="914400">
                <a:lnSpc>
                  <a:spcPct val="90000"/>
                </a:lnSpc>
                <a:defRPr/>
              </a:pPr>
              <a:r>
                <a:rPr lang="en-US" altLang="zh-CN" sz="1100" kern="0" dirty="0">
                  <a:solidFill>
                    <a:srgbClr val="545454"/>
                  </a:solidFill>
                  <a:latin typeface="Century Gothic"/>
                </a:rPr>
                <a:t>4</a:t>
              </a:r>
              <a:endParaRPr lang="zh-CN" altLang="en-US" sz="1100" kern="0" dirty="0">
                <a:solidFill>
                  <a:srgbClr val="545454"/>
                </a:solidFill>
                <a:latin typeface="Century Gothic"/>
              </a:endParaRPr>
            </a:p>
          </p:txBody>
        </p:sp>
      </p:grpSp>
      <p:sp>
        <p:nvSpPr>
          <p:cNvPr id="194" name="文本框 193"/>
          <p:cNvSpPr txBox="1"/>
          <p:nvPr/>
        </p:nvSpPr>
        <p:spPr>
          <a:xfrm>
            <a:off x="6620642" y="3054438"/>
            <a:ext cx="2888357" cy="397032"/>
          </a:xfrm>
          <a:prstGeom prst="rect">
            <a:avLst/>
          </a:prstGeom>
          <a:noFill/>
        </p:spPr>
        <p:txBody>
          <a:bodyPr wrap="square" rtlCol="0">
            <a:spAutoFit/>
          </a:bodyPr>
          <a:lstStyle/>
          <a:p>
            <a:pPr defTabSz="914400">
              <a:lnSpc>
                <a:spcPct val="90000"/>
              </a:lnSpc>
            </a:pPr>
            <a:r>
              <a:rPr lang="en-US" altLang="zh-CN" sz="1100" dirty="0">
                <a:solidFill>
                  <a:srgbClr val="000000"/>
                </a:solidFill>
                <a:latin typeface="New roman"/>
              </a:rPr>
              <a:t>Commit: RSUs audits with each </a:t>
            </a:r>
          </a:p>
          <a:p>
            <a:pPr defTabSz="914400">
              <a:lnSpc>
                <a:spcPct val="90000"/>
              </a:lnSpc>
            </a:pPr>
            <a:r>
              <a:rPr lang="en-US" altLang="zh-CN" sz="1100" dirty="0">
                <a:solidFill>
                  <a:srgbClr val="000000"/>
                </a:solidFill>
                <a:latin typeface="New roman"/>
              </a:rPr>
              <a:t>other and send reply to leader</a:t>
            </a:r>
          </a:p>
        </p:txBody>
      </p:sp>
      <p:grpSp>
        <p:nvGrpSpPr>
          <p:cNvPr id="195" name="组合 194"/>
          <p:cNvGrpSpPr/>
          <p:nvPr/>
        </p:nvGrpSpPr>
        <p:grpSpPr>
          <a:xfrm>
            <a:off x="6458164" y="3465979"/>
            <a:ext cx="274542" cy="244682"/>
            <a:chOff x="8456340" y="4010505"/>
            <a:chExt cx="288032" cy="277151"/>
          </a:xfrm>
        </p:grpSpPr>
        <p:sp>
          <p:nvSpPr>
            <p:cNvPr id="196" name="椭圆 195"/>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sp>
          <p:nvSpPr>
            <p:cNvPr id="197" name="文本框 196"/>
            <p:cNvSpPr txBox="1"/>
            <p:nvPr/>
          </p:nvSpPr>
          <p:spPr>
            <a:xfrm>
              <a:off x="8456340" y="4010505"/>
              <a:ext cx="288032" cy="277151"/>
            </a:xfrm>
            <a:prstGeom prst="rect">
              <a:avLst/>
            </a:prstGeom>
            <a:noFill/>
          </p:spPr>
          <p:txBody>
            <a:bodyPr wrap="square" rtlCol="0">
              <a:spAutoFit/>
            </a:bodyPr>
            <a:lstStyle/>
            <a:p>
              <a:pPr defTabSz="914400">
                <a:lnSpc>
                  <a:spcPct val="90000"/>
                </a:lnSpc>
                <a:defRPr/>
              </a:pPr>
              <a:r>
                <a:rPr lang="en-US" altLang="zh-CN" sz="1100" kern="0" dirty="0">
                  <a:solidFill>
                    <a:srgbClr val="545454"/>
                  </a:solidFill>
                  <a:latin typeface="Century Gothic"/>
                </a:rPr>
                <a:t>5</a:t>
              </a:r>
              <a:endParaRPr lang="zh-CN" altLang="en-US" sz="1100" kern="0" dirty="0">
                <a:solidFill>
                  <a:srgbClr val="545454"/>
                </a:solidFill>
                <a:latin typeface="Century Gothic"/>
              </a:endParaRPr>
            </a:p>
          </p:txBody>
        </p:sp>
      </p:grpSp>
      <p:sp>
        <p:nvSpPr>
          <p:cNvPr id="198" name="文本框 197"/>
          <p:cNvSpPr txBox="1"/>
          <p:nvPr/>
        </p:nvSpPr>
        <p:spPr>
          <a:xfrm>
            <a:off x="6665490" y="3383130"/>
            <a:ext cx="2147257" cy="397032"/>
          </a:xfrm>
          <a:prstGeom prst="rect">
            <a:avLst/>
          </a:prstGeom>
          <a:noFill/>
        </p:spPr>
        <p:txBody>
          <a:bodyPr wrap="square" rtlCol="0">
            <a:spAutoFit/>
          </a:bodyPr>
          <a:lstStyle/>
          <a:p>
            <a:pPr defTabSz="914400">
              <a:lnSpc>
                <a:spcPct val="90000"/>
              </a:lnSpc>
            </a:pPr>
            <a:r>
              <a:rPr lang="en-US" altLang="zh-CN" sz="1100" dirty="0">
                <a:solidFill>
                  <a:srgbClr val="000000"/>
                </a:solidFill>
                <a:latin typeface="New roman"/>
              </a:rPr>
              <a:t>Reply: Leader send a reply to server for block commit</a:t>
            </a:r>
            <a:endParaRPr lang="zh-CN" altLang="en-US" sz="1100" dirty="0">
              <a:solidFill>
                <a:srgbClr val="000000"/>
              </a:solidFill>
              <a:latin typeface="New roman"/>
            </a:endParaRPr>
          </a:p>
        </p:txBody>
      </p:sp>
      <p:grpSp>
        <p:nvGrpSpPr>
          <p:cNvPr id="199" name="组合 198"/>
          <p:cNvGrpSpPr/>
          <p:nvPr/>
        </p:nvGrpSpPr>
        <p:grpSpPr>
          <a:xfrm>
            <a:off x="4963400" y="2000042"/>
            <a:ext cx="782527" cy="581574"/>
            <a:chOff x="9013526" y="2872400"/>
            <a:chExt cx="669926" cy="687388"/>
          </a:xfrm>
        </p:grpSpPr>
        <p:sp>
          <p:nvSpPr>
            <p:cNvPr id="200" name="Freeform 41"/>
            <p:cNvSpPr>
              <a:spLocks noEditPoints="1"/>
            </p:cNvSpPr>
            <p:nvPr/>
          </p:nvSpPr>
          <p:spPr bwMode="auto">
            <a:xfrm>
              <a:off x="9013526" y="3081950"/>
              <a:ext cx="263525" cy="263525"/>
            </a:xfrm>
            <a:custGeom>
              <a:avLst/>
              <a:gdLst>
                <a:gd name="T0" fmla="*/ 70 w 70"/>
                <a:gd name="T1" fmla="*/ 55 h 70"/>
                <a:gd name="T2" fmla="*/ 65 w 70"/>
                <a:gd name="T3" fmla="*/ 50 h 70"/>
                <a:gd name="T4" fmla="*/ 65 w 70"/>
                <a:gd name="T5" fmla="*/ 44 h 70"/>
                <a:gd name="T6" fmla="*/ 70 w 70"/>
                <a:gd name="T7" fmla="*/ 29 h 70"/>
                <a:gd name="T8" fmla="*/ 65 w 70"/>
                <a:gd name="T9" fmla="*/ 25 h 70"/>
                <a:gd name="T10" fmla="*/ 65 w 70"/>
                <a:gd name="T11" fmla="*/ 19 h 70"/>
                <a:gd name="T12" fmla="*/ 70 w 70"/>
                <a:gd name="T13" fmla="*/ 4 h 70"/>
                <a:gd name="T14" fmla="*/ 5 w 70"/>
                <a:gd name="T15" fmla="*/ 0 h 70"/>
                <a:gd name="T16" fmla="*/ 0 w 70"/>
                <a:gd name="T17" fmla="*/ 15 h 70"/>
                <a:gd name="T18" fmla="*/ 6 w 70"/>
                <a:gd name="T19" fmla="*/ 19 h 70"/>
                <a:gd name="T20" fmla="*/ 5 w 70"/>
                <a:gd name="T21" fmla="*/ 25 h 70"/>
                <a:gd name="T22" fmla="*/ 0 w 70"/>
                <a:gd name="T23" fmla="*/ 40 h 70"/>
                <a:gd name="T24" fmla="*/ 6 w 70"/>
                <a:gd name="T25" fmla="*/ 44 h 70"/>
                <a:gd name="T26" fmla="*/ 5 w 70"/>
                <a:gd name="T27" fmla="*/ 50 h 70"/>
                <a:gd name="T28" fmla="*/ 0 w 70"/>
                <a:gd name="T29" fmla="*/ 66 h 70"/>
                <a:gd name="T30" fmla="*/ 65 w 70"/>
                <a:gd name="T31" fmla="*/ 70 h 70"/>
                <a:gd name="T32" fmla="*/ 26 w 70"/>
                <a:gd name="T33" fmla="*/ 6 h 70"/>
                <a:gd name="T34" fmla="*/ 33 w 70"/>
                <a:gd name="T35" fmla="*/ 14 h 70"/>
                <a:gd name="T36" fmla="*/ 26 w 70"/>
                <a:gd name="T37" fmla="*/ 6 h 70"/>
                <a:gd name="T38" fmla="*/ 23 w 70"/>
                <a:gd name="T39" fmla="*/ 6 h 70"/>
                <a:gd name="T40" fmla="*/ 16 w 70"/>
                <a:gd name="T41" fmla="*/ 14 h 70"/>
                <a:gd name="T42" fmla="*/ 5 w 70"/>
                <a:gd name="T43" fmla="*/ 14 h 70"/>
                <a:gd name="T44" fmla="*/ 13 w 70"/>
                <a:gd name="T45" fmla="*/ 6 h 70"/>
                <a:gd name="T46" fmla="*/ 5 w 70"/>
                <a:gd name="T47" fmla="*/ 14 h 70"/>
                <a:gd name="T48" fmla="*/ 5 w 70"/>
                <a:gd name="T49" fmla="*/ 31 h 70"/>
                <a:gd name="T50" fmla="*/ 13 w 70"/>
                <a:gd name="T51" fmla="*/ 39 h 70"/>
                <a:gd name="T52" fmla="*/ 13 w 70"/>
                <a:gd name="T53" fmla="*/ 64 h 70"/>
                <a:gd name="T54" fmla="*/ 5 w 70"/>
                <a:gd name="T55" fmla="*/ 56 h 70"/>
                <a:gd name="T56" fmla="*/ 13 w 70"/>
                <a:gd name="T57" fmla="*/ 64 h 70"/>
                <a:gd name="T58" fmla="*/ 16 w 70"/>
                <a:gd name="T59" fmla="*/ 64 h 70"/>
                <a:gd name="T60" fmla="*/ 23 w 70"/>
                <a:gd name="T61" fmla="*/ 56 h 70"/>
                <a:gd name="T62" fmla="*/ 34 w 70"/>
                <a:gd name="T63" fmla="*/ 64 h 70"/>
                <a:gd name="T64" fmla="*/ 26 w 70"/>
                <a:gd name="T65" fmla="*/ 56 h 70"/>
                <a:gd name="T66" fmla="*/ 34 w 70"/>
                <a:gd name="T67" fmla="*/ 64 h 70"/>
                <a:gd name="T68" fmla="*/ 9 w 70"/>
                <a:gd name="T69" fmla="*/ 50 h 70"/>
                <a:gd name="T70" fmla="*/ 62 w 70"/>
                <a:gd name="T71" fmla="*/ 44 h 70"/>
                <a:gd name="T72" fmla="*/ 16 w 70"/>
                <a:gd name="T73" fmla="*/ 39 h 70"/>
                <a:gd name="T74" fmla="*/ 23 w 70"/>
                <a:gd name="T75" fmla="*/ 31 h 70"/>
                <a:gd name="T76" fmla="*/ 16 w 70"/>
                <a:gd name="T77" fmla="*/ 39 h 70"/>
                <a:gd name="T78" fmla="*/ 26 w 70"/>
                <a:gd name="T79" fmla="*/ 31 h 70"/>
                <a:gd name="T80" fmla="*/ 34 w 70"/>
                <a:gd name="T81" fmla="*/ 39 h 70"/>
                <a:gd name="T82" fmla="*/ 62 w 70"/>
                <a:gd name="T83" fmla="*/ 25 h 70"/>
                <a:gd name="T84" fmla="*/ 9 w 70"/>
                <a:gd name="T85" fmla="*/ 19 h 70"/>
                <a:gd name="T86" fmla="*/ 62 w 70"/>
                <a:gd name="T87"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 h="70">
                  <a:moveTo>
                    <a:pt x="70" y="66"/>
                  </a:moveTo>
                  <a:cubicBezTo>
                    <a:pt x="70" y="55"/>
                    <a:pt x="70" y="55"/>
                    <a:pt x="70" y="55"/>
                  </a:cubicBezTo>
                  <a:cubicBezTo>
                    <a:pt x="70" y="52"/>
                    <a:pt x="68" y="50"/>
                    <a:pt x="65" y="50"/>
                  </a:cubicBezTo>
                  <a:cubicBezTo>
                    <a:pt x="65" y="50"/>
                    <a:pt x="65" y="50"/>
                    <a:pt x="65" y="50"/>
                  </a:cubicBezTo>
                  <a:cubicBezTo>
                    <a:pt x="65" y="44"/>
                    <a:pt x="65" y="44"/>
                    <a:pt x="65" y="44"/>
                  </a:cubicBezTo>
                  <a:cubicBezTo>
                    <a:pt x="65" y="44"/>
                    <a:pt x="65" y="44"/>
                    <a:pt x="65" y="44"/>
                  </a:cubicBezTo>
                  <a:cubicBezTo>
                    <a:pt x="68" y="44"/>
                    <a:pt x="70" y="42"/>
                    <a:pt x="70" y="40"/>
                  </a:cubicBezTo>
                  <a:cubicBezTo>
                    <a:pt x="70" y="29"/>
                    <a:pt x="70" y="29"/>
                    <a:pt x="70" y="29"/>
                  </a:cubicBezTo>
                  <a:cubicBezTo>
                    <a:pt x="70" y="27"/>
                    <a:pt x="68" y="25"/>
                    <a:pt x="65" y="25"/>
                  </a:cubicBezTo>
                  <a:cubicBezTo>
                    <a:pt x="65" y="25"/>
                    <a:pt x="65" y="25"/>
                    <a:pt x="65" y="25"/>
                  </a:cubicBezTo>
                  <a:cubicBezTo>
                    <a:pt x="65" y="19"/>
                    <a:pt x="65" y="19"/>
                    <a:pt x="65" y="19"/>
                  </a:cubicBezTo>
                  <a:cubicBezTo>
                    <a:pt x="65" y="19"/>
                    <a:pt x="65" y="19"/>
                    <a:pt x="65" y="19"/>
                  </a:cubicBezTo>
                  <a:cubicBezTo>
                    <a:pt x="68" y="19"/>
                    <a:pt x="70" y="17"/>
                    <a:pt x="70" y="15"/>
                  </a:cubicBezTo>
                  <a:cubicBezTo>
                    <a:pt x="70" y="4"/>
                    <a:pt x="70" y="4"/>
                    <a:pt x="70" y="4"/>
                  </a:cubicBezTo>
                  <a:cubicBezTo>
                    <a:pt x="70" y="2"/>
                    <a:pt x="68" y="0"/>
                    <a:pt x="65" y="0"/>
                  </a:cubicBezTo>
                  <a:cubicBezTo>
                    <a:pt x="5" y="0"/>
                    <a:pt x="5" y="0"/>
                    <a:pt x="5" y="0"/>
                  </a:cubicBezTo>
                  <a:cubicBezTo>
                    <a:pt x="2" y="0"/>
                    <a:pt x="0" y="2"/>
                    <a:pt x="0" y="4"/>
                  </a:cubicBezTo>
                  <a:cubicBezTo>
                    <a:pt x="0" y="15"/>
                    <a:pt x="0" y="15"/>
                    <a:pt x="0" y="15"/>
                  </a:cubicBezTo>
                  <a:cubicBezTo>
                    <a:pt x="0" y="17"/>
                    <a:pt x="2" y="19"/>
                    <a:pt x="5" y="19"/>
                  </a:cubicBezTo>
                  <a:cubicBezTo>
                    <a:pt x="6" y="19"/>
                    <a:pt x="6" y="19"/>
                    <a:pt x="6" y="19"/>
                  </a:cubicBezTo>
                  <a:cubicBezTo>
                    <a:pt x="6" y="25"/>
                    <a:pt x="6" y="25"/>
                    <a:pt x="6" y="25"/>
                  </a:cubicBezTo>
                  <a:cubicBezTo>
                    <a:pt x="5" y="25"/>
                    <a:pt x="5" y="25"/>
                    <a:pt x="5" y="25"/>
                  </a:cubicBezTo>
                  <a:cubicBezTo>
                    <a:pt x="2" y="25"/>
                    <a:pt x="0" y="27"/>
                    <a:pt x="0" y="29"/>
                  </a:cubicBezTo>
                  <a:cubicBezTo>
                    <a:pt x="0" y="40"/>
                    <a:pt x="0" y="40"/>
                    <a:pt x="0" y="40"/>
                  </a:cubicBezTo>
                  <a:cubicBezTo>
                    <a:pt x="0" y="42"/>
                    <a:pt x="2" y="44"/>
                    <a:pt x="5" y="44"/>
                  </a:cubicBezTo>
                  <a:cubicBezTo>
                    <a:pt x="6" y="44"/>
                    <a:pt x="6" y="44"/>
                    <a:pt x="6" y="44"/>
                  </a:cubicBezTo>
                  <a:cubicBezTo>
                    <a:pt x="6" y="50"/>
                    <a:pt x="6" y="50"/>
                    <a:pt x="6" y="50"/>
                  </a:cubicBezTo>
                  <a:cubicBezTo>
                    <a:pt x="5" y="50"/>
                    <a:pt x="5" y="50"/>
                    <a:pt x="5" y="50"/>
                  </a:cubicBezTo>
                  <a:cubicBezTo>
                    <a:pt x="2" y="50"/>
                    <a:pt x="0" y="52"/>
                    <a:pt x="0" y="55"/>
                  </a:cubicBezTo>
                  <a:cubicBezTo>
                    <a:pt x="0" y="66"/>
                    <a:pt x="0" y="66"/>
                    <a:pt x="0" y="66"/>
                  </a:cubicBezTo>
                  <a:cubicBezTo>
                    <a:pt x="0" y="68"/>
                    <a:pt x="2" y="70"/>
                    <a:pt x="5" y="70"/>
                  </a:cubicBezTo>
                  <a:cubicBezTo>
                    <a:pt x="65" y="70"/>
                    <a:pt x="65" y="70"/>
                    <a:pt x="65" y="70"/>
                  </a:cubicBezTo>
                  <a:cubicBezTo>
                    <a:pt x="68" y="70"/>
                    <a:pt x="70" y="68"/>
                    <a:pt x="70" y="66"/>
                  </a:cubicBezTo>
                  <a:close/>
                  <a:moveTo>
                    <a:pt x="26" y="6"/>
                  </a:moveTo>
                  <a:cubicBezTo>
                    <a:pt x="33" y="6"/>
                    <a:pt x="33" y="6"/>
                    <a:pt x="33" y="6"/>
                  </a:cubicBezTo>
                  <a:cubicBezTo>
                    <a:pt x="33" y="14"/>
                    <a:pt x="33" y="14"/>
                    <a:pt x="33" y="14"/>
                  </a:cubicBezTo>
                  <a:cubicBezTo>
                    <a:pt x="26" y="14"/>
                    <a:pt x="26" y="14"/>
                    <a:pt x="26" y="14"/>
                  </a:cubicBezTo>
                  <a:lnTo>
                    <a:pt x="26" y="6"/>
                  </a:lnTo>
                  <a:close/>
                  <a:moveTo>
                    <a:pt x="16" y="6"/>
                  </a:moveTo>
                  <a:cubicBezTo>
                    <a:pt x="23" y="6"/>
                    <a:pt x="23" y="6"/>
                    <a:pt x="23" y="6"/>
                  </a:cubicBezTo>
                  <a:cubicBezTo>
                    <a:pt x="23" y="14"/>
                    <a:pt x="23" y="14"/>
                    <a:pt x="23" y="14"/>
                  </a:cubicBezTo>
                  <a:cubicBezTo>
                    <a:pt x="16" y="14"/>
                    <a:pt x="16" y="14"/>
                    <a:pt x="16" y="14"/>
                  </a:cubicBezTo>
                  <a:lnTo>
                    <a:pt x="16" y="6"/>
                  </a:lnTo>
                  <a:close/>
                  <a:moveTo>
                    <a:pt x="5" y="14"/>
                  </a:moveTo>
                  <a:cubicBezTo>
                    <a:pt x="5" y="6"/>
                    <a:pt x="5" y="6"/>
                    <a:pt x="5" y="6"/>
                  </a:cubicBezTo>
                  <a:cubicBezTo>
                    <a:pt x="13" y="6"/>
                    <a:pt x="13" y="6"/>
                    <a:pt x="13" y="6"/>
                  </a:cubicBezTo>
                  <a:cubicBezTo>
                    <a:pt x="13" y="14"/>
                    <a:pt x="13" y="14"/>
                    <a:pt x="13" y="14"/>
                  </a:cubicBezTo>
                  <a:lnTo>
                    <a:pt x="5" y="14"/>
                  </a:lnTo>
                  <a:close/>
                  <a:moveTo>
                    <a:pt x="5" y="39"/>
                  </a:moveTo>
                  <a:cubicBezTo>
                    <a:pt x="5" y="31"/>
                    <a:pt x="5" y="31"/>
                    <a:pt x="5" y="31"/>
                  </a:cubicBezTo>
                  <a:cubicBezTo>
                    <a:pt x="13" y="31"/>
                    <a:pt x="13" y="31"/>
                    <a:pt x="13" y="31"/>
                  </a:cubicBezTo>
                  <a:cubicBezTo>
                    <a:pt x="13" y="39"/>
                    <a:pt x="13" y="39"/>
                    <a:pt x="13" y="39"/>
                  </a:cubicBezTo>
                  <a:lnTo>
                    <a:pt x="5" y="39"/>
                  </a:lnTo>
                  <a:close/>
                  <a:moveTo>
                    <a:pt x="13" y="64"/>
                  </a:moveTo>
                  <a:cubicBezTo>
                    <a:pt x="5" y="64"/>
                    <a:pt x="5" y="64"/>
                    <a:pt x="5" y="64"/>
                  </a:cubicBezTo>
                  <a:cubicBezTo>
                    <a:pt x="5" y="56"/>
                    <a:pt x="5" y="56"/>
                    <a:pt x="5" y="56"/>
                  </a:cubicBezTo>
                  <a:cubicBezTo>
                    <a:pt x="13" y="56"/>
                    <a:pt x="13" y="56"/>
                    <a:pt x="13" y="56"/>
                  </a:cubicBezTo>
                  <a:lnTo>
                    <a:pt x="13" y="64"/>
                  </a:lnTo>
                  <a:close/>
                  <a:moveTo>
                    <a:pt x="23" y="64"/>
                  </a:moveTo>
                  <a:cubicBezTo>
                    <a:pt x="16" y="64"/>
                    <a:pt x="16" y="64"/>
                    <a:pt x="16" y="64"/>
                  </a:cubicBezTo>
                  <a:cubicBezTo>
                    <a:pt x="16" y="56"/>
                    <a:pt x="16" y="56"/>
                    <a:pt x="16" y="56"/>
                  </a:cubicBezTo>
                  <a:cubicBezTo>
                    <a:pt x="23" y="56"/>
                    <a:pt x="23" y="56"/>
                    <a:pt x="23" y="56"/>
                  </a:cubicBezTo>
                  <a:lnTo>
                    <a:pt x="23" y="64"/>
                  </a:lnTo>
                  <a:close/>
                  <a:moveTo>
                    <a:pt x="34" y="64"/>
                  </a:moveTo>
                  <a:cubicBezTo>
                    <a:pt x="26" y="64"/>
                    <a:pt x="26" y="64"/>
                    <a:pt x="26" y="64"/>
                  </a:cubicBezTo>
                  <a:cubicBezTo>
                    <a:pt x="26" y="56"/>
                    <a:pt x="26" y="56"/>
                    <a:pt x="26" y="56"/>
                  </a:cubicBezTo>
                  <a:cubicBezTo>
                    <a:pt x="34" y="56"/>
                    <a:pt x="34" y="56"/>
                    <a:pt x="34" y="56"/>
                  </a:cubicBezTo>
                  <a:lnTo>
                    <a:pt x="34" y="64"/>
                  </a:lnTo>
                  <a:close/>
                  <a:moveTo>
                    <a:pt x="62" y="50"/>
                  </a:moveTo>
                  <a:cubicBezTo>
                    <a:pt x="9" y="50"/>
                    <a:pt x="9" y="50"/>
                    <a:pt x="9" y="50"/>
                  </a:cubicBezTo>
                  <a:cubicBezTo>
                    <a:pt x="9" y="44"/>
                    <a:pt x="9" y="44"/>
                    <a:pt x="9" y="44"/>
                  </a:cubicBezTo>
                  <a:cubicBezTo>
                    <a:pt x="62" y="44"/>
                    <a:pt x="62" y="44"/>
                    <a:pt x="62" y="44"/>
                  </a:cubicBezTo>
                  <a:lnTo>
                    <a:pt x="62" y="50"/>
                  </a:lnTo>
                  <a:close/>
                  <a:moveTo>
                    <a:pt x="16" y="39"/>
                  </a:moveTo>
                  <a:cubicBezTo>
                    <a:pt x="16" y="31"/>
                    <a:pt x="16" y="31"/>
                    <a:pt x="16" y="31"/>
                  </a:cubicBezTo>
                  <a:cubicBezTo>
                    <a:pt x="23" y="31"/>
                    <a:pt x="23" y="31"/>
                    <a:pt x="23" y="31"/>
                  </a:cubicBezTo>
                  <a:cubicBezTo>
                    <a:pt x="23" y="39"/>
                    <a:pt x="23" y="39"/>
                    <a:pt x="23" y="39"/>
                  </a:cubicBezTo>
                  <a:lnTo>
                    <a:pt x="16" y="39"/>
                  </a:lnTo>
                  <a:close/>
                  <a:moveTo>
                    <a:pt x="26" y="39"/>
                  </a:moveTo>
                  <a:cubicBezTo>
                    <a:pt x="26" y="31"/>
                    <a:pt x="26" y="31"/>
                    <a:pt x="26" y="31"/>
                  </a:cubicBezTo>
                  <a:cubicBezTo>
                    <a:pt x="34" y="31"/>
                    <a:pt x="34" y="31"/>
                    <a:pt x="34" y="31"/>
                  </a:cubicBezTo>
                  <a:cubicBezTo>
                    <a:pt x="34" y="39"/>
                    <a:pt x="34" y="39"/>
                    <a:pt x="34" y="39"/>
                  </a:cubicBezTo>
                  <a:lnTo>
                    <a:pt x="26" y="39"/>
                  </a:lnTo>
                  <a:close/>
                  <a:moveTo>
                    <a:pt x="62" y="25"/>
                  </a:moveTo>
                  <a:cubicBezTo>
                    <a:pt x="9" y="25"/>
                    <a:pt x="9" y="25"/>
                    <a:pt x="9" y="25"/>
                  </a:cubicBezTo>
                  <a:cubicBezTo>
                    <a:pt x="9" y="19"/>
                    <a:pt x="9" y="19"/>
                    <a:pt x="9" y="19"/>
                  </a:cubicBezTo>
                  <a:cubicBezTo>
                    <a:pt x="62" y="19"/>
                    <a:pt x="62" y="19"/>
                    <a:pt x="62" y="19"/>
                  </a:cubicBezTo>
                  <a:lnTo>
                    <a:pt x="62" y="25"/>
                  </a:lnTo>
                  <a:close/>
                </a:path>
              </a:pathLst>
            </a:custGeom>
            <a:solidFill>
              <a:srgbClr val="01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latin typeface="等线" panose="020F0502020204030204"/>
              </a:endParaRPr>
            </a:p>
          </p:txBody>
        </p:sp>
        <p:sp>
          <p:nvSpPr>
            <p:cNvPr id="201" name="Freeform 42"/>
            <p:cNvSpPr>
              <a:spLocks noEditPoints="1"/>
            </p:cNvSpPr>
            <p:nvPr/>
          </p:nvSpPr>
          <p:spPr bwMode="auto">
            <a:xfrm>
              <a:off x="9262764" y="2872400"/>
              <a:ext cx="187325" cy="165100"/>
            </a:xfrm>
            <a:custGeom>
              <a:avLst/>
              <a:gdLst>
                <a:gd name="T0" fmla="*/ 3 w 50"/>
                <a:gd name="T1" fmla="*/ 36 h 44"/>
                <a:gd name="T2" fmla="*/ 19 w 50"/>
                <a:gd name="T3" fmla="*/ 36 h 44"/>
                <a:gd name="T4" fmla="*/ 19 w 50"/>
                <a:gd name="T5" fmla="*/ 41 h 44"/>
                <a:gd name="T6" fmla="*/ 13 w 50"/>
                <a:gd name="T7" fmla="*/ 41 h 44"/>
                <a:gd name="T8" fmla="*/ 10 w 50"/>
                <a:gd name="T9" fmla="*/ 42 h 44"/>
                <a:gd name="T10" fmla="*/ 10 w 50"/>
                <a:gd name="T11" fmla="*/ 44 h 44"/>
                <a:gd name="T12" fmla="*/ 40 w 50"/>
                <a:gd name="T13" fmla="*/ 44 h 44"/>
                <a:gd name="T14" fmla="*/ 40 w 50"/>
                <a:gd name="T15" fmla="*/ 42 h 44"/>
                <a:gd name="T16" fmla="*/ 37 w 50"/>
                <a:gd name="T17" fmla="*/ 41 h 44"/>
                <a:gd name="T18" fmla="*/ 31 w 50"/>
                <a:gd name="T19" fmla="*/ 41 h 44"/>
                <a:gd name="T20" fmla="*/ 31 w 50"/>
                <a:gd name="T21" fmla="*/ 36 h 44"/>
                <a:gd name="T22" fmla="*/ 47 w 50"/>
                <a:gd name="T23" fmla="*/ 36 h 44"/>
                <a:gd name="T24" fmla="*/ 50 w 50"/>
                <a:gd name="T25" fmla="*/ 33 h 44"/>
                <a:gd name="T26" fmla="*/ 50 w 50"/>
                <a:gd name="T27" fmla="*/ 3 h 44"/>
                <a:gd name="T28" fmla="*/ 47 w 50"/>
                <a:gd name="T29" fmla="*/ 0 h 44"/>
                <a:gd name="T30" fmla="*/ 3 w 50"/>
                <a:gd name="T31" fmla="*/ 0 h 44"/>
                <a:gd name="T32" fmla="*/ 0 w 50"/>
                <a:gd name="T33" fmla="*/ 3 h 44"/>
                <a:gd name="T34" fmla="*/ 0 w 50"/>
                <a:gd name="T35" fmla="*/ 33 h 44"/>
                <a:gd name="T36" fmla="*/ 3 w 50"/>
                <a:gd name="T37" fmla="*/ 36 h 44"/>
                <a:gd name="T38" fmla="*/ 3 w 50"/>
                <a:gd name="T39" fmla="*/ 3 h 44"/>
                <a:gd name="T40" fmla="*/ 47 w 50"/>
                <a:gd name="T41" fmla="*/ 3 h 44"/>
                <a:gd name="T42" fmla="*/ 47 w 50"/>
                <a:gd name="T43" fmla="*/ 33 h 44"/>
                <a:gd name="T44" fmla="*/ 3 w 50"/>
                <a:gd name="T45" fmla="*/ 33 h 44"/>
                <a:gd name="T46" fmla="*/ 3 w 50"/>
                <a:gd name="T4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4">
                  <a:moveTo>
                    <a:pt x="3" y="36"/>
                  </a:moveTo>
                  <a:cubicBezTo>
                    <a:pt x="19" y="36"/>
                    <a:pt x="19" y="36"/>
                    <a:pt x="19" y="36"/>
                  </a:cubicBezTo>
                  <a:cubicBezTo>
                    <a:pt x="19" y="41"/>
                    <a:pt x="19" y="41"/>
                    <a:pt x="19" y="41"/>
                  </a:cubicBezTo>
                  <a:cubicBezTo>
                    <a:pt x="13" y="41"/>
                    <a:pt x="13" y="41"/>
                    <a:pt x="13" y="41"/>
                  </a:cubicBezTo>
                  <a:cubicBezTo>
                    <a:pt x="11" y="41"/>
                    <a:pt x="10" y="41"/>
                    <a:pt x="10" y="42"/>
                  </a:cubicBezTo>
                  <a:cubicBezTo>
                    <a:pt x="10" y="44"/>
                    <a:pt x="10" y="44"/>
                    <a:pt x="10" y="44"/>
                  </a:cubicBezTo>
                  <a:cubicBezTo>
                    <a:pt x="40" y="44"/>
                    <a:pt x="40" y="44"/>
                    <a:pt x="40" y="44"/>
                  </a:cubicBezTo>
                  <a:cubicBezTo>
                    <a:pt x="40" y="42"/>
                    <a:pt x="40" y="42"/>
                    <a:pt x="40" y="42"/>
                  </a:cubicBezTo>
                  <a:cubicBezTo>
                    <a:pt x="40" y="41"/>
                    <a:pt x="39" y="41"/>
                    <a:pt x="37" y="41"/>
                  </a:cubicBezTo>
                  <a:cubicBezTo>
                    <a:pt x="31" y="41"/>
                    <a:pt x="31" y="41"/>
                    <a:pt x="31" y="41"/>
                  </a:cubicBezTo>
                  <a:cubicBezTo>
                    <a:pt x="31" y="36"/>
                    <a:pt x="31" y="36"/>
                    <a:pt x="31" y="36"/>
                  </a:cubicBezTo>
                  <a:cubicBezTo>
                    <a:pt x="47" y="36"/>
                    <a:pt x="47" y="36"/>
                    <a:pt x="47" y="36"/>
                  </a:cubicBezTo>
                  <a:cubicBezTo>
                    <a:pt x="49" y="36"/>
                    <a:pt x="50" y="35"/>
                    <a:pt x="50" y="33"/>
                  </a:cubicBezTo>
                  <a:cubicBezTo>
                    <a:pt x="50" y="3"/>
                    <a:pt x="50" y="3"/>
                    <a:pt x="50" y="3"/>
                  </a:cubicBezTo>
                  <a:cubicBezTo>
                    <a:pt x="50" y="1"/>
                    <a:pt x="49" y="0"/>
                    <a:pt x="47" y="0"/>
                  </a:cubicBezTo>
                  <a:cubicBezTo>
                    <a:pt x="3" y="0"/>
                    <a:pt x="3" y="0"/>
                    <a:pt x="3" y="0"/>
                  </a:cubicBezTo>
                  <a:cubicBezTo>
                    <a:pt x="1" y="0"/>
                    <a:pt x="0" y="1"/>
                    <a:pt x="0" y="3"/>
                  </a:cubicBezTo>
                  <a:cubicBezTo>
                    <a:pt x="0" y="33"/>
                    <a:pt x="0" y="33"/>
                    <a:pt x="0" y="33"/>
                  </a:cubicBezTo>
                  <a:cubicBezTo>
                    <a:pt x="0" y="35"/>
                    <a:pt x="1" y="36"/>
                    <a:pt x="3" y="36"/>
                  </a:cubicBezTo>
                  <a:close/>
                  <a:moveTo>
                    <a:pt x="3" y="3"/>
                  </a:moveTo>
                  <a:cubicBezTo>
                    <a:pt x="47" y="3"/>
                    <a:pt x="47" y="3"/>
                    <a:pt x="47" y="3"/>
                  </a:cubicBezTo>
                  <a:cubicBezTo>
                    <a:pt x="47" y="33"/>
                    <a:pt x="47" y="33"/>
                    <a:pt x="47" y="33"/>
                  </a:cubicBezTo>
                  <a:cubicBezTo>
                    <a:pt x="3" y="33"/>
                    <a:pt x="3" y="33"/>
                    <a:pt x="3" y="33"/>
                  </a:cubicBezTo>
                  <a:lnTo>
                    <a:pt x="3" y="3"/>
                  </a:lnTo>
                  <a:close/>
                </a:path>
              </a:pathLst>
            </a:custGeom>
            <a:solidFill>
              <a:srgbClr val="01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latin typeface="等线" panose="020F0502020204030204"/>
              </a:endParaRPr>
            </a:p>
          </p:txBody>
        </p:sp>
        <p:sp>
          <p:nvSpPr>
            <p:cNvPr id="202" name="Freeform 43"/>
            <p:cNvSpPr>
              <a:spLocks noEditPoints="1"/>
            </p:cNvSpPr>
            <p:nvPr/>
          </p:nvSpPr>
          <p:spPr bwMode="auto">
            <a:xfrm>
              <a:off x="9262764" y="3397863"/>
              <a:ext cx="187325" cy="161925"/>
            </a:xfrm>
            <a:custGeom>
              <a:avLst/>
              <a:gdLst>
                <a:gd name="T0" fmla="*/ 47 w 50"/>
                <a:gd name="T1" fmla="*/ 0 h 43"/>
                <a:gd name="T2" fmla="*/ 3 w 50"/>
                <a:gd name="T3" fmla="*/ 0 h 43"/>
                <a:gd name="T4" fmla="*/ 0 w 50"/>
                <a:gd name="T5" fmla="*/ 2 h 43"/>
                <a:gd name="T6" fmla="*/ 0 w 50"/>
                <a:gd name="T7" fmla="*/ 33 h 43"/>
                <a:gd name="T8" fmla="*/ 3 w 50"/>
                <a:gd name="T9" fmla="*/ 36 h 43"/>
                <a:gd name="T10" fmla="*/ 19 w 50"/>
                <a:gd name="T11" fmla="*/ 36 h 43"/>
                <a:gd name="T12" fmla="*/ 19 w 50"/>
                <a:gd name="T13" fmla="*/ 40 h 43"/>
                <a:gd name="T14" fmla="*/ 13 w 50"/>
                <a:gd name="T15" fmla="*/ 40 h 43"/>
                <a:gd name="T16" fmla="*/ 10 w 50"/>
                <a:gd name="T17" fmla="*/ 42 h 43"/>
                <a:gd name="T18" fmla="*/ 10 w 50"/>
                <a:gd name="T19" fmla="*/ 43 h 43"/>
                <a:gd name="T20" fmla="*/ 40 w 50"/>
                <a:gd name="T21" fmla="*/ 43 h 43"/>
                <a:gd name="T22" fmla="*/ 40 w 50"/>
                <a:gd name="T23" fmla="*/ 42 h 43"/>
                <a:gd name="T24" fmla="*/ 37 w 50"/>
                <a:gd name="T25" fmla="*/ 40 h 43"/>
                <a:gd name="T26" fmla="*/ 31 w 50"/>
                <a:gd name="T27" fmla="*/ 40 h 43"/>
                <a:gd name="T28" fmla="*/ 31 w 50"/>
                <a:gd name="T29" fmla="*/ 36 h 43"/>
                <a:gd name="T30" fmla="*/ 47 w 50"/>
                <a:gd name="T31" fmla="*/ 36 h 43"/>
                <a:gd name="T32" fmla="*/ 50 w 50"/>
                <a:gd name="T33" fmla="*/ 33 h 43"/>
                <a:gd name="T34" fmla="*/ 50 w 50"/>
                <a:gd name="T35" fmla="*/ 2 h 43"/>
                <a:gd name="T36" fmla="*/ 47 w 50"/>
                <a:gd name="T37" fmla="*/ 0 h 43"/>
                <a:gd name="T38" fmla="*/ 47 w 50"/>
                <a:gd name="T39" fmla="*/ 33 h 43"/>
                <a:gd name="T40" fmla="*/ 3 w 50"/>
                <a:gd name="T41" fmla="*/ 33 h 43"/>
                <a:gd name="T42" fmla="*/ 3 w 50"/>
                <a:gd name="T43" fmla="*/ 3 h 43"/>
                <a:gd name="T44" fmla="*/ 47 w 50"/>
                <a:gd name="T45" fmla="*/ 3 h 43"/>
                <a:gd name="T46" fmla="*/ 47 w 50"/>
                <a:gd name="T47" fmla="*/ 3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47" y="0"/>
                  </a:moveTo>
                  <a:cubicBezTo>
                    <a:pt x="3" y="0"/>
                    <a:pt x="3" y="0"/>
                    <a:pt x="3" y="0"/>
                  </a:cubicBezTo>
                  <a:cubicBezTo>
                    <a:pt x="1" y="0"/>
                    <a:pt x="0" y="1"/>
                    <a:pt x="0" y="2"/>
                  </a:cubicBezTo>
                  <a:cubicBezTo>
                    <a:pt x="0" y="33"/>
                    <a:pt x="0" y="33"/>
                    <a:pt x="0" y="33"/>
                  </a:cubicBezTo>
                  <a:cubicBezTo>
                    <a:pt x="0" y="35"/>
                    <a:pt x="1" y="36"/>
                    <a:pt x="3" y="36"/>
                  </a:cubicBezTo>
                  <a:cubicBezTo>
                    <a:pt x="19" y="36"/>
                    <a:pt x="19" y="36"/>
                    <a:pt x="19" y="36"/>
                  </a:cubicBezTo>
                  <a:cubicBezTo>
                    <a:pt x="19" y="40"/>
                    <a:pt x="19" y="40"/>
                    <a:pt x="19" y="40"/>
                  </a:cubicBezTo>
                  <a:cubicBezTo>
                    <a:pt x="13" y="40"/>
                    <a:pt x="13" y="40"/>
                    <a:pt x="13" y="40"/>
                  </a:cubicBezTo>
                  <a:cubicBezTo>
                    <a:pt x="11" y="40"/>
                    <a:pt x="10" y="41"/>
                    <a:pt x="10" y="42"/>
                  </a:cubicBezTo>
                  <a:cubicBezTo>
                    <a:pt x="10" y="43"/>
                    <a:pt x="10" y="43"/>
                    <a:pt x="10" y="43"/>
                  </a:cubicBezTo>
                  <a:cubicBezTo>
                    <a:pt x="40" y="43"/>
                    <a:pt x="40" y="43"/>
                    <a:pt x="40" y="43"/>
                  </a:cubicBezTo>
                  <a:cubicBezTo>
                    <a:pt x="40" y="42"/>
                    <a:pt x="40" y="42"/>
                    <a:pt x="40" y="42"/>
                  </a:cubicBezTo>
                  <a:cubicBezTo>
                    <a:pt x="40" y="41"/>
                    <a:pt x="39" y="40"/>
                    <a:pt x="37" y="40"/>
                  </a:cubicBezTo>
                  <a:cubicBezTo>
                    <a:pt x="31" y="40"/>
                    <a:pt x="31" y="40"/>
                    <a:pt x="31" y="40"/>
                  </a:cubicBezTo>
                  <a:cubicBezTo>
                    <a:pt x="31" y="36"/>
                    <a:pt x="31" y="36"/>
                    <a:pt x="31" y="36"/>
                  </a:cubicBezTo>
                  <a:cubicBezTo>
                    <a:pt x="47" y="36"/>
                    <a:pt x="47" y="36"/>
                    <a:pt x="47" y="36"/>
                  </a:cubicBezTo>
                  <a:cubicBezTo>
                    <a:pt x="49" y="36"/>
                    <a:pt x="50" y="35"/>
                    <a:pt x="50" y="33"/>
                  </a:cubicBezTo>
                  <a:cubicBezTo>
                    <a:pt x="50" y="2"/>
                    <a:pt x="50" y="2"/>
                    <a:pt x="50" y="2"/>
                  </a:cubicBezTo>
                  <a:cubicBezTo>
                    <a:pt x="50" y="1"/>
                    <a:pt x="49" y="0"/>
                    <a:pt x="47" y="0"/>
                  </a:cubicBezTo>
                  <a:close/>
                  <a:moveTo>
                    <a:pt x="47" y="33"/>
                  </a:moveTo>
                  <a:cubicBezTo>
                    <a:pt x="3" y="33"/>
                    <a:pt x="3" y="33"/>
                    <a:pt x="3" y="33"/>
                  </a:cubicBezTo>
                  <a:cubicBezTo>
                    <a:pt x="3" y="3"/>
                    <a:pt x="3" y="3"/>
                    <a:pt x="3" y="3"/>
                  </a:cubicBezTo>
                  <a:cubicBezTo>
                    <a:pt x="47" y="3"/>
                    <a:pt x="47" y="3"/>
                    <a:pt x="47" y="3"/>
                  </a:cubicBezTo>
                  <a:lnTo>
                    <a:pt x="47" y="33"/>
                  </a:lnTo>
                  <a:close/>
                </a:path>
              </a:pathLst>
            </a:custGeom>
            <a:solidFill>
              <a:srgbClr val="01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latin typeface="等线" panose="020F0502020204030204"/>
              </a:endParaRPr>
            </a:p>
          </p:txBody>
        </p:sp>
        <p:sp>
          <p:nvSpPr>
            <p:cNvPr id="203" name="Freeform 44"/>
            <p:cNvSpPr>
              <a:spLocks/>
            </p:cNvSpPr>
            <p:nvPr/>
          </p:nvSpPr>
          <p:spPr bwMode="auto">
            <a:xfrm>
              <a:off x="9284989" y="3053375"/>
              <a:ext cx="203200" cy="333375"/>
            </a:xfrm>
            <a:custGeom>
              <a:avLst/>
              <a:gdLst>
                <a:gd name="T0" fmla="*/ 51 w 54"/>
                <a:gd name="T1" fmla="*/ 41 h 89"/>
                <a:gd name="T2" fmla="*/ 25 w 54"/>
                <a:gd name="T3" fmla="*/ 41 h 89"/>
                <a:gd name="T4" fmla="*/ 25 w 54"/>
                <a:gd name="T5" fmla="*/ 31 h 89"/>
                <a:gd name="T6" fmla="*/ 23 w 54"/>
                <a:gd name="T7" fmla="*/ 29 h 89"/>
                <a:gd name="T8" fmla="*/ 22 w 54"/>
                <a:gd name="T9" fmla="*/ 29 h 89"/>
                <a:gd name="T10" fmla="*/ 22 w 54"/>
                <a:gd name="T11" fmla="*/ 3 h 89"/>
                <a:gd name="T12" fmla="*/ 19 w 54"/>
                <a:gd name="T13" fmla="*/ 0 h 89"/>
                <a:gd name="T14" fmla="*/ 15 w 54"/>
                <a:gd name="T15" fmla="*/ 3 h 89"/>
                <a:gd name="T16" fmla="*/ 15 w 54"/>
                <a:gd name="T17" fmla="*/ 29 h 89"/>
                <a:gd name="T18" fmla="*/ 14 w 54"/>
                <a:gd name="T19" fmla="*/ 29 h 89"/>
                <a:gd name="T20" fmla="*/ 12 w 54"/>
                <a:gd name="T21" fmla="*/ 31 h 89"/>
                <a:gd name="T22" fmla="*/ 12 w 54"/>
                <a:gd name="T23" fmla="*/ 41 h 89"/>
                <a:gd name="T24" fmla="*/ 0 w 54"/>
                <a:gd name="T25" fmla="*/ 41 h 89"/>
                <a:gd name="T26" fmla="*/ 0 w 54"/>
                <a:gd name="T27" fmla="*/ 47 h 89"/>
                <a:gd name="T28" fmla="*/ 12 w 54"/>
                <a:gd name="T29" fmla="*/ 47 h 89"/>
                <a:gd name="T30" fmla="*/ 12 w 54"/>
                <a:gd name="T31" fmla="*/ 57 h 89"/>
                <a:gd name="T32" fmla="*/ 14 w 54"/>
                <a:gd name="T33" fmla="*/ 60 h 89"/>
                <a:gd name="T34" fmla="*/ 15 w 54"/>
                <a:gd name="T35" fmla="*/ 60 h 89"/>
                <a:gd name="T36" fmla="*/ 15 w 54"/>
                <a:gd name="T37" fmla="*/ 86 h 89"/>
                <a:gd name="T38" fmla="*/ 19 w 54"/>
                <a:gd name="T39" fmla="*/ 89 h 89"/>
                <a:gd name="T40" fmla="*/ 22 w 54"/>
                <a:gd name="T41" fmla="*/ 86 h 89"/>
                <a:gd name="T42" fmla="*/ 22 w 54"/>
                <a:gd name="T43" fmla="*/ 60 h 89"/>
                <a:gd name="T44" fmla="*/ 23 w 54"/>
                <a:gd name="T45" fmla="*/ 60 h 89"/>
                <a:gd name="T46" fmla="*/ 25 w 54"/>
                <a:gd name="T47" fmla="*/ 57 h 89"/>
                <a:gd name="T48" fmla="*/ 25 w 54"/>
                <a:gd name="T49" fmla="*/ 48 h 89"/>
                <a:gd name="T50" fmla="*/ 51 w 54"/>
                <a:gd name="T51" fmla="*/ 48 h 89"/>
                <a:gd name="T52" fmla="*/ 54 w 54"/>
                <a:gd name="T53" fmla="*/ 44 h 89"/>
                <a:gd name="T54" fmla="*/ 51 w 54"/>
                <a:gd name="T55" fmla="*/ 4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89">
                  <a:moveTo>
                    <a:pt x="51" y="41"/>
                  </a:moveTo>
                  <a:cubicBezTo>
                    <a:pt x="25" y="41"/>
                    <a:pt x="25" y="41"/>
                    <a:pt x="25" y="41"/>
                  </a:cubicBezTo>
                  <a:cubicBezTo>
                    <a:pt x="25" y="31"/>
                    <a:pt x="25" y="31"/>
                    <a:pt x="25" y="31"/>
                  </a:cubicBezTo>
                  <a:cubicBezTo>
                    <a:pt x="25" y="30"/>
                    <a:pt x="24" y="29"/>
                    <a:pt x="23" y="29"/>
                  </a:cubicBezTo>
                  <a:cubicBezTo>
                    <a:pt x="22" y="29"/>
                    <a:pt x="22" y="29"/>
                    <a:pt x="22" y="29"/>
                  </a:cubicBezTo>
                  <a:cubicBezTo>
                    <a:pt x="22" y="3"/>
                    <a:pt x="22" y="3"/>
                    <a:pt x="22" y="3"/>
                  </a:cubicBezTo>
                  <a:cubicBezTo>
                    <a:pt x="22" y="1"/>
                    <a:pt x="20" y="0"/>
                    <a:pt x="19" y="0"/>
                  </a:cubicBezTo>
                  <a:cubicBezTo>
                    <a:pt x="17" y="0"/>
                    <a:pt x="15" y="1"/>
                    <a:pt x="15" y="3"/>
                  </a:cubicBezTo>
                  <a:cubicBezTo>
                    <a:pt x="15" y="29"/>
                    <a:pt x="15" y="29"/>
                    <a:pt x="15" y="29"/>
                  </a:cubicBezTo>
                  <a:cubicBezTo>
                    <a:pt x="14" y="29"/>
                    <a:pt x="14" y="29"/>
                    <a:pt x="14" y="29"/>
                  </a:cubicBezTo>
                  <a:cubicBezTo>
                    <a:pt x="13" y="29"/>
                    <a:pt x="12" y="30"/>
                    <a:pt x="12" y="31"/>
                  </a:cubicBezTo>
                  <a:cubicBezTo>
                    <a:pt x="12" y="41"/>
                    <a:pt x="12" y="41"/>
                    <a:pt x="12" y="41"/>
                  </a:cubicBezTo>
                  <a:cubicBezTo>
                    <a:pt x="0" y="41"/>
                    <a:pt x="0" y="41"/>
                    <a:pt x="0" y="41"/>
                  </a:cubicBezTo>
                  <a:cubicBezTo>
                    <a:pt x="0" y="47"/>
                    <a:pt x="0" y="47"/>
                    <a:pt x="0" y="47"/>
                  </a:cubicBezTo>
                  <a:cubicBezTo>
                    <a:pt x="12" y="47"/>
                    <a:pt x="12" y="47"/>
                    <a:pt x="12" y="47"/>
                  </a:cubicBezTo>
                  <a:cubicBezTo>
                    <a:pt x="12" y="57"/>
                    <a:pt x="12" y="57"/>
                    <a:pt x="12" y="57"/>
                  </a:cubicBezTo>
                  <a:cubicBezTo>
                    <a:pt x="12" y="59"/>
                    <a:pt x="13" y="60"/>
                    <a:pt x="14" y="60"/>
                  </a:cubicBezTo>
                  <a:cubicBezTo>
                    <a:pt x="15" y="60"/>
                    <a:pt x="15" y="60"/>
                    <a:pt x="15" y="60"/>
                  </a:cubicBezTo>
                  <a:cubicBezTo>
                    <a:pt x="15" y="86"/>
                    <a:pt x="15" y="86"/>
                    <a:pt x="15" y="86"/>
                  </a:cubicBezTo>
                  <a:cubicBezTo>
                    <a:pt x="15" y="87"/>
                    <a:pt x="17" y="89"/>
                    <a:pt x="19" y="89"/>
                  </a:cubicBezTo>
                  <a:cubicBezTo>
                    <a:pt x="20" y="89"/>
                    <a:pt x="22" y="87"/>
                    <a:pt x="22" y="86"/>
                  </a:cubicBezTo>
                  <a:cubicBezTo>
                    <a:pt x="22" y="60"/>
                    <a:pt x="22" y="60"/>
                    <a:pt x="22" y="60"/>
                  </a:cubicBezTo>
                  <a:cubicBezTo>
                    <a:pt x="23" y="60"/>
                    <a:pt x="23" y="60"/>
                    <a:pt x="23" y="60"/>
                  </a:cubicBezTo>
                  <a:cubicBezTo>
                    <a:pt x="24" y="60"/>
                    <a:pt x="25" y="59"/>
                    <a:pt x="25" y="57"/>
                  </a:cubicBezTo>
                  <a:cubicBezTo>
                    <a:pt x="25" y="48"/>
                    <a:pt x="25" y="48"/>
                    <a:pt x="25" y="48"/>
                  </a:cubicBezTo>
                  <a:cubicBezTo>
                    <a:pt x="51" y="48"/>
                    <a:pt x="51" y="48"/>
                    <a:pt x="51" y="48"/>
                  </a:cubicBezTo>
                  <a:cubicBezTo>
                    <a:pt x="52" y="48"/>
                    <a:pt x="54" y="46"/>
                    <a:pt x="54" y="44"/>
                  </a:cubicBezTo>
                  <a:cubicBezTo>
                    <a:pt x="54" y="43"/>
                    <a:pt x="52" y="41"/>
                    <a:pt x="51" y="41"/>
                  </a:cubicBezTo>
                  <a:close/>
                </a:path>
              </a:pathLst>
            </a:custGeom>
            <a:solidFill>
              <a:srgbClr val="01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latin typeface="等线" panose="020F0502020204030204"/>
              </a:endParaRPr>
            </a:p>
          </p:txBody>
        </p:sp>
        <p:sp>
          <p:nvSpPr>
            <p:cNvPr id="204" name="Freeform 45"/>
            <p:cNvSpPr>
              <a:spLocks noEditPoints="1"/>
            </p:cNvSpPr>
            <p:nvPr/>
          </p:nvSpPr>
          <p:spPr bwMode="auto">
            <a:xfrm>
              <a:off x="9491364" y="3135925"/>
              <a:ext cx="192088" cy="165100"/>
            </a:xfrm>
            <a:custGeom>
              <a:avLst/>
              <a:gdLst>
                <a:gd name="T0" fmla="*/ 48 w 51"/>
                <a:gd name="T1" fmla="*/ 0 h 44"/>
                <a:gd name="T2" fmla="*/ 3 w 51"/>
                <a:gd name="T3" fmla="*/ 0 h 44"/>
                <a:gd name="T4" fmla="*/ 0 w 51"/>
                <a:gd name="T5" fmla="*/ 3 h 44"/>
                <a:gd name="T6" fmla="*/ 0 w 51"/>
                <a:gd name="T7" fmla="*/ 34 h 44"/>
                <a:gd name="T8" fmla="*/ 3 w 51"/>
                <a:gd name="T9" fmla="*/ 37 h 44"/>
                <a:gd name="T10" fmla="*/ 19 w 51"/>
                <a:gd name="T11" fmla="*/ 37 h 44"/>
                <a:gd name="T12" fmla="*/ 19 w 51"/>
                <a:gd name="T13" fmla="*/ 41 h 44"/>
                <a:gd name="T14" fmla="*/ 13 w 51"/>
                <a:gd name="T15" fmla="*/ 41 h 44"/>
                <a:gd name="T16" fmla="*/ 11 w 51"/>
                <a:gd name="T17" fmla="*/ 43 h 44"/>
                <a:gd name="T18" fmla="*/ 11 w 51"/>
                <a:gd name="T19" fmla="*/ 44 h 44"/>
                <a:gd name="T20" fmla="*/ 40 w 51"/>
                <a:gd name="T21" fmla="*/ 44 h 44"/>
                <a:gd name="T22" fmla="*/ 40 w 51"/>
                <a:gd name="T23" fmla="*/ 43 h 44"/>
                <a:gd name="T24" fmla="*/ 38 w 51"/>
                <a:gd name="T25" fmla="*/ 41 h 44"/>
                <a:gd name="T26" fmla="*/ 32 w 51"/>
                <a:gd name="T27" fmla="*/ 41 h 44"/>
                <a:gd name="T28" fmla="*/ 32 w 51"/>
                <a:gd name="T29" fmla="*/ 37 h 44"/>
                <a:gd name="T30" fmla="*/ 48 w 51"/>
                <a:gd name="T31" fmla="*/ 37 h 44"/>
                <a:gd name="T32" fmla="*/ 51 w 51"/>
                <a:gd name="T33" fmla="*/ 34 h 44"/>
                <a:gd name="T34" fmla="*/ 51 w 51"/>
                <a:gd name="T35" fmla="*/ 3 h 44"/>
                <a:gd name="T36" fmla="*/ 48 w 51"/>
                <a:gd name="T37" fmla="*/ 0 h 44"/>
                <a:gd name="T38" fmla="*/ 48 w 51"/>
                <a:gd name="T39" fmla="*/ 34 h 44"/>
                <a:gd name="T40" fmla="*/ 4 w 51"/>
                <a:gd name="T41" fmla="*/ 34 h 44"/>
                <a:gd name="T42" fmla="*/ 4 w 51"/>
                <a:gd name="T43" fmla="*/ 4 h 44"/>
                <a:gd name="T44" fmla="*/ 48 w 51"/>
                <a:gd name="T45" fmla="*/ 4 h 44"/>
                <a:gd name="T46" fmla="*/ 48 w 51"/>
                <a:gd name="T4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44">
                  <a:moveTo>
                    <a:pt x="48" y="0"/>
                  </a:moveTo>
                  <a:cubicBezTo>
                    <a:pt x="3" y="0"/>
                    <a:pt x="3" y="0"/>
                    <a:pt x="3" y="0"/>
                  </a:cubicBezTo>
                  <a:cubicBezTo>
                    <a:pt x="2" y="0"/>
                    <a:pt x="0" y="2"/>
                    <a:pt x="0" y="3"/>
                  </a:cubicBezTo>
                  <a:cubicBezTo>
                    <a:pt x="0" y="34"/>
                    <a:pt x="0" y="34"/>
                    <a:pt x="0" y="34"/>
                  </a:cubicBezTo>
                  <a:cubicBezTo>
                    <a:pt x="0" y="36"/>
                    <a:pt x="2" y="37"/>
                    <a:pt x="3" y="37"/>
                  </a:cubicBezTo>
                  <a:cubicBezTo>
                    <a:pt x="19" y="37"/>
                    <a:pt x="19" y="37"/>
                    <a:pt x="19" y="37"/>
                  </a:cubicBezTo>
                  <a:cubicBezTo>
                    <a:pt x="19" y="41"/>
                    <a:pt x="19" y="41"/>
                    <a:pt x="19" y="41"/>
                  </a:cubicBezTo>
                  <a:cubicBezTo>
                    <a:pt x="13" y="41"/>
                    <a:pt x="13" y="41"/>
                    <a:pt x="13" y="41"/>
                  </a:cubicBezTo>
                  <a:cubicBezTo>
                    <a:pt x="12" y="41"/>
                    <a:pt x="11" y="42"/>
                    <a:pt x="11" y="43"/>
                  </a:cubicBezTo>
                  <a:cubicBezTo>
                    <a:pt x="11" y="44"/>
                    <a:pt x="11" y="44"/>
                    <a:pt x="11" y="44"/>
                  </a:cubicBezTo>
                  <a:cubicBezTo>
                    <a:pt x="40" y="44"/>
                    <a:pt x="40" y="44"/>
                    <a:pt x="40" y="44"/>
                  </a:cubicBezTo>
                  <a:cubicBezTo>
                    <a:pt x="40" y="43"/>
                    <a:pt x="40" y="43"/>
                    <a:pt x="40" y="43"/>
                  </a:cubicBezTo>
                  <a:cubicBezTo>
                    <a:pt x="40" y="42"/>
                    <a:pt x="39" y="41"/>
                    <a:pt x="38" y="41"/>
                  </a:cubicBezTo>
                  <a:cubicBezTo>
                    <a:pt x="32" y="41"/>
                    <a:pt x="32" y="41"/>
                    <a:pt x="32" y="41"/>
                  </a:cubicBezTo>
                  <a:cubicBezTo>
                    <a:pt x="32" y="37"/>
                    <a:pt x="32" y="37"/>
                    <a:pt x="32" y="37"/>
                  </a:cubicBezTo>
                  <a:cubicBezTo>
                    <a:pt x="48" y="37"/>
                    <a:pt x="48" y="37"/>
                    <a:pt x="48" y="37"/>
                  </a:cubicBezTo>
                  <a:cubicBezTo>
                    <a:pt x="49" y="37"/>
                    <a:pt x="51" y="36"/>
                    <a:pt x="51" y="34"/>
                  </a:cubicBezTo>
                  <a:cubicBezTo>
                    <a:pt x="51" y="3"/>
                    <a:pt x="51" y="3"/>
                    <a:pt x="51" y="3"/>
                  </a:cubicBezTo>
                  <a:cubicBezTo>
                    <a:pt x="51" y="2"/>
                    <a:pt x="49" y="0"/>
                    <a:pt x="48" y="0"/>
                  </a:cubicBezTo>
                  <a:close/>
                  <a:moveTo>
                    <a:pt x="48" y="34"/>
                  </a:moveTo>
                  <a:cubicBezTo>
                    <a:pt x="4" y="34"/>
                    <a:pt x="4" y="34"/>
                    <a:pt x="4" y="34"/>
                  </a:cubicBezTo>
                  <a:cubicBezTo>
                    <a:pt x="4" y="4"/>
                    <a:pt x="4" y="4"/>
                    <a:pt x="4" y="4"/>
                  </a:cubicBezTo>
                  <a:cubicBezTo>
                    <a:pt x="48" y="4"/>
                    <a:pt x="48" y="4"/>
                    <a:pt x="48" y="4"/>
                  </a:cubicBezTo>
                  <a:lnTo>
                    <a:pt x="48" y="34"/>
                  </a:lnTo>
                  <a:close/>
                </a:path>
              </a:pathLst>
            </a:custGeom>
            <a:solidFill>
              <a:srgbClr val="01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latin typeface="等线" panose="020F0502020204030204"/>
              </a:endParaRPr>
            </a:p>
          </p:txBody>
        </p:sp>
      </p:grpSp>
      <p:sp>
        <p:nvSpPr>
          <p:cNvPr id="205" name="文本框 204"/>
          <p:cNvSpPr txBox="1"/>
          <p:nvPr/>
        </p:nvSpPr>
        <p:spPr>
          <a:xfrm>
            <a:off x="4865072" y="2522390"/>
            <a:ext cx="1092430" cy="230832"/>
          </a:xfrm>
          <a:prstGeom prst="rect">
            <a:avLst/>
          </a:prstGeom>
          <a:noFill/>
        </p:spPr>
        <p:txBody>
          <a:bodyPr wrap="square" rtlCol="0">
            <a:spAutoFit/>
          </a:bodyPr>
          <a:lstStyle/>
          <a:p>
            <a:pPr defTabSz="914400">
              <a:lnSpc>
                <a:spcPct val="90000"/>
              </a:lnSpc>
            </a:pPr>
            <a:r>
              <a:rPr lang="en-US" altLang="zh-CN" sz="1000" dirty="0">
                <a:solidFill>
                  <a:srgbClr val="000000"/>
                </a:solidFill>
                <a:latin typeface="New roman"/>
              </a:rPr>
              <a:t>Cloud Server</a:t>
            </a:r>
            <a:endParaRPr lang="zh-CN" altLang="en-US" sz="1000" dirty="0">
              <a:solidFill>
                <a:srgbClr val="000000"/>
              </a:solidFill>
              <a:latin typeface="New roman"/>
            </a:endParaRPr>
          </a:p>
        </p:txBody>
      </p:sp>
    </p:spTree>
    <p:extLst>
      <p:ext uri="{BB962C8B-B14F-4D97-AF65-F5344CB8AC3E}">
        <p14:creationId xmlns:p14="http://schemas.microsoft.com/office/powerpoint/2010/main" val="2234448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3BBBCA4-6AC4-42CB-B873-F9361B16036F}" type="slidenum">
              <a:rPr lang="zh-CN" altLang="en-US" smtClean="0"/>
              <a:t>22</a:t>
            </a:fld>
            <a:endParaRPr lang="zh-CN" altLang="en-US"/>
          </a:p>
        </p:txBody>
      </p:sp>
      <p:sp>
        <p:nvSpPr>
          <p:cNvPr id="3" name="标题 2"/>
          <p:cNvSpPr>
            <a:spLocks noGrp="1"/>
          </p:cNvSpPr>
          <p:nvPr>
            <p:ph type="title"/>
          </p:nvPr>
        </p:nvSpPr>
        <p:spPr/>
        <p:txBody>
          <a:bodyPr>
            <a:normAutofit fontScale="90000"/>
          </a:bodyPr>
          <a:lstStyle/>
          <a:p>
            <a:r>
              <a:rPr lang="en-US" altLang="zh-CN" dirty="0"/>
              <a:t>2.4 </a:t>
            </a:r>
            <a:r>
              <a:rPr lang="zh-CN" altLang="en-US" dirty="0"/>
              <a:t>数据质量评估机制流程</a:t>
            </a:r>
          </a:p>
        </p:txBody>
      </p:sp>
      <mc:AlternateContent xmlns:mc="http://schemas.openxmlformats.org/markup-compatibility/2006" xmlns:a14="http://schemas.microsoft.com/office/drawing/2010/main">
        <mc:Choice Requires="a14">
          <p:sp>
            <p:nvSpPr>
              <p:cNvPr id="20" name="文本框 19"/>
              <p:cNvSpPr txBox="1"/>
              <p:nvPr/>
            </p:nvSpPr>
            <p:spPr>
              <a:xfrm>
                <a:off x="7079220" y="1904686"/>
                <a:ext cx="3255507" cy="8284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𝑧</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=1|</m:t>
                          </m:r>
                          <m:r>
                            <a:rPr lang="en-US" altLang="zh-CN" b="0" i="1" smtClean="0">
                              <a:latin typeface="Cambria Math" panose="02040503050406030204" pitchFamily="18" charset="0"/>
                            </a:rPr>
                            <m:t>𝑆𝑇</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zh-CN" altLang="en-US" b="0" i="1" smtClean="0">
                                  <a:latin typeface="Cambria Math" panose="02040503050406030204" pitchFamily="18" charset="0"/>
                                </a:rPr>
                                <m:t>𝜃</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up>
                          </m:sSup>
                        </m:e>
                      </m:d>
                    </m:oMath>
                  </m:oMathPara>
                </a14:m>
                <a:endParaRPr lang="en-US" altLang="zh-CN" dirty="0"/>
              </a:p>
              <a:p>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𝑔</m:t>
                            </m:r>
                          </m:e>
                          <m:sup>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𝑡</m:t>
                                </m:r>
                              </m:e>
                            </m:d>
                          </m:sup>
                        </m:sSup>
                      </m:num>
                      <m:den>
                        <m:r>
                          <a:rPr lang="en-US" altLang="zh-CN" b="0" i="1" smtClean="0">
                            <a:latin typeface="Cambria Math" panose="02040503050406030204" pitchFamily="18" charset="0"/>
                            <a:ea typeface="Cambria Math" panose="02040503050406030204" pitchFamily="18" charset="0"/>
                          </a:rPr>
                          <m:t>𝑥</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𝑗</m:t>
                            </m:r>
                          </m:e>
                        </m:d>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𝑔</m:t>
                            </m:r>
                          </m:e>
                          <m:sup>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𝑡</m:t>
                                </m:r>
                              </m:e>
                            </m:d>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𝑦</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e>
                        </m:d>
                        <m:r>
                          <a:rPr lang="en-US" altLang="zh-CN" i="1">
                            <a:latin typeface="Cambria Math" panose="02040503050406030204" pitchFamily="18" charset="0"/>
                            <a:ea typeface="Cambria Math" panose="02040503050406030204" pitchFamily="18" charset="0"/>
                          </a:rPr>
                          <m:t>×</m:t>
                        </m:r>
                        <m:d>
                          <m:dPr>
                            <m:ctrlPr>
                              <a:rPr lang="en-US" altLang="zh-CN"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1−</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𝑔</m:t>
                                </m:r>
                              </m:e>
                              <m: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𝑡</m:t>
                                    </m:r>
                                  </m:e>
                                </m:d>
                              </m:sup>
                            </m:sSup>
                          </m:e>
                        </m:d>
                      </m:den>
                    </m:f>
                  </m:oMath>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7079220" y="1904686"/>
                <a:ext cx="3255507" cy="8284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7416686" y="3213192"/>
                <a:ext cx="3164777" cy="19046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limLoc m:val="subSup"/>
                              <m:supHide m:val="on"/>
                              <m:ctrlPr>
                                <a:rPr lang="en-US" altLang="zh-CN" b="0" i="1" smtClean="0">
                                  <a:latin typeface="Cambria Math" panose="02040503050406030204" pitchFamily="18" charset="0"/>
                                </a:rPr>
                              </m:ctrlPr>
                            </m:naryPr>
                            <m:sub>
                              <m:r>
                                <m:rPr>
                                  <m:brk m:alnAt="9"/>
                                </m:rP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𝑗</m:t>
                                  </m:r>
                                </m:e>
                                <m:sub>
                                  <m:r>
                                    <a:rPr lang="en-US" altLang="zh-CN" b="0" i="1" smtClean="0">
                                      <a:latin typeface="Cambria Math" panose="02040503050406030204" pitchFamily="18" charset="0"/>
                                      <a:ea typeface="Cambria Math" panose="02040503050406030204" pitchFamily="18" charset="0"/>
                                    </a:rPr>
                                    <m:t>𝑖</m:t>
                                  </m:r>
                                </m:sub>
                              </m:sSub>
                            </m:sub>
                            <m:sup/>
                            <m:e>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e>
                          </m:nary>
                        </m:num>
                        <m:den>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𝑀</m:t>
                              </m:r>
                            </m:sup>
                            <m:e>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e>
                          </m:nary>
                        </m:den>
                      </m:f>
                    </m:oMath>
                  </m:oMathPara>
                </a14:m>
                <a:endParaRPr lang="en-US" altLang="zh-CN" b="0" dirty="0"/>
              </a:p>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i="1">
                              <a:latin typeface="Cambria Math" panose="02040503050406030204" pitchFamily="18" charset="0"/>
                            </a:rPr>
                            <m:t>𝑖</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subSup"/>
                              <m:supHide m:val="on"/>
                              <m:ctrlPr>
                                <a:rPr lang="en-US" altLang="zh-CN" i="1" smtClean="0">
                                  <a:latin typeface="Cambria Math" panose="02040503050406030204" pitchFamily="18" charset="0"/>
                                </a:rPr>
                              </m:ctrlPr>
                            </m:naryPr>
                            <m:sub>
                              <m:r>
                                <m:rPr>
                                  <m:brk m:alnAt="9"/>
                                </m:rPr>
                                <a:rPr lang="en-US" altLang="zh-CN" i="1">
                                  <a:latin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𝑠</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𝑗</m:t>
                                  </m:r>
                                </m:e>
                                <m:sub>
                                  <m:r>
                                    <a:rPr lang="en-US" altLang="zh-CN" i="1">
                                      <a:latin typeface="Cambria Math" panose="02040503050406030204" pitchFamily="18" charset="0"/>
                                      <a:ea typeface="Cambria Math" panose="02040503050406030204" pitchFamily="18" charset="0"/>
                                    </a:rPr>
                                    <m:t>𝑖</m:t>
                                  </m:r>
                                </m:sub>
                              </m:sSub>
                            </m:sub>
                            <m:sup/>
                            <m:e>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e>
                          </m:nary>
                        </m:num>
                        <m:den>
                          <m:r>
                            <a:rPr lang="en-US" altLang="zh-CN" b="0" i="1" smtClean="0">
                              <a:latin typeface="Cambria Math" panose="02040503050406030204" pitchFamily="18" charset="0"/>
                            </a:rPr>
                            <m:t>𝑀</m:t>
                          </m:r>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𝑀</m:t>
                              </m:r>
                            </m:sup>
                            <m:e>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e>
                          </m:nary>
                        </m:den>
                      </m:f>
                    </m:oMath>
                  </m:oMathPara>
                </a14:m>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𝑔</m:t>
                          </m:r>
                        </m:e>
                        <m:sub/>
                        <m:sup>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𝑔</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𝑀</m:t>
                              </m:r>
                            </m:sup>
                            <m:e>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e>
                          </m:nary>
                        </m:num>
                        <m:den>
                          <m:r>
                            <a:rPr lang="en-US" altLang="zh-CN" i="1">
                              <a:latin typeface="Cambria Math" panose="02040503050406030204" pitchFamily="18" charset="0"/>
                            </a:rPr>
                            <m:t>𝑀</m:t>
                          </m:r>
                        </m:den>
                      </m:f>
                    </m:oMath>
                  </m:oMathPara>
                </a14:m>
                <a:endParaRPr lang="zh-CN" altLang="en-US" dirty="0"/>
              </a:p>
            </p:txBody>
          </p:sp>
        </mc:Choice>
        <mc:Fallback xmlns="">
          <p:sp>
            <p:nvSpPr>
              <p:cNvPr id="21" name="文本框 20"/>
              <p:cNvSpPr txBox="1">
                <a:spLocks noRot="1" noChangeAspect="1" noMove="1" noResize="1" noEditPoints="1" noAdjustHandles="1" noChangeArrowheads="1" noChangeShapeType="1" noTextEdit="1"/>
              </p:cNvSpPr>
              <p:nvPr/>
            </p:nvSpPr>
            <p:spPr>
              <a:xfrm>
                <a:off x="7416686" y="3213192"/>
                <a:ext cx="3164777" cy="1904624"/>
              </a:xfrm>
              <a:prstGeom prst="rect">
                <a:avLst/>
              </a:prstGeom>
              <a:blipFill>
                <a:blip r:embed="rId4"/>
                <a:stretch>
                  <a:fillRect/>
                </a:stretch>
              </a:blipFill>
            </p:spPr>
            <p:txBody>
              <a:bodyPr/>
              <a:lstStyle/>
              <a:p>
                <a:r>
                  <a:rPr lang="zh-CN" altLang="en-US">
                    <a:noFill/>
                  </a:rPr>
                  <a:t> </a:t>
                </a:r>
              </a:p>
            </p:txBody>
          </p:sp>
        </mc:Fallback>
      </mc:AlternateContent>
      <p:sp>
        <p:nvSpPr>
          <p:cNvPr id="13" name="Rectangle 2"/>
          <p:cNvSpPr>
            <a:spLocks noChangeArrowheads="1"/>
          </p:cNvSpPr>
          <p:nvPr/>
        </p:nvSpPr>
        <p:spPr bwMode="auto">
          <a:xfrm>
            <a:off x="757084" y="16792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2" name="图片 21"/>
          <p:cNvPicPr/>
          <p:nvPr/>
        </p:nvPicPr>
        <p:blipFill>
          <a:blip r:embed="rId5">
            <a:extLst>
              <a:ext uri="{28A0092B-C50C-407E-A947-70E740481C1C}">
                <a14:useLocalDpi xmlns:a14="http://schemas.microsoft.com/office/drawing/2010/main" val="0"/>
              </a:ext>
            </a:extLst>
          </a:blip>
          <a:stretch>
            <a:fillRect/>
          </a:stretch>
        </p:blipFill>
        <p:spPr>
          <a:xfrm>
            <a:off x="757084" y="1307282"/>
            <a:ext cx="5574890" cy="4869681"/>
          </a:xfrm>
          <a:prstGeom prst="rect">
            <a:avLst/>
          </a:prstGeom>
        </p:spPr>
      </p:pic>
    </p:spTree>
    <p:extLst>
      <p:ext uri="{BB962C8B-B14F-4D97-AF65-F5344CB8AC3E}">
        <p14:creationId xmlns:p14="http://schemas.microsoft.com/office/powerpoint/2010/main" val="3091668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F93D61-2E4E-49BB-AE60-8194F0E6DE43}"/>
              </a:ext>
            </a:extLst>
          </p:cNvPr>
          <p:cNvSpPr>
            <a:spLocks noGrp="1"/>
          </p:cNvSpPr>
          <p:nvPr>
            <p:ph type="title"/>
          </p:nvPr>
        </p:nvSpPr>
        <p:spPr/>
        <p:txBody>
          <a:bodyPr>
            <a:normAutofit fontScale="90000"/>
          </a:bodyPr>
          <a:lstStyle/>
          <a:p>
            <a:r>
              <a:rPr lang="en-US" altLang="zh-CN" dirty="0"/>
              <a:t>3.2 </a:t>
            </a:r>
            <a:r>
              <a:rPr lang="zh-CN" altLang="en-US" dirty="0"/>
              <a:t>算法流程</a:t>
            </a:r>
          </a:p>
        </p:txBody>
      </p:sp>
      <p:sp>
        <p:nvSpPr>
          <p:cNvPr id="3" name="内容占位符 2">
            <a:extLst>
              <a:ext uri="{FF2B5EF4-FFF2-40B4-BE49-F238E27FC236}">
                <a16:creationId xmlns:a16="http://schemas.microsoft.com/office/drawing/2014/main" id="{9113F4B5-24A8-4F4C-AAB2-B1F66C2663A7}"/>
              </a:ext>
            </a:extLst>
          </p:cNvPr>
          <p:cNvSpPr>
            <a:spLocks noGrp="1"/>
          </p:cNvSpPr>
          <p:nvPr>
            <p:ph idx="1"/>
          </p:nvPr>
        </p:nvSpPr>
        <p:spPr/>
        <p:txBody>
          <a:bodyPr/>
          <a:lstStyle/>
          <a:p>
            <a:r>
              <a:rPr lang="zh-CN" altLang="en-US" dirty="0"/>
              <a:t>流程：</a:t>
            </a:r>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80BE0FE9-4B5A-44AF-B934-3B570262C5E5}"/>
              </a:ext>
            </a:extLst>
          </p:cNvPr>
          <p:cNvSpPr>
            <a:spLocks noGrp="1"/>
          </p:cNvSpPr>
          <p:nvPr>
            <p:ph type="sldNum" sz="quarter" idx="12"/>
          </p:nvPr>
        </p:nvSpPr>
        <p:spPr/>
        <p:txBody>
          <a:bodyPr/>
          <a:lstStyle/>
          <a:p>
            <a:fld id="{F3BBBCA4-6AC4-42CB-B873-F9361B16036F}" type="slidenum">
              <a:rPr lang="zh-CN" altLang="en-US" smtClean="0"/>
              <a:t>23</a:t>
            </a:fld>
            <a:endParaRPr lang="zh-CN" altLang="en-US"/>
          </a:p>
        </p:txBody>
      </p:sp>
      <p:pic>
        <p:nvPicPr>
          <p:cNvPr id="46" name="图片 45"/>
          <p:cNvPicPr/>
          <p:nvPr/>
        </p:nvPicPr>
        <p:blipFill>
          <a:blip r:embed="rId3">
            <a:extLst>
              <a:ext uri="{28A0092B-C50C-407E-A947-70E740481C1C}">
                <a14:useLocalDpi xmlns:a14="http://schemas.microsoft.com/office/drawing/2010/main" val="0"/>
              </a:ext>
            </a:extLst>
          </a:blip>
          <a:stretch>
            <a:fillRect/>
          </a:stretch>
        </p:blipFill>
        <p:spPr>
          <a:xfrm>
            <a:off x="1643197" y="1080040"/>
            <a:ext cx="4264420" cy="5777960"/>
          </a:xfrm>
          <a:prstGeom prst="rect">
            <a:avLst/>
          </a:prstGeom>
        </p:spPr>
      </p:pic>
      <p:cxnSp>
        <p:nvCxnSpPr>
          <p:cNvPr id="8" name="直接连接符 7">
            <a:extLst>
              <a:ext uri="{FF2B5EF4-FFF2-40B4-BE49-F238E27FC236}">
                <a16:creationId xmlns:a16="http://schemas.microsoft.com/office/drawing/2014/main" id="{7D3531A8-A156-41F9-B13A-D2254DEB9C94}"/>
              </a:ext>
            </a:extLst>
          </p:cNvPr>
          <p:cNvCxnSpPr>
            <a:cxnSpLocks/>
          </p:cNvCxnSpPr>
          <p:nvPr/>
        </p:nvCxnSpPr>
        <p:spPr>
          <a:xfrm>
            <a:off x="4764000" y="1028907"/>
            <a:ext cx="1620000" cy="0"/>
          </a:xfrm>
          <a:prstGeom prst="line">
            <a:avLst/>
          </a:prstGeom>
          <a:ln w="127000" cap="flat">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文本框 47"/>
              <p:cNvSpPr txBox="1"/>
              <p:nvPr/>
            </p:nvSpPr>
            <p:spPr>
              <a:xfrm>
                <a:off x="6384000" y="2684697"/>
                <a:ext cx="5200142" cy="553998"/>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 </m:t>
                    </m:r>
                    <m:r>
                      <m:rPr>
                        <m:sty m:val="p"/>
                      </m:rPr>
                      <a:rPr lang="en-US" altLang="zh-CN" i="1">
                        <a:latin typeface="Cambria Math" panose="02040503050406030204" pitchFamily="18" charset="0"/>
                      </a:rPr>
                      <m:t>J</m:t>
                    </m:r>
                    <m:r>
                      <a:rPr lang="zh-CN" altLang="en-US" i="1">
                        <a:latin typeface="Cambria Math" panose="02040503050406030204" pitchFamily="18" charset="0"/>
                      </a:rPr>
                      <m:t>为</m:t>
                    </m:r>
                    <m:r>
                      <a:rPr lang="zh-CN" altLang="en-US" i="1" smtClean="0">
                        <a:latin typeface="Cambria Math" panose="02040503050406030204" pitchFamily="18" charset="0"/>
                      </a:rPr>
                      <m:t>可</m:t>
                    </m:r>
                    <m:r>
                      <a:rPr lang="zh-CN" altLang="en-US" i="1">
                        <a:latin typeface="Cambria Math" panose="02040503050406030204" pitchFamily="18" charset="0"/>
                      </a:rPr>
                      <m:t>最大化</m:t>
                    </m:r>
                    <m:r>
                      <a:rPr lang="zh-CN" altLang="en-US" i="1" smtClean="0">
                        <a:latin typeface="Cambria Math" panose="02040503050406030204" pitchFamily="18" charset="0"/>
                      </a:rPr>
                      <m:t>社会</m:t>
                    </m:r>
                    <m:r>
                      <a:rPr lang="zh-CN" altLang="en-US" i="1">
                        <a:latin typeface="Cambria Math" panose="02040503050406030204" pitchFamily="18" charset="0"/>
                      </a:rPr>
                      <m:t>福利赢家</m:t>
                    </m:r>
                  </m:oMath>
                </a14:m>
                <a:r>
                  <a:rPr lang="zh-CN" altLang="en-US" dirty="0"/>
                  <a:t>集合中的数据质量总和，</a:t>
                </a:r>
                <a:endParaRPr lang="en-US" altLang="zh-CN" dirty="0"/>
              </a:p>
              <a:p>
                <a:r>
                  <a:rPr lang="zh-CN" altLang="en-US" dirty="0"/>
                  <a:t>当以</a:t>
                </a:r>
                <a14:m>
                  <m:oMath xmlns:m="http://schemas.openxmlformats.org/officeDocument/2006/math">
                    <m:r>
                      <m:rPr>
                        <m:sty m:val="p"/>
                      </m:rPr>
                      <a:rPr lang="en-US" altLang="zh-CN" i="1" dirty="0">
                        <a:latin typeface="Cambria Math" panose="02040503050406030204" pitchFamily="18" charset="0"/>
                      </a:rPr>
                      <m:t>J</m:t>
                    </m:r>
                  </m:oMath>
                </a14:m>
                <a:r>
                  <a:rPr lang="zh-CN" altLang="en-US" dirty="0"/>
                  <a:t>划分参与者集合时：</a:t>
                </a:r>
              </a:p>
            </p:txBody>
          </p:sp>
        </mc:Choice>
        <mc:Fallback xmlns="">
          <p:sp>
            <p:nvSpPr>
              <p:cNvPr id="48" name="文本框 47"/>
              <p:cNvSpPr txBox="1">
                <a:spLocks noRot="1" noChangeAspect="1" noMove="1" noResize="1" noEditPoints="1" noAdjustHandles="1" noChangeArrowheads="1" noChangeShapeType="1" noTextEdit="1"/>
              </p:cNvSpPr>
              <p:nvPr/>
            </p:nvSpPr>
            <p:spPr>
              <a:xfrm>
                <a:off x="6384000" y="2684697"/>
                <a:ext cx="5200142" cy="553998"/>
              </a:xfrm>
              <a:prstGeom prst="rect">
                <a:avLst/>
              </a:prstGeom>
              <a:blipFill>
                <a:blip r:embed="rId4"/>
                <a:stretch>
                  <a:fillRect l="-2696" t="-14286" r="-2110" b="-252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5948368" y="4234092"/>
                <a:ext cx="6243632" cy="830997"/>
              </a:xfrm>
              <a:prstGeom prst="rect">
                <a:avLst/>
              </a:prstGeom>
              <a:noFill/>
            </p:spPr>
            <p:txBody>
              <a:bodyPr wrap="none" lIns="0" tIns="0" rIns="0" bIns="0"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Sub>
                    <m:r>
                      <a:rPr lang="zh-CN" altLang="en-US" i="1">
                        <a:latin typeface="Cambria Math" panose="02040503050406030204" pitchFamily="18" charset="0"/>
                      </a:rPr>
                      <m:t>：</m:t>
                    </m:r>
                  </m:oMath>
                </a14:m>
                <a:r>
                  <a:rPr lang="zh-CN" altLang="en-US" dirty="0"/>
                  <a:t>不能最大化社会福利，不属于赢家</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2</m:t>
                        </m:r>
                      </m:sub>
                    </m:sSub>
                    <m:r>
                      <a:rPr lang="zh-CN" altLang="en-US" i="1">
                        <a:latin typeface="Cambria Math" panose="02040503050406030204" pitchFamily="18" charset="0"/>
                      </a:rPr>
                      <m:t>：</m:t>
                    </m:r>
                  </m:oMath>
                </a14:m>
                <a:r>
                  <a:rPr lang="zh-CN" altLang="en-US" dirty="0"/>
                  <a:t>其中一个子集可能可以最大化社会福利，该集合属于赢家</a:t>
                </a: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i="1">
                            <a:latin typeface="Cambria Math" panose="02040503050406030204" pitchFamily="18" charset="0"/>
                          </a:rPr>
                          <m:t>3</m:t>
                        </m:r>
                      </m:sub>
                    </m:sSub>
                    <m:r>
                      <a:rPr lang="zh-CN" altLang="en-US" i="1">
                        <a:latin typeface="Cambria Math" panose="02040503050406030204" pitchFamily="18" charset="0"/>
                      </a:rPr>
                      <m:t>：</m:t>
                    </m:r>
                  </m:oMath>
                </a14:m>
                <a:r>
                  <a:rPr lang="zh-CN" altLang="en-US" dirty="0"/>
                  <a:t>一定可以最大化社会福利，属于赢家</a:t>
                </a:r>
              </a:p>
            </p:txBody>
          </p:sp>
        </mc:Choice>
        <mc:Fallback xmlns="">
          <p:sp>
            <p:nvSpPr>
              <p:cNvPr id="30" name="文本框 29"/>
              <p:cNvSpPr txBox="1">
                <a:spLocks noRot="1" noChangeAspect="1" noMove="1" noResize="1" noEditPoints="1" noAdjustHandles="1" noChangeArrowheads="1" noChangeShapeType="1" noTextEdit="1"/>
              </p:cNvSpPr>
              <p:nvPr/>
            </p:nvSpPr>
            <p:spPr>
              <a:xfrm>
                <a:off x="5948368" y="4234092"/>
                <a:ext cx="6243632" cy="830997"/>
              </a:xfrm>
              <a:prstGeom prst="rect">
                <a:avLst/>
              </a:prstGeom>
              <a:blipFill>
                <a:blip r:embed="rId5"/>
                <a:stretch>
                  <a:fillRect l="-1367" t="-9559" r="-1172"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6505580" y="3189651"/>
                <a:ext cx="3658950" cy="9565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Sub>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𝐽</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𝐽</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𝑖𝑗</m:t>
                                  </m:r>
                                </m:sub>
                              </m:sSub>
                            </m:e>
                          </m:d>
                          <m:r>
                            <a:rPr lang="en-US" altLang="zh-CN" b="0" i="1" smtClean="0">
                              <a:latin typeface="Cambria Math" panose="02040503050406030204" pitchFamily="18" charset="0"/>
                            </a:rPr>
                            <m:t>&lt;</m:t>
                          </m:r>
                          <m:r>
                            <a:rPr lang="en-US" altLang="zh-CN" b="0" i="1" smtClean="0">
                              <a:latin typeface="Cambria Math" panose="02040503050406030204" pitchFamily="18" charset="0"/>
                            </a:rPr>
                            <m:t>𝐽</m:t>
                          </m:r>
                        </m:e>
                      </m:d>
                    </m:oMath>
                  </m:oMathPara>
                </a14:m>
                <a:endParaRPr lang="en-US" altLang="zh-CN"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b="0" i="1" smtClean="0">
                              <a:latin typeface="Cambria Math" panose="02040503050406030204" pitchFamily="18" charset="0"/>
                            </a:rPr>
                            <m:t>2</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𝐽</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𝑖𝑗</m:t>
                              </m:r>
                            </m:sub>
                          </m:sSub>
                          <m:r>
                            <a:rPr lang="en-US" altLang="zh-CN" i="1">
                              <a:latin typeface="Cambria Math" panose="020405030504060302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𝑖𝑗</m:t>
                              </m:r>
                            </m:sub>
                          </m:sSub>
                          <m:r>
                            <a:rPr lang="en-US" altLang="zh-CN" b="0" i="1" smtClean="0">
                              <a:latin typeface="Cambria Math" panose="02040503050406030204" pitchFamily="18" charset="0"/>
                            </a:rPr>
                            <m:t>&lt;</m:t>
                          </m:r>
                          <m:r>
                            <a:rPr lang="en-US" altLang="zh-CN" b="0" i="1" smtClean="0">
                              <a:latin typeface="Cambria Math" panose="02040503050406030204" pitchFamily="18" charset="0"/>
                            </a:rPr>
                            <m:t>𝐽</m:t>
                          </m:r>
                          <m:r>
                            <a:rPr lang="en-US" altLang="zh-CN" b="0" i="1" smtClean="0">
                              <a:latin typeface="Cambria Math" panose="02040503050406030204" pitchFamily="18" charset="0"/>
                            </a:rPr>
                            <m:t>&lt;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r>
                            <a:rPr lang="en-US" altLang="zh-CN" i="1">
                              <a:latin typeface="Cambria Math" panose="02040503050406030204" pitchFamily="18" charset="0"/>
                            </a:rPr>
                            <m:t>𝐽</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𝑖𝑗</m:t>
                                  </m:r>
                                </m:sub>
                              </m:sSub>
                            </m:e>
                          </m:d>
                        </m:e>
                      </m:d>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b="0" i="1" smtClean="0">
                              <a:latin typeface="Cambria Math" panose="02040503050406030204" pitchFamily="18" charset="0"/>
                            </a:rPr>
                            <m:t>3</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𝐽</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𝑖𝑗</m:t>
                              </m:r>
                            </m:sub>
                          </m:sSub>
                          <m:r>
                            <a:rPr lang="en-US" altLang="zh-CN" i="1">
                              <a:latin typeface="Cambria Math" panose="02040503050406030204" pitchFamily="18" charset="0"/>
                            </a:rPr>
                            <m:t> |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𝑖𝑗</m:t>
                              </m:r>
                            </m:sub>
                          </m:sSub>
                          <m:r>
                            <a:rPr lang="en-US" altLang="zh-CN" b="0" i="1" smtClean="0">
                              <a:latin typeface="Cambria Math" panose="02040503050406030204" pitchFamily="18" charset="0"/>
                            </a:rPr>
                            <m:t>&gt;</m:t>
                          </m:r>
                          <m:r>
                            <a:rPr lang="en-US" altLang="zh-CN" b="0" i="1" smtClean="0">
                              <a:latin typeface="Cambria Math" panose="02040503050406030204" pitchFamily="18" charset="0"/>
                            </a:rPr>
                            <m:t>𝐽</m:t>
                          </m:r>
                        </m:e>
                      </m:d>
                    </m:oMath>
                  </m:oMathPara>
                </a14:m>
                <a:endParaRPr lang="zh-CN" altLang="en-US" dirty="0"/>
              </a:p>
            </p:txBody>
          </p:sp>
        </mc:Choice>
        <mc:Fallback xmlns="">
          <p:sp>
            <p:nvSpPr>
              <p:cNvPr id="42" name="文本框 41"/>
              <p:cNvSpPr txBox="1">
                <a:spLocks noRot="1" noChangeAspect="1" noMove="1" noResize="1" noEditPoints="1" noAdjustHandles="1" noChangeArrowheads="1" noChangeShapeType="1" noTextEdit="1"/>
              </p:cNvSpPr>
              <p:nvPr/>
            </p:nvSpPr>
            <p:spPr>
              <a:xfrm>
                <a:off x="6505580" y="3189651"/>
                <a:ext cx="3658950" cy="956544"/>
              </a:xfrm>
              <a:prstGeom prst="rect">
                <a:avLst/>
              </a:prstGeom>
              <a:blipFill>
                <a:blip r:embed="rId6"/>
                <a:stretch>
                  <a:fillRect l="-1000" b="-70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8688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8326B-56B5-4AAE-8930-F9F81CDBCFF8}"/>
              </a:ext>
            </a:extLst>
          </p:cNvPr>
          <p:cNvSpPr>
            <a:spLocks noGrp="1"/>
          </p:cNvSpPr>
          <p:nvPr>
            <p:ph type="title"/>
          </p:nvPr>
        </p:nvSpPr>
        <p:spPr/>
        <p:txBody>
          <a:bodyPr>
            <a:normAutofit fontScale="90000"/>
          </a:bodyPr>
          <a:lstStyle/>
          <a:p>
            <a:r>
              <a:rPr lang="en-US" altLang="zh-CN" dirty="0"/>
              <a:t>1.1 </a:t>
            </a:r>
            <a:r>
              <a:rPr lang="zh-CN" altLang="en-US" dirty="0"/>
              <a:t>研究背景</a:t>
            </a:r>
          </a:p>
        </p:txBody>
      </p:sp>
      <p:sp>
        <p:nvSpPr>
          <p:cNvPr id="4" name="灯片编号占位符 3">
            <a:extLst>
              <a:ext uri="{FF2B5EF4-FFF2-40B4-BE49-F238E27FC236}">
                <a16:creationId xmlns:a16="http://schemas.microsoft.com/office/drawing/2014/main" id="{C2D53301-029C-47D9-B951-85413EF1389E}"/>
              </a:ext>
            </a:extLst>
          </p:cNvPr>
          <p:cNvSpPr>
            <a:spLocks noGrp="1"/>
          </p:cNvSpPr>
          <p:nvPr>
            <p:ph type="sldNum" sz="quarter" idx="12"/>
          </p:nvPr>
        </p:nvSpPr>
        <p:spPr/>
        <p:txBody>
          <a:bodyPr/>
          <a:lstStyle/>
          <a:p>
            <a:fld id="{F3BBBCA4-6AC4-42CB-B873-F9361B16036F}" type="slidenum">
              <a:rPr lang="zh-CN" altLang="en-US" smtClean="0"/>
              <a:t>3</a:t>
            </a:fld>
            <a:endParaRPr lang="zh-CN" altLang="en-US"/>
          </a:p>
        </p:txBody>
      </p:sp>
      <p:cxnSp>
        <p:nvCxnSpPr>
          <p:cNvPr id="6" name="直接连接符 5">
            <a:extLst>
              <a:ext uri="{FF2B5EF4-FFF2-40B4-BE49-F238E27FC236}">
                <a16:creationId xmlns:a16="http://schemas.microsoft.com/office/drawing/2014/main" id="{6DA330F0-D229-4F3C-BE98-64E1CA836940}"/>
              </a:ext>
            </a:extLst>
          </p:cNvPr>
          <p:cNvCxnSpPr>
            <a:cxnSpLocks/>
          </p:cNvCxnSpPr>
          <p:nvPr/>
        </p:nvCxnSpPr>
        <p:spPr>
          <a:xfrm>
            <a:off x="1524000" y="1028907"/>
            <a:ext cx="1620000" cy="0"/>
          </a:xfrm>
          <a:prstGeom prst="line">
            <a:avLst/>
          </a:prstGeom>
          <a:ln w="127000" cap="flat">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A48BEDE6-D385-42F7-98B9-791721D43DEE}"/>
              </a:ext>
            </a:extLst>
          </p:cNvPr>
          <p:cNvSpPr>
            <a:spLocks noGrp="1"/>
          </p:cNvSpPr>
          <p:nvPr>
            <p:ph idx="1"/>
          </p:nvPr>
        </p:nvSpPr>
        <p:spPr>
          <a:xfrm>
            <a:off x="784117" y="1366252"/>
            <a:ext cx="10515600" cy="4810711"/>
          </a:xfrm>
        </p:spPr>
        <p:txBody>
          <a:bodyPr/>
          <a:lstStyle/>
          <a:p>
            <a:pPr>
              <a:buClr>
                <a:schemeClr val="accent6">
                  <a:lumMod val="50000"/>
                </a:schemeClr>
              </a:buClr>
            </a:pPr>
            <a:r>
              <a:rPr lang="zh-CN" altLang="en-US" dirty="0"/>
              <a:t>车联网</a:t>
            </a:r>
            <a:endParaRPr lang="en-US" altLang="zh-CN" dirty="0"/>
          </a:p>
          <a:p>
            <a:pPr lvl="1">
              <a:lnSpc>
                <a:spcPct val="150000"/>
              </a:lnSpc>
            </a:pPr>
            <a:r>
              <a:rPr lang="zh-CN" altLang="en-US" dirty="0"/>
              <a:t>通常结合分布式计算和车用移动通信网络</a:t>
            </a:r>
            <a:r>
              <a:rPr lang="en-US" altLang="zh-CN" dirty="0"/>
              <a:t>(Vehicle ad hoc Networks, VANETs)</a:t>
            </a:r>
          </a:p>
          <a:p>
            <a:pPr lvl="1">
              <a:lnSpc>
                <a:spcPct val="150000"/>
              </a:lnSpc>
            </a:pPr>
            <a:r>
              <a:rPr lang="zh-CN" altLang="en-US" dirty="0"/>
              <a:t>汽车通过连接到云端或者路边单元</a:t>
            </a:r>
            <a:r>
              <a:rPr lang="en-US" altLang="zh-CN" dirty="0"/>
              <a:t>(Roadside Unit, RSU)</a:t>
            </a:r>
            <a:r>
              <a:rPr lang="zh-CN" altLang="en-US" dirty="0"/>
              <a:t>进行数据共享</a:t>
            </a:r>
            <a:endParaRPr lang="en-US" altLang="zh-CN" dirty="0"/>
          </a:p>
          <a:p>
            <a:pPr marL="457200" lvl="1" indent="0">
              <a:buNone/>
            </a:pPr>
            <a:endParaRPr lang="en-US" altLang="zh-CN" dirty="0"/>
          </a:p>
          <a:p>
            <a:pPr>
              <a:buClr>
                <a:schemeClr val="accent6">
                  <a:lumMod val="50000"/>
                </a:schemeClr>
              </a:buClr>
            </a:pPr>
            <a:endParaRPr lang="en-US" altLang="zh-CN" dirty="0"/>
          </a:p>
          <a:p>
            <a:pPr>
              <a:buClr>
                <a:schemeClr val="accent6">
                  <a:lumMod val="50000"/>
                </a:schemeClr>
              </a:buClr>
            </a:pPr>
            <a:endParaRPr lang="en-US" altLang="zh-CN" dirty="0"/>
          </a:p>
          <a:p>
            <a:pPr>
              <a:buClr>
                <a:schemeClr val="accent6">
                  <a:lumMod val="50000"/>
                </a:schemeClr>
              </a:buClr>
            </a:pPr>
            <a:endParaRPr lang="en-US" altLang="zh-CN" dirty="0"/>
          </a:p>
          <a:p>
            <a:pPr>
              <a:buClr>
                <a:schemeClr val="accent6">
                  <a:lumMod val="50000"/>
                </a:schemeClr>
              </a:buClr>
            </a:pPr>
            <a:endParaRPr lang="en-US" altLang="zh-CN" dirty="0"/>
          </a:p>
          <a:p>
            <a:pPr>
              <a:buClr>
                <a:schemeClr val="accent6">
                  <a:lumMod val="50000"/>
                </a:schemeClr>
              </a:buClr>
            </a:pPr>
            <a:r>
              <a:rPr lang="zh-CN" altLang="en-US" dirty="0"/>
              <a:t>研究点</a:t>
            </a:r>
            <a:endParaRPr lang="en-US" altLang="zh-CN" dirty="0"/>
          </a:p>
          <a:p>
            <a:pPr lvl="1">
              <a:lnSpc>
                <a:spcPct val="150000"/>
              </a:lnSpc>
            </a:pPr>
            <a:r>
              <a:rPr lang="zh-CN" altLang="en-US" dirty="0"/>
              <a:t>数据共享</a:t>
            </a:r>
            <a:endParaRPr lang="en-US" altLang="zh-CN" dirty="0"/>
          </a:p>
          <a:p>
            <a:pPr lvl="1">
              <a:lnSpc>
                <a:spcPct val="150000"/>
              </a:lnSpc>
            </a:pPr>
            <a:r>
              <a:rPr lang="zh-CN" altLang="en-US" dirty="0"/>
              <a:t>车联网信息安全</a:t>
            </a:r>
            <a:endParaRPr lang="en-US" altLang="zh-CN" dirty="0"/>
          </a:p>
          <a:p>
            <a:pPr marL="457200" lvl="1" indent="0">
              <a:lnSpc>
                <a:spcPct val="150000"/>
              </a:lnSpc>
              <a:buNone/>
            </a:pPr>
            <a:endParaRPr lang="en-US" altLang="zh-CN" dirty="0"/>
          </a:p>
          <a:p>
            <a:pPr marL="457200" lvl="1" indent="0">
              <a:lnSpc>
                <a:spcPct val="150000"/>
              </a:lnSpc>
              <a:buNone/>
            </a:pPr>
            <a:endParaRPr lang="en-US" altLang="zh-CN" dirty="0"/>
          </a:p>
          <a:p>
            <a:pPr lvl="1"/>
            <a:endParaRPr lang="en-US" altLang="zh-CN" dirty="0"/>
          </a:p>
          <a:p>
            <a:pPr marL="457200" lvl="1" indent="0">
              <a:buNone/>
            </a:pPr>
            <a:endParaRPr lang="en-US" altLang="zh-CN" dirty="0"/>
          </a:p>
          <a:p>
            <a:endParaRPr lang="zh-CN" altLang="en-US" dirty="0"/>
          </a:p>
        </p:txBody>
      </p:sp>
      <p:cxnSp>
        <p:nvCxnSpPr>
          <p:cNvPr id="9" name="直接连接符 8">
            <a:extLst>
              <a:ext uri="{FF2B5EF4-FFF2-40B4-BE49-F238E27FC236}">
                <a16:creationId xmlns:a16="http://schemas.microsoft.com/office/drawing/2014/main" id="{46DC8BB4-08B5-44F2-8F6E-87CE4D9853D0}"/>
              </a:ext>
            </a:extLst>
          </p:cNvPr>
          <p:cNvCxnSpPr/>
          <p:nvPr/>
        </p:nvCxnSpPr>
        <p:spPr>
          <a:xfrm>
            <a:off x="811159" y="3200400"/>
            <a:ext cx="0" cy="401003"/>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2362" y="3012070"/>
            <a:ext cx="4562475" cy="2547610"/>
          </a:xfrm>
          <a:prstGeom prst="rect">
            <a:avLst/>
          </a:prstGeom>
        </p:spPr>
      </p:pic>
      <p:sp>
        <p:nvSpPr>
          <p:cNvPr id="15" name="文本框 14">
            <a:extLst>
              <a:ext uri="{FF2B5EF4-FFF2-40B4-BE49-F238E27FC236}">
                <a16:creationId xmlns:a16="http://schemas.microsoft.com/office/drawing/2014/main" id="{DA4DC06C-A601-4230-8F0F-05DB96891E44}"/>
              </a:ext>
            </a:extLst>
          </p:cNvPr>
          <p:cNvSpPr txBox="1"/>
          <p:nvPr/>
        </p:nvSpPr>
        <p:spPr>
          <a:xfrm>
            <a:off x="7216158" y="5615008"/>
            <a:ext cx="2985538" cy="338554"/>
          </a:xfrm>
          <a:prstGeom prst="rect">
            <a:avLst/>
          </a:prstGeom>
          <a:noFill/>
        </p:spPr>
        <p:txBody>
          <a:bodyPr wrap="square" rtlCol="0">
            <a:spAutoFit/>
          </a:bodyPr>
          <a:lstStyle/>
          <a:p>
            <a:pPr marL="0" lvl="1" algn="ctr"/>
            <a:r>
              <a:rPr lang="zh-CN" altLang="en-US" sz="1600" dirty="0"/>
              <a:t>图</a:t>
            </a:r>
            <a:r>
              <a:rPr lang="en-US" altLang="zh-CN" sz="1600" dirty="0"/>
              <a:t>1-1 </a:t>
            </a:r>
            <a:r>
              <a:rPr lang="zh-CN" altLang="en-US" sz="1600" dirty="0"/>
              <a:t>车联网图解</a:t>
            </a:r>
          </a:p>
        </p:txBody>
      </p:sp>
      <p:sp>
        <p:nvSpPr>
          <p:cNvPr id="10" name="内容占位符 2">
            <a:extLst>
              <a:ext uri="{FF2B5EF4-FFF2-40B4-BE49-F238E27FC236}">
                <a16:creationId xmlns:a16="http://schemas.microsoft.com/office/drawing/2014/main" id="{A48BEDE6-D385-42F7-98B9-791721D43DEE}"/>
              </a:ext>
            </a:extLst>
          </p:cNvPr>
          <p:cNvSpPr txBox="1">
            <a:spLocks/>
          </p:cNvSpPr>
          <p:nvPr/>
        </p:nvSpPr>
        <p:spPr>
          <a:xfrm>
            <a:off x="784117" y="3209652"/>
            <a:ext cx="10515600" cy="481071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lumMod val="50000"/>
                </a:schemeClr>
              </a:buClr>
            </a:pPr>
            <a:r>
              <a:rPr lang="zh-CN" altLang="en-US" dirty="0"/>
              <a:t>目前车联网应用</a:t>
            </a:r>
            <a:endParaRPr lang="en-US" altLang="zh-CN" dirty="0"/>
          </a:p>
          <a:p>
            <a:pPr lvl="1">
              <a:lnSpc>
                <a:spcPct val="150000"/>
              </a:lnSpc>
            </a:pPr>
            <a:r>
              <a:rPr lang="zh-CN" altLang="en-US" dirty="0"/>
              <a:t>实时交通系统</a:t>
            </a:r>
            <a:endParaRPr lang="en-US" altLang="zh-CN" dirty="0"/>
          </a:p>
          <a:p>
            <a:pPr lvl="1">
              <a:lnSpc>
                <a:spcPct val="150000"/>
              </a:lnSpc>
            </a:pPr>
            <a:r>
              <a:rPr lang="zh-CN" altLang="en-US" dirty="0"/>
              <a:t>天气信息系统</a:t>
            </a:r>
            <a:endParaRPr lang="en-US" altLang="zh-CN" dirty="0"/>
          </a:p>
          <a:p>
            <a:pPr marL="457200" lvl="1" indent="0">
              <a:lnSpc>
                <a:spcPct val="150000"/>
              </a:lnSpc>
              <a:buFont typeface="Arial" panose="020B0604020202020204" pitchFamily="34" charset="0"/>
              <a:buNone/>
            </a:pPr>
            <a:endParaRPr lang="en-US" altLang="zh-CN" dirty="0"/>
          </a:p>
          <a:p>
            <a:pPr marL="457200" lvl="1" indent="0">
              <a:lnSpc>
                <a:spcPct val="150000"/>
              </a:lnSpc>
              <a:buFont typeface="Arial" panose="020B0604020202020204" pitchFamily="34" charset="0"/>
              <a:buNone/>
            </a:pPr>
            <a:endParaRPr lang="en-US" altLang="zh-CN" dirty="0"/>
          </a:p>
          <a:p>
            <a:pPr lvl="1"/>
            <a:endParaRPr lang="en-US" altLang="zh-CN" dirty="0"/>
          </a:p>
          <a:p>
            <a:pPr marL="457200" lvl="1" indent="0">
              <a:buFont typeface="Arial" panose="020B0604020202020204" pitchFamily="34" charset="0"/>
              <a:buNone/>
            </a:pPr>
            <a:endParaRPr lang="en-US" altLang="zh-CN" dirty="0"/>
          </a:p>
          <a:p>
            <a:endParaRPr lang="zh-CN" altLang="en-US" dirty="0"/>
          </a:p>
        </p:txBody>
      </p:sp>
      <p:cxnSp>
        <p:nvCxnSpPr>
          <p:cNvPr id="12" name="直接连接符 11">
            <a:extLst>
              <a:ext uri="{FF2B5EF4-FFF2-40B4-BE49-F238E27FC236}">
                <a16:creationId xmlns:a16="http://schemas.microsoft.com/office/drawing/2014/main" id="{46DC8BB4-08B5-44F2-8F6E-87CE4D9853D0}"/>
              </a:ext>
            </a:extLst>
          </p:cNvPr>
          <p:cNvCxnSpPr/>
          <p:nvPr/>
        </p:nvCxnSpPr>
        <p:spPr>
          <a:xfrm>
            <a:off x="784117" y="5004619"/>
            <a:ext cx="0" cy="401003"/>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705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D93352-1B26-4597-B08A-C2A8D785B277}"/>
              </a:ext>
            </a:extLst>
          </p:cNvPr>
          <p:cNvSpPr>
            <a:spLocks noGrp="1"/>
          </p:cNvSpPr>
          <p:nvPr>
            <p:ph type="title"/>
          </p:nvPr>
        </p:nvSpPr>
        <p:spPr/>
        <p:txBody>
          <a:bodyPr>
            <a:normAutofit fontScale="90000"/>
          </a:bodyPr>
          <a:lstStyle/>
          <a:p>
            <a:r>
              <a:rPr lang="en-US" altLang="zh-CN" dirty="0"/>
              <a:t>1.2 </a:t>
            </a:r>
            <a:r>
              <a:rPr lang="zh-CN" altLang="en-US" dirty="0"/>
              <a:t>国内外研究现状</a:t>
            </a:r>
          </a:p>
        </p:txBody>
      </p:sp>
      <p:sp>
        <p:nvSpPr>
          <p:cNvPr id="4" name="内容占位符 3">
            <a:extLst>
              <a:ext uri="{FF2B5EF4-FFF2-40B4-BE49-F238E27FC236}">
                <a16:creationId xmlns:a16="http://schemas.microsoft.com/office/drawing/2014/main" id="{CB8FA37D-CA8D-46D6-98C2-169238E5DBEC}"/>
              </a:ext>
            </a:extLst>
          </p:cNvPr>
          <p:cNvSpPr>
            <a:spLocks noGrp="1"/>
          </p:cNvSpPr>
          <p:nvPr>
            <p:ph idx="1"/>
          </p:nvPr>
        </p:nvSpPr>
        <p:spPr>
          <a:xfrm>
            <a:off x="838200" y="737759"/>
            <a:ext cx="10515600" cy="4810711"/>
          </a:xfrm>
        </p:spPr>
        <p:txBody>
          <a:bodyPr/>
          <a:lstStyle/>
          <a:p>
            <a:pPr>
              <a:lnSpc>
                <a:spcPct val="100000"/>
              </a:lnSpc>
              <a:spcBef>
                <a:spcPts val="1800"/>
              </a:spcBef>
            </a:pPr>
            <a:endParaRPr lang="en-US" altLang="zh-CN" b="1" dirty="0"/>
          </a:p>
          <a:p>
            <a:pPr marL="342900" indent="-342900">
              <a:lnSpc>
                <a:spcPct val="100000"/>
              </a:lnSpc>
              <a:spcBef>
                <a:spcPts val="1800"/>
              </a:spcBef>
              <a:buFont typeface="Wingdings" panose="05000000000000000000" pitchFamily="2" charset="2"/>
              <a:buChar char="Ø"/>
            </a:pPr>
            <a:r>
              <a:rPr lang="zh-CN" altLang="en-US" b="1" dirty="0"/>
              <a:t>传统数据共享 </a:t>
            </a:r>
            <a:r>
              <a:rPr lang="en-US" altLang="zh-CN" b="1" dirty="0"/>
              <a:t>(Mobile </a:t>
            </a:r>
            <a:r>
              <a:rPr lang="en-US" altLang="zh-CN" b="1" dirty="0" err="1"/>
              <a:t>Crowdsensing</a:t>
            </a:r>
            <a:r>
              <a:rPr lang="en-US" altLang="zh-CN" b="1" dirty="0"/>
              <a:t>)</a:t>
            </a:r>
            <a:endParaRPr lang="en-US" altLang="zh-CN" dirty="0"/>
          </a:p>
          <a:p>
            <a:pPr lvl="1"/>
            <a:r>
              <a:rPr lang="zh-CN" altLang="en-US" dirty="0"/>
              <a:t>用户自愿参与数据采集和传播            现实中用户利益至上不会自愿参与</a:t>
            </a:r>
            <a:endParaRPr lang="en-US" altLang="zh-CN" dirty="0"/>
          </a:p>
          <a:p>
            <a:pPr marL="342900" indent="-342900">
              <a:lnSpc>
                <a:spcPct val="100000"/>
              </a:lnSpc>
              <a:spcBef>
                <a:spcPts val="1800"/>
              </a:spcBef>
              <a:buFont typeface="Wingdings" panose="05000000000000000000" pitchFamily="2" charset="2"/>
              <a:buChar char="Ø"/>
            </a:pPr>
            <a:endParaRPr lang="en-US" altLang="zh-CN" dirty="0"/>
          </a:p>
        </p:txBody>
      </p:sp>
      <p:sp>
        <p:nvSpPr>
          <p:cNvPr id="5" name="灯片编号占位符 4">
            <a:extLst>
              <a:ext uri="{FF2B5EF4-FFF2-40B4-BE49-F238E27FC236}">
                <a16:creationId xmlns:a16="http://schemas.microsoft.com/office/drawing/2014/main" id="{F5B1B99C-19BD-4228-9CBF-7D512A4A07E6}"/>
              </a:ext>
            </a:extLst>
          </p:cNvPr>
          <p:cNvSpPr>
            <a:spLocks noGrp="1"/>
          </p:cNvSpPr>
          <p:nvPr>
            <p:ph type="sldNum" sz="quarter" idx="12"/>
          </p:nvPr>
        </p:nvSpPr>
        <p:spPr/>
        <p:txBody>
          <a:bodyPr/>
          <a:lstStyle/>
          <a:p>
            <a:fld id="{F3BBBCA4-6AC4-42CB-B873-F9361B16036F}" type="slidenum">
              <a:rPr lang="zh-CN" altLang="en-US" smtClean="0"/>
              <a:t>4</a:t>
            </a:fld>
            <a:endParaRPr lang="zh-CN" altLang="en-US"/>
          </a:p>
        </p:txBody>
      </p:sp>
      <p:sp>
        <p:nvSpPr>
          <p:cNvPr id="3" name="内容占位符 2">
            <a:extLst>
              <a:ext uri="{FF2B5EF4-FFF2-40B4-BE49-F238E27FC236}">
                <a16:creationId xmlns:a16="http://schemas.microsoft.com/office/drawing/2014/main" id="{3BBE5243-7129-4AF9-A9ED-27429870170B}"/>
              </a:ext>
            </a:extLst>
          </p:cNvPr>
          <p:cNvSpPr>
            <a:spLocks noGrp="1"/>
          </p:cNvSpPr>
          <p:nvPr>
            <p:ph sz="half" idx="4294967295"/>
          </p:nvPr>
        </p:nvSpPr>
        <p:spPr>
          <a:xfrm>
            <a:off x="2039100" y="1790611"/>
            <a:ext cx="9631789" cy="1886654"/>
          </a:xfrm>
        </p:spPr>
        <p:txBody>
          <a:bodyPr>
            <a:normAutofit/>
          </a:bodyPr>
          <a:lstStyle/>
          <a:p>
            <a:pPr marL="342900" indent="-342900">
              <a:spcBef>
                <a:spcPts val="1800"/>
              </a:spcBef>
              <a:buFont typeface="Wingdings" panose="05000000000000000000" pitchFamily="2" charset="2"/>
              <a:buChar char="Ø"/>
            </a:pPr>
            <a:endParaRPr lang="en-US" altLang="zh-CN" sz="2400" dirty="0"/>
          </a:p>
          <a:p>
            <a:pPr marL="342900" indent="-342900">
              <a:lnSpc>
                <a:spcPct val="100000"/>
              </a:lnSpc>
              <a:spcBef>
                <a:spcPts val="1800"/>
              </a:spcBef>
              <a:buFont typeface="Wingdings" panose="05000000000000000000" pitchFamily="2" charset="2"/>
              <a:buChar char="Ø"/>
            </a:pPr>
            <a:r>
              <a:rPr lang="zh-CN" altLang="en-US" sz="2400" b="1" dirty="0"/>
              <a:t>数据共享的激励机制</a:t>
            </a:r>
            <a:endParaRPr lang="en-US" altLang="zh-CN" sz="2000" dirty="0"/>
          </a:p>
          <a:p>
            <a:pPr lvl="1"/>
            <a:r>
              <a:rPr lang="zh-CN" altLang="en-US" sz="2000" dirty="0"/>
              <a:t>中心化                  中心节点被攻击，激励机制瘫痪，存储的数据被窃取篡改</a:t>
            </a:r>
            <a:endParaRPr lang="en-US" altLang="zh-CN" sz="2000" dirty="0"/>
          </a:p>
          <a:p>
            <a:pPr lvl="1"/>
            <a:r>
              <a:rPr lang="zh-CN" altLang="en-US" sz="2000" dirty="0"/>
              <a:t>不能在用户与服务提供商之间建立信任</a:t>
            </a:r>
            <a:endParaRPr lang="en-US" altLang="zh-CN" sz="2000" dirty="0"/>
          </a:p>
        </p:txBody>
      </p:sp>
      <p:cxnSp>
        <p:nvCxnSpPr>
          <p:cNvPr id="6" name="直接连接符 5">
            <a:extLst>
              <a:ext uri="{FF2B5EF4-FFF2-40B4-BE49-F238E27FC236}">
                <a16:creationId xmlns:a16="http://schemas.microsoft.com/office/drawing/2014/main" id="{FA526C63-89D8-4B06-9C07-B93C6CDDE16F}"/>
              </a:ext>
            </a:extLst>
          </p:cNvPr>
          <p:cNvCxnSpPr>
            <a:cxnSpLocks/>
          </p:cNvCxnSpPr>
          <p:nvPr/>
        </p:nvCxnSpPr>
        <p:spPr>
          <a:xfrm>
            <a:off x="1524000" y="1028907"/>
            <a:ext cx="1620000" cy="0"/>
          </a:xfrm>
          <a:prstGeom prst="line">
            <a:avLst/>
          </a:prstGeom>
          <a:ln w="127000" cap="flat">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内容占位符 2">
            <a:extLst>
              <a:ext uri="{FF2B5EF4-FFF2-40B4-BE49-F238E27FC236}">
                <a16:creationId xmlns:a16="http://schemas.microsoft.com/office/drawing/2014/main" id="{3BBE5243-7129-4AF9-A9ED-27429870170B}"/>
              </a:ext>
            </a:extLst>
          </p:cNvPr>
          <p:cNvSpPr txBox="1">
            <a:spLocks/>
          </p:cNvSpPr>
          <p:nvPr/>
        </p:nvSpPr>
        <p:spPr>
          <a:xfrm>
            <a:off x="3239251" y="3288757"/>
            <a:ext cx="6209550" cy="20574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1800"/>
              </a:spcBef>
              <a:buFont typeface="Wingdings" panose="05000000000000000000" pitchFamily="2" charset="2"/>
              <a:buChar char="Ø"/>
            </a:pPr>
            <a:endParaRPr lang="en-US" altLang="zh-CN" sz="2400" dirty="0"/>
          </a:p>
          <a:p>
            <a:pPr marL="342900" indent="-342900">
              <a:lnSpc>
                <a:spcPct val="100000"/>
              </a:lnSpc>
              <a:spcBef>
                <a:spcPts val="1800"/>
              </a:spcBef>
              <a:buFont typeface="Wingdings" panose="05000000000000000000" pitchFamily="2" charset="2"/>
              <a:buChar char="Ø"/>
            </a:pPr>
            <a:r>
              <a:rPr lang="zh-CN" altLang="en-US" sz="2400" b="1" dirty="0"/>
              <a:t>基于区块链的车联网数据共享</a:t>
            </a:r>
            <a:endParaRPr lang="en-US" altLang="zh-CN" sz="2000" dirty="0"/>
          </a:p>
          <a:p>
            <a:pPr lvl="1"/>
            <a:r>
              <a:rPr lang="zh-CN" altLang="en-US" sz="2000" dirty="0"/>
              <a:t>仅能保证线上数据的可信</a:t>
            </a:r>
            <a:endParaRPr lang="en-US" altLang="zh-CN" sz="1600" dirty="0"/>
          </a:p>
          <a:p>
            <a:pPr lvl="1"/>
            <a:r>
              <a:rPr lang="zh-CN" altLang="en-US" sz="2000" dirty="0"/>
              <a:t>传统区块链的共识机制</a:t>
            </a:r>
            <a:r>
              <a:rPr lang="en-US" altLang="zh-CN" sz="2000" dirty="0"/>
              <a:t>POW</a:t>
            </a:r>
            <a:r>
              <a:rPr lang="zh-CN" altLang="en-US" sz="2000" dirty="0"/>
              <a:t>耗时太长不适合信息快速传递的车联网</a:t>
            </a:r>
            <a:endParaRPr lang="en-US" altLang="zh-CN" sz="2800" dirty="0"/>
          </a:p>
        </p:txBody>
      </p:sp>
      <p:sp>
        <p:nvSpPr>
          <p:cNvPr id="7" name="文本框 6"/>
          <p:cNvSpPr txBox="1"/>
          <p:nvPr/>
        </p:nvSpPr>
        <p:spPr>
          <a:xfrm>
            <a:off x="1130710" y="5791200"/>
            <a:ext cx="6774425" cy="369332"/>
          </a:xfrm>
          <a:prstGeom prst="rect">
            <a:avLst/>
          </a:prstGeom>
          <a:noFill/>
        </p:spPr>
        <p:txBody>
          <a:bodyPr wrap="square" rtlCol="0">
            <a:spAutoFit/>
          </a:bodyPr>
          <a:lstStyle/>
          <a:p>
            <a:r>
              <a:rPr lang="zh-CN" altLang="en-US" dirty="0"/>
              <a:t>总结：需要一个同时保证线上线下数据可信的数据共享激励机制</a:t>
            </a:r>
          </a:p>
        </p:txBody>
      </p:sp>
      <p:cxnSp>
        <p:nvCxnSpPr>
          <p:cNvPr id="10" name="直接箭头连接符 9"/>
          <p:cNvCxnSpPr/>
          <p:nvPr/>
        </p:nvCxnSpPr>
        <p:spPr>
          <a:xfrm>
            <a:off x="5034116" y="1927123"/>
            <a:ext cx="5112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3839497" y="2944763"/>
            <a:ext cx="51127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278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弧形 6">
            <a:extLst>
              <a:ext uri="{FF2B5EF4-FFF2-40B4-BE49-F238E27FC236}">
                <a16:creationId xmlns:a16="http://schemas.microsoft.com/office/drawing/2014/main" id="{B3976B6F-8BDD-453B-87F9-E7A10A9686FB}"/>
              </a:ext>
            </a:extLst>
          </p:cNvPr>
          <p:cNvSpPr/>
          <p:nvPr/>
        </p:nvSpPr>
        <p:spPr>
          <a:xfrm>
            <a:off x="-2482970" y="654227"/>
            <a:ext cx="4665821" cy="5857924"/>
          </a:xfrm>
          <a:prstGeom prst="arc">
            <a:avLst>
              <a:gd name="adj1" fmla="val 16651350"/>
              <a:gd name="adj2" fmla="val 5004242"/>
            </a:avLst>
          </a:prstGeom>
          <a:ln w="76200" cmpd="sng">
            <a:solidFill>
              <a:schemeClr val="tx1">
                <a:alpha val="50000"/>
              </a:schemeClr>
            </a:solidFill>
            <a:prstDash val="sysDot"/>
          </a:ln>
        </p:spPr>
        <p:style>
          <a:lnRef idx="2">
            <a:schemeClr val="accent2">
              <a:hueOff val="0"/>
              <a:satOff val="0"/>
              <a:lumOff val="0"/>
              <a:alphaOff val="0"/>
            </a:schemeClr>
          </a:lnRef>
          <a:fillRef idx="0">
            <a:schemeClr val="accent3">
              <a:tint val="90000"/>
              <a:hueOff val="0"/>
              <a:satOff val="0"/>
              <a:lumOff val="0"/>
              <a:alphaOff val="0"/>
            </a:schemeClr>
          </a:fillRef>
          <a:effectRef idx="0">
            <a:schemeClr val="accent3">
              <a:tint val="90000"/>
              <a:hueOff val="0"/>
              <a:satOff val="0"/>
              <a:lumOff val="0"/>
              <a:alphaOff val="0"/>
            </a:schemeClr>
          </a:effectRef>
          <a:fontRef idx="minor">
            <a:schemeClr val="tx1">
              <a:hueOff val="0"/>
              <a:satOff val="0"/>
              <a:lumOff val="0"/>
              <a:alphaOff val="0"/>
            </a:schemeClr>
          </a:fontRef>
        </p:style>
      </p:sp>
      <p:sp>
        <p:nvSpPr>
          <p:cNvPr id="8" name="矩形: 圆角 7">
            <a:extLst>
              <a:ext uri="{FF2B5EF4-FFF2-40B4-BE49-F238E27FC236}">
                <a16:creationId xmlns:a16="http://schemas.microsoft.com/office/drawing/2014/main" id="{8AED0CF4-EE43-4FAB-A457-74B64F492D5A}"/>
              </a:ext>
            </a:extLst>
          </p:cNvPr>
          <p:cNvSpPr/>
          <p:nvPr/>
        </p:nvSpPr>
        <p:spPr>
          <a:xfrm>
            <a:off x="1608064" y="1133890"/>
            <a:ext cx="9326636" cy="573749"/>
          </a:xfrm>
          <a:prstGeom prst="roundRect">
            <a:avLst>
              <a:gd name="adj" fmla="val 50000"/>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572325" tIns="86360" rIns="86360" bIns="86360" numCol="1" spcCol="1270" anchor="ctr" anchorCtr="0">
            <a:noAutofit/>
          </a:bodyPr>
          <a:lstStyle/>
          <a:p>
            <a:pPr defTabSz="1511300">
              <a:lnSpc>
                <a:spcPct val="90000"/>
              </a:lnSpc>
              <a:spcBef>
                <a:spcPct val="0"/>
              </a:spcBef>
              <a:spcAft>
                <a:spcPct val="35000"/>
              </a:spcAft>
            </a:pPr>
            <a:r>
              <a:rPr lang="zh-CN" altLang="en-US" sz="3200" i="1" dirty="0">
                <a:solidFill>
                  <a:schemeClr val="bg1">
                    <a:lumMod val="85000"/>
                  </a:schemeClr>
                </a:solidFill>
                <a:latin typeface="微软雅黑" panose="020B0503020204020204" pitchFamily="34" charset="-122"/>
                <a:ea typeface="微软雅黑" panose="020B0503020204020204" pitchFamily="34" charset="-122"/>
              </a:rPr>
              <a:t>研 究 背  景  </a:t>
            </a:r>
          </a:p>
        </p:txBody>
      </p:sp>
      <p:sp>
        <p:nvSpPr>
          <p:cNvPr id="9" name="椭圆 8">
            <a:extLst>
              <a:ext uri="{FF2B5EF4-FFF2-40B4-BE49-F238E27FC236}">
                <a16:creationId xmlns:a16="http://schemas.microsoft.com/office/drawing/2014/main" id="{8FD50FD9-ACEE-469D-A57E-CAD725FCC89C}"/>
              </a:ext>
            </a:extLst>
          </p:cNvPr>
          <p:cNvSpPr/>
          <p:nvPr/>
        </p:nvSpPr>
        <p:spPr>
          <a:xfrm>
            <a:off x="1157414" y="1080582"/>
            <a:ext cx="717186" cy="717186"/>
          </a:xfrm>
          <a:prstGeom prst="ellipse">
            <a:avLst/>
          </a:prstGeom>
          <a:ln w="53975">
            <a:solidFill>
              <a:schemeClr val="bg1">
                <a:lumMod val="85000"/>
              </a:schemeClr>
            </a:solidFill>
          </a:ln>
        </p:spPr>
        <p:style>
          <a:lnRef idx="1">
            <a:schemeClr val="accent2">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pPr algn="ctr"/>
            <a:r>
              <a:rPr lang="zh-CN" altLang="en-US" sz="2800" dirty="0">
                <a:solidFill>
                  <a:schemeClr val="bg1">
                    <a:lumMod val="85000"/>
                  </a:schemeClr>
                </a:solidFill>
                <a:latin typeface="微软雅黑" panose="020B0503020204020204" pitchFamily="34" charset="-122"/>
                <a:ea typeface="微软雅黑" panose="020B0503020204020204" pitchFamily="34" charset="-122"/>
                <a:cs typeface="Arial" panose="020B0604020202020204" pitchFamily="34" charset="0"/>
              </a:rPr>
              <a:t>一</a:t>
            </a:r>
          </a:p>
        </p:txBody>
      </p:sp>
      <p:sp>
        <p:nvSpPr>
          <p:cNvPr id="10" name="矩形: 圆角 9">
            <a:extLst>
              <a:ext uri="{FF2B5EF4-FFF2-40B4-BE49-F238E27FC236}">
                <a16:creationId xmlns:a16="http://schemas.microsoft.com/office/drawing/2014/main" id="{52FAE4EC-6F84-41F6-BE64-24EB7FED6DA2}"/>
              </a:ext>
            </a:extLst>
          </p:cNvPr>
          <p:cNvSpPr/>
          <p:nvPr/>
        </p:nvSpPr>
        <p:spPr>
          <a:xfrm>
            <a:off x="2124740" y="2215103"/>
            <a:ext cx="8150944" cy="573749"/>
          </a:xfrm>
          <a:prstGeom prst="roundRect">
            <a:avLst>
              <a:gd name="adj" fmla="val 50000"/>
            </a:avLst>
          </a:prstGeom>
          <a:solidFill>
            <a:schemeClr val="bg1">
              <a:alpha val="20000"/>
            </a:scheme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572325" tIns="86360" rIns="86360" bIns="86360" numCol="1" spcCol="1270" anchor="ctr" anchorCtr="0">
            <a:noAutofit/>
          </a:bodyPr>
          <a:lstStyle/>
          <a:p>
            <a:pPr defTabSz="1511300">
              <a:lnSpc>
                <a:spcPct val="90000"/>
              </a:lnSpc>
              <a:spcBef>
                <a:spcPct val="0"/>
              </a:spcBef>
              <a:spcAft>
                <a:spcPct val="35000"/>
              </a:spcAft>
            </a:pPr>
            <a:r>
              <a:rPr lang="zh-CN" altLang="en-US" sz="4000" b="1" i="1" dirty="0">
                <a:solidFill>
                  <a:schemeClr val="accent6">
                    <a:lumMod val="50000"/>
                  </a:schemeClr>
                </a:solidFill>
                <a:latin typeface="微软雅黑" panose="020B0503020204020204" pitchFamily="34" charset="-122"/>
                <a:ea typeface="微软雅黑" panose="020B0503020204020204" pitchFamily="34" charset="-122"/>
              </a:rPr>
              <a:t>问 题 定 义</a:t>
            </a:r>
          </a:p>
        </p:txBody>
      </p:sp>
      <p:sp>
        <p:nvSpPr>
          <p:cNvPr id="11" name="椭圆 10">
            <a:extLst>
              <a:ext uri="{FF2B5EF4-FFF2-40B4-BE49-F238E27FC236}">
                <a16:creationId xmlns:a16="http://schemas.microsoft.com/office/drawing/2014/main" id="{72EC77EE-BC29-4EB7-8F0C-D5A1CA22143C}"/>
              </a:ext>
            </a:extLst>
          </p:cNvPr>
          <p:cNvSpPr/>
          <p:nvPr/>
        </p:nvSpPr>
        <p:spPr>
          <a:xfrm>
            <a:off x="1674089" y="2161794"/>
            <a:ext cx="717186" cy="717186"/>
          </a:xfrm>
          <a:prstGeom prst="ellipse">
            <a:avLst/>
          </a:prstGeom>
          <a:ln w="76200">
            <a:solidFill>
              <a:schemeClr val="accent6">
                <a:lumMod val="50000"/>
              </a:schemeClr>
            </a:solidFill>
          </a:ln>
        </p:spPr>
        <p:style>
          <a:lnRef idx="1">
            <a:schemeClr val="accent3">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pPr algn="ctr"/>
            <a:r>
              <a:rPr lang="zh-CN" altLang="en-US" sz="2800" dirty="0">
                <a:solidFill>
                  <a:schemeClr val="accent6">
                    <a:lumMod val="50000"/>
                  </a:schemeClr>
                </a:solidFill>
                <a:latin typeface="微软雅黑" panose="020B0503020204020204" pitchFamily="34" charset="-122"/>
                <a:ea typeface="微软雅黑" panose="020B0503020204020204" pitchFamily="34" charset="-122"/>
                <a:cs typeface="Arial" panose="020B0604020202020204" pitchFamily="34" charset="0"/>
              </a:rPr>
              <a:t>二</a:t>
            </a:r>
          </a:p>
        </p:txBody>
      </p:sp>
      <p:sp>
        <p:nvSpPr>
          <p:cNvPr id="12" name="矩形: 圆角 11">
            <a:extLst>
              <a:ext uri="{FF2B5EF4-FFF2-40B4-BE49-F238E27FC236}">
                <a16:creationId xmlns:a16="http://schemas.microsoft.com/office/drawing/2014/main" id="{795AA1AD-D355-45E0-8D4C-4FC399B157CF}"/>
              </a:ext>
            </a:extLst>
          </p:cNvPr>
          <p:cNvSpPr/>
          <p:nvPr/>
        </p:nvSpPr>
        <p:spPr>
          <a:xfrm>
            <a:off x="2283315" y="3296316"/>
            <a:ext cx="7783945" cy="573749"/>
          </a:xfrm>
          <a:prstGeom prst="roundRect">
            <a:avLst>
              <a:gd name="adj" fmla="val 50000"/>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572325" tIns="86360" rIns="86360" bIns="86360" numCol="1" spcCol="1270" anchor="ctr" anchorCtr="0">
            <a:noAutofit/>
          </a:bodyPr>
          <a:lstStyle/>
          <a:p>
            <a:pPr defTabSz="1511300">
              <a:lnSpc>
                <a:spcPct val="90000"/>
              </a:lnSpc>
              <a:spcBef>
                <a:spcPct val="0"/>
              </a:spcBef>
              <a:spcAft>
                <a:spcPct val="35000"/>
              </a:spcAft>
            </a:pPr>
            <a:r>
              <a:rPr lang="zh-CN" altLang="en-US" sz="3200" i="1" dirty="0">
                <a:solidFill>
                  <a:schemeClr val="bg1">
                    <a:lumMod val="85000"/>
                  </a:schemeClr>
                </a:solidFill>
                <a:latin typeface="微软雅黑" panose="020B0503020204020204" pitchFamily="34" charset="-122"/>
                <a:ea typeface="微软雅黑" panose="020B0503020204020204" pitchFamily="34" charset="-122"/>
              </a:rPr>
              <a:t>算  法  设  计</a:t>
            </a:r>
          </a:p>
        </p:txBody>
      </p:sp>
      <p:sp>
        <p:nvSpPr>
          <p:cNvPr id="13" name="椭圆 12">
            <a:extLst>
              <a:ext uri="{FF2B5EF4-FFF2-40B4-BE49-F238E27FC236}">
                <a16:creationId xmlns:a16="http://schemas.microsoft.com/office/drawing/2014/main" id="{3D4B01A6-200F-472C-A2E8-BC316FF76111}"/>
              </a:ext>
            </a:extLst>
          </p:cNvPr>
          <p:cNvSpPr/>
          <p:nvPr/>
        </p:nvSpPr>
        <p:spPr>
          <a:xfrm>
            <a:off x="1832667" y="3243007"/>
            <a:ext cx="717186" cy="717186"/>
          </a:xfrm>
          <a:prstGeom prst="ellipse">
            <a:avLst/>
          </a:prstGeom>
          <a:ln w="53975">
            <a:solidFill>
              <a:schemeClr val="bg1">
                <a:lumMod val="85000"/>
              </a:schemeClr>
            </a:solidFill>
          </a:ln>
        </p:spPr>
        <p:style>
          <a:lnRef idx="1">
            <a:schemeClr val="accent4">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r>
              <a:rPr lang="zh-CN" altLang="en-US" sz="2800" dirty="0">
                <a:solidFill>
                  <a:schemeClr val="bg1">
                    <a:lumMod val="85000"/>
                  </a:schemeClr>
                </a:solidFill>
                <a:latin typeface="微软雅黑" panose="020B0503020204020204" pitchFamily="34" charset="-122"/>
                <a:ea typeface="微软雅黑" panose="020B0503020204020204" pitchFamily="34" charset="-122"/>
                <a:cs typeface="Arial" panose="020B0604020202020204" pitchFamily="34" charset="0"/>
              </a:rPr>
              <a:t>三</a:t>
            </a:r>
          </a:p>
        </p:txBody>
      </p:sp>
      <p:sp>
        <p:nvSpPr>
          <p:cNvPr id="14" name="矩形: 圆角 13">
            <a:extLst>
              <a:ext uri="{FF2B5EF4-FFF2-40B4-BE49-F238E27FC236}">
                <a16:creationId xmlns:a16="http://schemas.microsoft.com/office/drawing/2014/main" id="{2CB46C3F-7D11-49D3-B1B9-B81A762909D2}"/>
              </a:ext>
            </a:extLst>
          </p:cNvPr>
          <p:cNvSpPr/>
          <p:nvPr/>
        </p:nvSpPr>
        <p:spPr>
          <a:xfrm>
            <a:off x="2124740" y="4377529"/>
            <a:ext cx="8150944" cy="573749"/>
          </a:xfrm>
          <a:prstGeom prst="roundRect">
            <a:avLst>
              <a:gd name="adj" fmla="val 50000"/>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572325" tIns="86360" rIns="86360" bIns="86360" numCol="1" spcCol="1270" anchor="ctr" anchorCtr="0">
            <a:noAutofit/>
          </a:bodyPr>
          <a:lstStyle/>
          <a:p>
            <a:pPr defTabSz="1511300">
              <a:lnSpc>
                <a:spcPct val="90000"/>
              </a:lnSpc>
              <a:spcBef>
                <a:spcPct val="0"/>
              </a:spcBef>
              <a:spcAft>
                <a:spcPct val="35000"/>
              </a:spcAft>
            </a:pPr>
            <a:r>
              <a:rPr lang="zh-CN" altLang="en-US" sz="3200" i="1" dirty="0">
                <a:solidFill>
                  <a:schemeClr val="bg1">
                    <a:lumMod val="85000"/>
                  </a:schemeClr>
                </a:solidFill>
                <a:latin typeface="微软雅黑" panose="020B0503020204020204" pitchFamily="34" charset="-122"/>
                <a:ea typeface="微软雅黑" panose="020B0503020204020204" pitchFamily="34" charset="-122"/>
              </a:rPr>
              <a:t>实  验  结  果</a:t>
            </a:r>
          </a:p>
        </p:txBody>
      </p:sp>
      <p:sp>
        <p:nvSpPr>
          <p:cNvPr id="15" name="椭圆 14">
            <a:extLst>
              <a:ext uri="{FF2B5EF4-FFF2-40B4-BE49-F238E27FC236}">
                <a16:creationId xmlns:a16="http://schemas.microsoft.com/office/drawing/2014/main" id="{C278A984-E004-4DB9-8EF4-DB906D5E3F6C}"/>
              </a:ext>
            </a:extLst>
          </p:cNvPr>
          <p:cNvSpPr/>
          <p:nvPr/>
        </p:nvSpPr>
        <p:spPr>
          <a:xfrm>
            <a:off x="1674089" y="4324220"/>
            <a:ext cx="717186" cy="717186"/>
          </a:xfrm>
          <a:prstGeom prst="ellipse">
            <a:avLst/>
          </a:prstGeom>
          <a:ln w="53975">
            <a:solidFill>
              <a:schemeClr val="bg1">
                <a:lumMod val="85000"/>
              </a:schemeClr>
            </a:solidFill>
          </a:ln>
        </p:spPr>
        <p:style>
          <a:lnRef idx="1">
            <a:schemeClr val="accent5">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pPr algn="ctr"/>
            <a:r>
              <a:rPr lang="zh-CN" altLang="en-US" sz="2800" dirty="0">
                <a:solidFill>
                  <a:schemeClr val="bg1">
                    <a:lumMod val="85000"/>
                  </a:schemeClr>
                </a:solidFill>
                <a:latin typeface="微软雅黑" panose="020B0503020204020204" pitchFamily="34" charset="-122"/>
                <a:ea typeface="微软雅黑" panose="020B0503020204020204" pitchFamily="34" charset="-122"/>
                <a:cs typeface="Arial" panose="020B0604020202020204" pitchFamily="34" charset="0"/>
              </a:rPr>
              <a:t>四</a:t>
            </a:r>
          </a:p>
        </p:txBody>
      </p:sp>
      <p:sp>
        <p:nvSpPr>
          <p:cNvPr id="16" name="矩形: 圆角 15">
            <a:extLst>
              <a:ext uri="{FF2B5EF4-FFF2-40B4-BE49-F238E27FC236}">
                <a16:creationId xmlns:a16="http://schemas.microsoft.com/office/drawing/2014/main" id="{2F23456B-DACD-4FEA-A23F-CDE5763B74F1}"/>
              </a:ext>
            </a:extLst>
          </p:cNvPr>
          <p:cNvSpPr/>
          <p:nvPr/>
        </p:nvSpPr>
        <p:spPr>
          <a:xfrm>
            <a:off x="1608064" y="5458741"/>
            <a:ext cx="9225036" cy="573749"/>
          </a:xfrm>
          <a:prstGeom prst="roundRect">
            <a:avLst>
              <a:gd name="adj" fmla="val 50000"/>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572325" tIns="86360" rIns="86360" bIns="86360" numCol="1" spcCol="1270" anchor="ctr" anchorCtr="0">
            <a:noAutofit/>
          </a:bodyPr>
          <a:lstStyle/>
          <a:p>
            <a:pPr defTabSz="1511300">
              <a:lnSpc>
                <a:spcPct val="90000"/>
              </a:lnSpc>
              <a:spcBef>
                <a:spcPct val="0"/>
              </a:spcBef>
              <a:spcAft>
                <a:spcPct val="35000"/>
              </a:spcAft>
            </a:pPr>
            <a:r>
              <a:rPr lang="zh-CN" altLang="en-US" sz="3200" i="1" dirty="0">
                <a:solidFill>
                  <a:schemeClr val="bg1">
                    <a:lumMod val="85000"/>
                  </a:schemeClr>
                </a:solidFill>
                <a:latin typeface="微软雅黑" panose="020B0503020204020204" pitchFamily="34" charset="-122"/>
                <a:ea typeface="微软雅黑" panose="020B0503020204020204" pitchFamily="34" charset="-122"/>
              </a:rPr>
              <a:t>总  结  与  展  望</a:t>
            </a:r>
          </a:p>
        </p:txBody>
      </p:sp>
      <p:sp>
        <p:nvSpPr>
          <p:cNvPr id="17" name="椭圆 16">
            <a:extLst>
              <a:ext uri="{FF2B5EF4-FFF2-40B4-BE49-F238E27FC236}">
                <a16:creationId xmlns:a16="http://schemas.microsoft.com/office/drawing/2014/main" id="{93C4258B-C4AB-4EC5-ADD0-F44E54794DFF}"/>
              </a:ext>
            </a:extLst>
          </p:cNvPr>
          <p:cNvSpPr/>
          <p:nvPr/>
        </p:nvSpPr>
        <p:spPr>
          <a:xfrm>
            <a:off x="1157414" y="5405433"/>
            <a:ext cx="717186" cy="717186"/>
          </a:xfrm>
          <a:prstGeom prst="ellipse">
            <a:avLst/>
          </a:prstGeom>
          <a:ln w="53975">
            <a:solidFill>
              <a:schemeClr val="bg1">
                <a:lumMod val="85000"/>
              </a:schemeClr>
            </a:solidFill>
          </a:ln>
        </p:spPr>
        <p:style>
          <a:lnRef idx="1">
            <a:schemeClr val="accent6">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pPr algn="ctr"/>
            <a:r>
              <a:rPr lang="zh-CN" altLang="en-US" sz="2800" dirty="0">
                <a:solidFill>
                  <a:schemeClr val="bg1">
                    <a:lumMod val="85000"/>
                  </a:schemeClr>
                </a:solidFill>
                <a:latin typeface="微软雅黑" panose="020B0503020204020204" pitchFamily="34" charset="-122"/>
                <a:ea typeface="微软雅黑" panose="020B0503020204020204" pitchFamily="34" charset="-122"/>
                <a:cs typeface="Arial" panose="020B0604020202020204" pitchFamily="34" charset="0"/>
              </a:rPr>
              <a:t>五</a:t>
            </a:r>
          </a:p>
        </p:txBody>
      </p:sp>
      <p:sp>
        <p:nvSpPr>
          <p:cNvPr id="2" name="灯片编号占位符 1">
            <a:extLst>
              <a:ext uri="{FF2B5EF4-FFF2-40B4-BE49-F238E27FC236}">
                <a16:creationId xmlns:a16="http://schemas.microsoft.com/office/drawing/2014/main" id="{4D44FC5A-7207-4D3A-A644-A124324295F0}"/>
              </a:ext>
            </a:extLst>
          </p:cNvPr>
          <p:cNvSpPr>
            <a:spLocks noGrp="1"/>
          </p:cNvSpPr>
          <p:nvPr>
            <p:ph type="sldNum" sz="quarter" idx="12"/>
          </p:nvPr>
        </p:nvSpPr>
        <p:spPr/>
        <p:txBody>
          <a:bodyPr/>
          <a:lstStyle/>
          <a:p>
            <a:fld id="{F3BBBCA4-6AC4-42CB-B873-F9361B16036F}" type="slidenum">
              <a:rPr lang="zh-CN" altLang="en-US" smtClean="0"/>
              <a:t>5</a:t>
            </a:fld>
            <a:endParaRPr lang="zh-CN" altLang="en-US"/>
          </a:p>
        </p:txBody>
      </p:sp>
      <p:sp>
        <p:nvSpPr>
          <p:cNvPr id="19" name="弧形 18">
            <a:extLst>
              <a:ext uri="{FF2B5EF4-FFF2-40B4-BE49-F238E27FC236}">
                <a16:creationId xmlns:a16="http://schemas.microsoft.com/office/drawing/2014/main" id="{40621DAA-16A4-471F-8DC7-6C3B868367EC}"/>
              </a:ext>
            </a:extLst>
          </p:cNvPr>
          <p:cNvSpPr/>
          <p:nvPr/>
        </p:nvSpPr>
        <p:spPr>
          <a:xfrm flipH="1">
            <a:off x="10067260" y="672638"/>
            <a:ext cx="4665821" cy="5857924"/>
          </a:xfrm>
          <a:prstGeom prst="arc">
            <a:avLst>
              <a:gd name="adj1" fmla="val 16651350"/>
              <a:gd name="adj2" fmla="val 4971602"/>
            </a:avLst>
          </a:prstGeom>
          <a:ln w="76200" cmpd="sng">
            <a:solidFill>
              <a:schemeClr val="bg1">
                <a:lumMod val="85000"/>
                <a:alpha val="50000"/>
              </a:schemeClr>
            </a:solidFill>
            <a:prstDash val="sysDot"/>
          </a:ln>
        </p:spPr>
        <p:style>
          <a:lnRef idx="2">
            <a:schemeClr val="accent2">
              <a:hueOff val="0"/>
              <a:satOff val="0"/>
              <a:lumOff val="0"/>
              <a:alphaOff val="0"/>
            </a:schemeClr>
          </a:lnRef>
          <a:fillRef idx="0">
            <a:schemeClr val="accent3">
              <a:tint val="90000"/>
              <a:hueOff val="0"/>
              <a:satOff val="0"/>
              <a:lumOff val="0"/>
              <a:alphaOff val="0"/>
            </a:schemeClr>
          </a:fillRef>
          <a:effectRef idx="0">
            <a:schemeClr val="accent3">
              <a:tint val="90000"/>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89653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2DDD8-ED18-4CC3-B490-26AF9A0FBEC1}"/>
              </a:ext>
            </a:extLst>
          </p:cNvPr>
          <p:cNvSpPr>
            <a:spLocks noGrp="1"/>
          </p:cNvSpPr>
          <p:nvPr>
            <p:ph type="title"/>
          </p:nvPr>
        </p:nvSpPr>
        <p:spPr/>
        <p:txBody>
          <a:bodyPr>
            <a:normAutofit fontScale="90000"/>
          </a:bodyPr>
          <a:lstStyle/>
          <a:p>
            <a:r>
              <a:rPr lang="en-US" altLang="zh-CN" dirty="0"/>
              <a:t>2.1 </a:t>
            </a:r>
            <a:r>
              <a:rPr lang="zh-CN" altLang="en-US" dirty="0"/>
              <a:t>系统模型</a:t>
            </a:r>
          </a:p>
        </p:txBody>
      </p:sp>
      <p:sp>
        <p:nvSpPr>
          <p:cNvPr id="3" name="内容占位符 2">
            <a:extLst>
              <a:ext uri="{FF2B5EF4-FFF2-40B4-BE49-F238E27FC236}">
                <a16:creationId xmlns:a16="http://schemas.microsoft.com/office/drawing/2014/main" id="{E6062C3E-07C3-42D4-AAF2-CAA9F85F3A01}"/>
              </a:ext>
            </a:extLst>
          </p:cNvPr>
          <p:cNvSpPr>
            <a:spLocks noGrp="1"/>
          </p:cNvSpPr>
          <p:nvPr>
            <p:ph idx="1"/>
          </p:nvPr>
        </p:nvSpPr>
        <p:spPr/>
        <p:txBody>
          <a:bodyPr/>
          <a:lstStyle/>
          <a:p>
            <a:r>
              <a:rPr lang="zh-CN" altLang="en-US" sz="2000" dirty="0"/>
              <a:t>系统模型由四部分组成：可信权威，路边单元</a:t>
            </a:r>
            <a:r>
              <a:rPr lang="en-US" altLang="zh-CN" sz="2000" dirty="0"/>
              <a:t>(RSU)</a:t>
            </a:r>
            <a:r>
              <a:rPr lang="zh-CN" altLang="en-US" sz="2000" dirty="0"/>
              <a:t>，智能车辆（用户），云服务器</a:t>
            </a:r>
          </a:p>
        </p:txBody>
      </p:sp>
      <p:sp>
        <p:nvSpPr>
          <p:cNvPr id="4" name="灯片编号占位符 3">
            <a:extLst>
              <a:ext uri="{FF2B5EF4-FFF2-40B4-BE49-F238E27FC236}">
                <a16:creationId xmlns:a16="http://schemas.microsoft.com/office/drawing/2014/main" id="{DF7543A5-1D2E-450B-8B5C-B91E0326E0E4}"/>
              </a:ext>
            </a:extLst>
          </p:cNvPr>
          <p:cNvSpPr>
            <a:spLocks noGrp="1"/>
          </p:cNvSpPr>
          <p:nvPr>
            <p:ph type="sldNum" sz="quarter" idx="12"/>
          </p:nvPr>
        </p:nvSpPr>
        <p:spPr/>
        <p:txBody>
          <a:bodyPr/>
          <a:lstStyle/>
          <a:p>
            <a:fld id="{F3BBBCA4-6AC4-42CB-B873-F9361B16036F}" type="slidenum">
              <a:rPr lang="zh-CN" altLang="en-US" smtClean="0"/>
              <a:t>6</a:t>
            </a:fld>
            <a:endParaRPr lang="zh-CN" altLang="en-US"/>
          </a:p>
        </p:txBody>
      </p:sp>
      <p:cxnSp>
        <p:nvCxnSpPr>
          <p:cNvPr id="163" name="直接连接符 162">
            <a:extLst>
              <a:ext uri="{FF2B5EF4-FFF2-40B4-BE49-F238E27FC236}">
                <a16:creationId xmlns:a16="http://schemas.microsoft.com/office/drawing/2014/main" id="{61B04B2F-3682-4C9D-9F2F-D3098A3A12F4}"/>
              </a:ext>
            </a:extLst>
          </p:cNvPr>
          <p:cNvCxnSpPr>
            <a:cxnSpLocks/>
          </p:cNvCxnSpPr>
          <p:nvPr/>
        </p:nvCxnSpPr>
        <p:spPr>
          <a:xfrm>
            <a:off x="3144000" y="1028907"/>
            <a:ext cx="1620000" cy="0"/>
          </a:xfrm>
          <a:prstGeom prst="line">
            <a:avLst/>
          </a:prstGeom>
          <a:ln w="127000" cap="flat">
            <a:solidFill>
              <a:srgbClr val="0070C0"/>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A9D59858-5957-48E9-A614-B206882FC922}"/>
              </a:ext>
            </a:extLst>
          </p:cNvPr>
          <p:cNvSpPr txBox="1"/>
          <p:nvPr/>
        </p:nvSpPr>
        <p:spPr>
          <a:xfrm>
            <a:off x="1450154" y="6132853"/>
            <a:ext cx="3663992" cy="369332"/>
          </a:xfrm>
          <a:prstGeom prst="rect">
            <a:avLst/>
          </a:prstGeom>
          <a:noFill/>
        </p:spPr>
        <p:txBody>
          <a:bodyPr wrap="square" rtlCol="0">
            <a:spAutoFit/>
          </a:bodyPr>
          <a:lstStyle/>
          <a:p>
            <a:pPr marL="0" lvl="1" algn="ctr"/>
            <a:r>
              <a:rPr lang="zh-CN" altLang="en-US" dirty="0"/>
              <a:t>图</a:t>
            </a:r>
            <a:r>
              <a:rPr lang="en-US" altLang="zh-CN" dirty="0"/>
              <a:t>2-1 </a:t>
            </a:r>
            <a:r>
              <a:rPr lang="zh-CN" altLang="en-US" dirty="0"/>
              <a:t>系统模型</a:t>
            </a:r>
            <a:endParaRPr lang="en-US" altLang="zh-CN" dirty="0"/>
          </a:p>
        </p:txBody>
      </p:sp>
      <p:sp>
        <p:nvSpPr>
          <p:cNvPr id="16" name="内容占位符 2">
            <a:extLst>
              <a:ext uri="{FF2B5EF4-FFF2-40B4-BE49-F238E27FC236}">
                <a16:creationId xmlns:a16="http://schemas.microsoft.com/office/drawing/2014/main" id="{3BBE5243-7129-4AF9-A9ED-27429870170B}"/>
              </a:ext>
            </a:extLst>
          </p:cNvPr>
          <p:cNvSpPr txBox="1">
            <a:spLocks/>
          </p:cNvSpPr>
          <p:nvPr/>
        </p:nvSpPr>
        <p:spPr>
          <a:xfrm>
            <a:off x="5728450" y="1609275"/>
            <a:ext cx="6209550" cy="20574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endParaRPr lang="en-US" altLang="zh-CN" sz="2400" dirty="0"/>
          </a:p>
          <a:p>
            <a:pPr marL="342900" indent="-342900">
              <a:lnSpc>
                <a:spcPct val="100000"/>
              </a:lnSpc>
              <a:spcBef>
                <a:spcPts val="1800"/>
              </a:spcBef>
              <a:buFont typeface="Wingdings" panose="05000000000000000000" pitchFamily="2" charset="2"/>
              <a:buChar char="Ø"/>
            </a:pPr>
            <a:r>
              <a:rPr lang="zh-CN" altLang="en-US" sz="2400" b="1" dirty="0"/>
              <a:t>联盟链</a:t>
            </a:r>
          </a:p>
          <a:p>
            <a:pPr lvl="1"/>
            <a:r>
              <a:rPr lang="zh-CN" altLang="en-US" sz="2000" dirty="0"/>
              <a:t>线上数据可信</a:t>
            </a:r>
            <a:endParaRPr lang="en-US" altLang="zh-CN" sz="2000" dirty="0"/>
          </a:p>
          <a:p>
            <a:pPr lvl="1"/>
            <a:r>
              <a:rPr lang="zh-CN" altLang="en-US" sz="2000" dirty="0"/>
              <a:t>开放的分布式账本</a:t>
            </a:r>
            <a:endParaRPr lang="en-US" altLang="zh-CN" sz="2000" dirty="0"/>
          </a:p>
        </p:txBody>
      </p:sp>
      <p:sp>
        <p:nvSpPr>
          <p:cNvPr id="17" name="内容占位符 2">
            <a:extLst>
              <a:ext uri="{FF2B5EF4-FFF2-40B4-BE49-F238E27FC236}">
                <a16:creationId xmlns:a16="http://schemas.microsoft.com/office/drawing/2014/main" id="{3BBE5243-7129-4AF9-A9ED-27429870170B}"/>
              </a:ext>
            </a:extLst>
          </p:cNvPr>
          <p:cNvSpPr txBox="1">
            <a:spLocks/>
          </p:cNvSpPr>
          <p:nvPr/>
        </p:nvSpPr>
        <p:spPr>
          <a:xfrm>
            <a:off x="5728450" y="3373066"/>
            <a:ext cx="6543112" cy="20869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endParaRPr lang="en-US" altLang="zh-CN" sz="2400" dirty="0"/>
          </a:p>
          <a:p>
            <a:pPr marL="342900" indent="-342900">
              <a:lnSpc>
                <a:spcPct val="100000"/>
              </a:lnSpc>
              <a:spcBef>
                <a:spcPts val="1800"/>
              </a:spcBef>
              <a:buFont typeface="Wingdings" panose="05000000000000000000" pitchFamily="2" charset="2"/>
              <a:buChar char="Ø"/>
            </a:pPr>
            <a:r>
              <a:rPr lang="zh-CN" altLang="en-US" sz="2400" b="1" dirty="0"/>
              <a:t>数据质量驱动拍卖模型</a:t>
            </a:r>
          </a:p>
          <a:p>
            <a:pPr lvl="1"/>
            <a:r>
              <a:rPr lang="zh-CN" altLang="en-US" sz="2000" dirty="0"/>
              <a:t>数据质量评估机制（</a:t>
            </a:r>
            <a:r>
              <a:rPr lang="en-US" altLang="zh-CN" sz="2000" dirty="0"/>
              <a:t>Expectation Maximization</a:t>
            </a:r>
            <a:r>
              <a:rPr lang="zh-CN" altLang="en-US" sz="2000" dirty="0"/>
              <a:t>，</a:t>
            </a:r>
            <a:r>
              <a:rPr lang="en-US" altLang="zh-CN" sz="2000" dirty="0"/>
              <a:t>EM</a:t>
            </a:r>
            <a:r>
              <a:rPr lang="zh-CN" altLang="en-US" sz="2000" dirty="0"/>
              <a:t>）</a:t>
            </a:r>
            <a:endParaRPr lang="en-US" altLang="zh-CN" sz="2000" dirty="0"/>
          </a:p>
          <a:p>
            <a:pPr lvl="1"/>
            <a:r>
              <a:rPr lang="zh-CN" altLang="en-US" sz="2000" dirty="0"/>
              <a:t>数据质量驱动拍卖算法</a:t>
            </a:r>
            <a:r>
              <a:rPr lang="en-US" altLang="zh-CN" sz="2000" dirty="0"/>
              <a:t>(Data Quality Driven Auction</a:t>
            </a:r>
            <a:r>
              <a:rPr lang="zh-CN" altLang="en-US" sz="2000" dirty="0"/>
              <a:t>，</a:t>
            </a:r>
            <a:r>
              <a:rPr lang="en-US" altLang="zh-CN" sz="2000" dirty="0"/>
              <a:t>DQDA )</a:t>
            </a:r>
          </a:p>
        </p:txBody>
      </p:sp>
      <p:grpSp>
        <p:nvGrpSpPr>
          <p:cNvPr id="7" name="组合 6"/>
          <p:cNvGrpSpPr/>
          <p:nvPr/>
        </p:nvGrpSpPr>
        <p:grpSpPr>
          <a:xfrm>
            <a:off x="546267" y="1680877"/>
            <a:ext cx="5051451" cy="4397072"/>
            <a:chOff x="2859689" y="1533393"/>
            <a:chExt cx="5051451" cy="4397072"/>
          </a:xfrm>
        </p:grpSpPr>
        <p:sp>
          <p:nvSpPr>
            <p:cNvPr id="18" name="矩形 17"/>
            <p:cNvSpPr/>
            <p:nvPr/>
          </p:nvSpPr>
          <p:spPr>
            <a:xfrm>
              <a:off x="2859689" y="1831280"/>
              <a:ext cx="1528952" cy="1876853"/>
            </a:xfrm>
            <a:prstGeom prst="rect">
              <a:avLst/>
            </a:prstGeom>
            <a:solidFill>
              <a:sysClr val="window" lastClr="FFFFFF">
                <a:lumMod val="95000"/>
              </a:sysClr>
            </a:solidFill>
            <a:ln w="19050" cap="flat" cmpd="sng" algn="ctr">
              <a:solidFill>
                <a:sysClr val="windowText" lastClr="000000">
                  <a:shade val="50000"/>
                </a:sys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Freeform 191"/>
            <p:cNvSpPr>
              <a:spLocks noEditPoints="1"/>
            </p:cNvSpPr>
            <p:nvPr/>
          </p:nvSpPr>
          <p:spPr bwMode="auto">
            <a:xfrm>
              <a:off x="3959885" y="2858533"/>
              <a:ext cx="236008" cy="258658"/>
            </a:xfrm>
            <a:custGeom>
              <a:avLst/>
              <a:gdLst>
                <a:gd name="T0" fmla="*/ 109 w 140"/>
                <a:gd name="T1" fmla="*/ 73 h 136"/>
                <a:gd name="T2" fmla="*/ 77 w 140"/>
                <a:gd name="T3" fmla="*/ 104 h 136"/>
                <a:gd name="T4" fmla="*/ 109 w 140"/>
                <a:gd name="T5" fmla="*/ 136 h 136"/>
                <a:gd name="T6" fmla="*/ 140 w 140"/>
                <a:gd name="T7" fmla="*/ 104 h 136"/>
                <a:gd name="T8" fmla="*/ 111 w 140"/>
                <a:gd name="T9" fmla="*/ 119 h 136"/>
                <a:gd name="T10" fmla="*/ 106 w 140"/>
                <a:gd name="T11" fmla="*/ 124 h 136"/>
                <a:gd name="T12" fmla="*/ 98 w 140"/>
                <a:gd name="T13" fmla="*/ 117 h 136"/>
                <a:gd name="T14" fmla="*/ 108 w 140"/>
                <a:gd name="T15" fmla="*/ 113 h 136"/>
                <a:gd name="T16" fmla="*/ 107 w 140"/>
                <a:gd name="T17" fmla="*/ 106 h 136"/>
                <a:gd name="T18" fmla="*/ 107 w 140"/>
                <a:gd name="T19" fmla="*/ 88 h 136"/>
                <a:gd name="T20" fmla="*/ 111 w 140"/>
                <a:gd name="T21" fmla="*/ 83 h 136"/>
                <a:gd name="T22" fmla="*/ 119 w 140"/>
                <a:gd name="T23" fmla="*/ 89 h 136"/>
                <a:gd name="T24" fmla="*/ 110 w 140"/>
                <a:gd name="T25" fmla="*/ 93 h 136"/>
                <a:gd name="T26" fmla="*/ 112 w 140"/>
                <a:gd name="T27" fmla="*/ 100 h 136"/>
                <a:gd name="T28" fmla="*/ 111 w 140"/>
                <a:gd name="T29" fmla="*/ 119 h 136"/>
                <a:gd name="T30" fmla="*/ 9 w 140"/>
                <a:gd name="T31" fmla="*/ 112 h 136"/>
                <a:gd name="T32" fmla="*/ 16 w 140"/>
                <a:gd name="T33" fmla="*/ 32 h 136"/>
                <a:gd name="T34" fmla="*/ 29 w 140"/>
                <a:gd name="T35" fmla="*/ 9 h 136"/>
                <a:gd name="T36" fmla="*/ 109 w 140"/>
                <a:gd name="T37" fmla="*/ 13 h 136"/>
                <a:gd name="T38" fmla="*/ 118 w 140"/>
                <a:gd name="T39" fmla="*/ 69 h 136"/>
                <a:gd name="T40" fmla="*/ 106 w 140"/>
                <a:gd name="T41" fmla="*/ 0 h 136"/>
                <a:gd name="T42" fmla="*/ 24 w 140"/>
                <a:gd name="T43" fmla="*/ 0 h 136"/>
                <a:gd name="T44" fmla="*/ 1 w 140"/>
                <a:gd name="T45" fmla="*/ 25 h 136"/>
                <a:gd name="T46" fmla="*/ 0 w 140"/>
                <a:gd name="T47" fmla="*/ 28 h 136"/>
                <a:gd name="T48" fmla="*/ 13 w 140"/>
                <a:gd name="T49" fmla="*/ 125 h 136"/>
                <a:gd name="T50" fmla="*/ 74 w 140"/>
                <a:gd name="T51" fmla="*/ 115 h 136"/>
                <a:gd name="T52" fmla="*/ 20 w 140"/>
                <a:gd name="T53" fmla="*/ 17 h 136"/>
                <a:gd name="T54" fmla="*/ 16 w 140"/>
                <a:gd name="T55" fmla="*/ 23 h 136"/>
                <a:gd name="T56" fmla="*/ 20 w 140"/>
                <a:gd name="T57" fmla="*/ 17 h 136"/>
                <a:gd name="T58" fmla="*/ 96 w 140"/>
                <a:gd name="T59" fmla="*/ 45 h 136"/>
                <a:gd name="T60" fmla="*/ 19 w 140"/>
                <a:gd name="T61" fmla="*/ 41 h 136"/>
                <a:gd name="T62" fmla="*/ 96 w 140"/>
                <a:gd name="T63" fmla="*/ 38 h 136"/>
                <a:gd name="T64" fmla="*/ 96 w 140"/>
                <a:gd name="T65" fmla="*/ 61 h 136"/>
                <a:gd name="T66" fmla="*/ 19 w 140"/>
                <a:gd name="T67" fmla="*/ 58 h 136"/>
                <a:gd name="T68" fmla="*/ 96 w 140"/>
                <a:gd name="T69" fmla="*/ 54 h 136"/>
                <a:gd name="T70" fmla="*/ 96 w 140"/>
                <a:gd name="T71" fmla="*/ 61 h 136"/>
                <a:gd name="T72" fmla="*/ 22 w 140"/>
                <a:gd name="T73" fmla="*/ 78 h 136"/>
                <a:gd name="T74" fmla="*/ 22 w 140"/>
                <a:gd name="T75" fmla="*/ 71 h 136"/>
                <a:gd name="T76" fmla="*/ 84 w 140"/>
                <a:gd name="T77" fmla="*/ 78 h 136"/>
                <a:gd name="T78" fmla="*/ 77 w 140"/>
                <a:gd name="T79" fmla="*/ 88 h 136"/>
                <a:gd name="T80" fmla="*/ 22 w 140"/>
                <a:gd name="T81" fmla="*/ 94 h 136"/>
                <a:gd name="T82" fmla="*/ 22 w 140"/>
                <a:gd name="T83" fmla="*/ 8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0" h="136">
                  <a:moveTo>
                    <a:pt x="131" y="82"/>
                  </a:moveTo>
                  <a:cubicBezTo>
                    <a:pt x="125" y="76"/>
                    <a:pt x="117" y="73"/>
                    <a:pt x="109" y="73"/>
                  </a:cubicBezTo>
                  <a:cubicBezTo>
                    <a:pt x="100" y="73"/>
                    <a:pt x="92" y="76"/>
                    <a:pt x="86" y="82"/>
                  </a:cubicBezTo>
                  <a:cubicBezTo>
                    <a:pt x="81" y="88"/>
                    <a:pt x="77" y="95"/>
                    <a:pt x="77" y="104"/>
                  </a:cubicBezTo>
                  <a:cubicBezTo>
                    <a:pt x="77" y="113"/>
                    <a:pt x="81" y="121"/>
                    <a:pt x="86" y="126"/>
                  </a:cubicBezTo>
                  <a:cubicBezTo>
                    <a:pt x="92" y="132"/>
                    <a:pt x="100" y="136"/>
                    <a:pt x="109" y="136"/>
                  </a:cubicBezTo>
                  <a:cubicBezTo>
                    <a:pt x="117" y="136"/>
                    <a:pt x="125" y="132"/>
                    <a:pt x="131" y="126"/>
                  </a:cubicBezTo>
                  <a:cubicBezTo>
                    <a:pt x="137" y="121"/>
                    <a:pt x="140" y="113"/>
                    <a:pt x="140" y="104"/>
                  </a:cubicBezTo>
                  <a:cubicBezTo>
                    <a:pt x="140" y="95"/>
                    <a:pt x="137" y="88"/>
                    <a:pt x="131" y="82"/>
                  </a:cubicBezTo>
                  <a:close/>
                  <a:moveTo>
                    <a:pt x="111" y="119"/>
                  </a:moveTo>
                  <a:cubicBezTo>
                    <a:pt x="111" y="124"/>
                    <a:pt x="111" y="124"/>
                    <a:pt x="111" y="124"/>
                  </a:cubicBezTo>
                  <a:cubicBezTo>
                    <a:pt x="106" y="124"/>
                    <a:pt x="106" y="124"/>
                    <a:pt x="106" y="124"/>
                  </a:cubicBezTo>
                  <a:cubicBezTo>
                    <a:pt x="106" y="119"/>
                    <a:pt x="106" y="119"/>
                    <a:pt x="106" y="119"/>
                  </a:cubicBezTo>
                  <a:cubicBezTo>
                    <a:pt x="103" y="119"/>
                    <a:pt x="100" y="118"/>
                    <a:pt x="98" y="117"/>
                  </a:cubicBezTo>
                  <a:cubicBezTo>
                    <a:pt x="99" y="111"/>
                    <a:pt x="99" y="111"/>
                    <a:pt x="99" y="111"/>
                  </a:cubicBezTo>
                  <a:cubicBezTo>
                    <a:pt x="101" y="112"/>
                    <a:pt x="104" y="113"/>
                    <a:pt x="108" y="113"/>
                  </a:cubicBezTo>
                  <a:cubicBezTo>
                    <a:pt x="110" y="113"/>
                    <a:pt x="112" y="112"/>
                    <a:pt x="112" y="110"/>
                  </a:cubicBezTo>
                  <a:cubicBezTo>
                    <a:pt x="112" y="108"/>
                    <a:pt x="111" y="107"/>
                    <a:pt x="107" y="106"/>
                  </a:cubicBezTo>
                  <a:cubicBezTo>
                    <a:pt x="102" y="104"/>
                    <a:pt x="98" y="102"/>
                    <a:pt x="98" y="97"/>
                  </a:cubicBezTo>
                  <a:cubicBezTo>
                    <a:pt x="98" y="92"/>
                    <a:pt x="101" y="89"/>
                    <a:pt x="107" y="88"/>
                  </a:cubicBezTo>
                  <a:cubicBezTo>
                    <a:pt x="107" y="83"/>
                    <a:pt x="107" y="83"/>
                    <a:pt x="107" y="83"/>
                  </a:cubicBezTo>
                  <a:cubicBezTo>
                    <a:pt x="111" y="83"/>
                    <a:pt x="111" y="83"/>
                    <a:pt x="111" y="83"/>
                  </a:cubicBezTo>
                  <a:cubicBezTo>
                    <a:pt x="111" y="88"/>
                    <a:pt x="111" y="88"/>
                    <a:pt x="111" y="88"/>
                  </a:cubicBezTo>
                  <a:cubicBezTo>
                    <a:pt x="115" y="88"/>
                    <a:pt x="117" y="88"/>
                    <a:pt x="119" y="89"/>
                  </a:cubicBezTo>
                  <a:cubicBezTo>
                    <a:pt x="117" y="95"/>
                    <a:pt x="117" y="95"/>
                    <a:pt x="117" y="95"/>
                  </a:cubicBezTo>
                  <a:cubicBezTo>
                    <a:pt x="116" y="94"/>
                    <a:pt x="114" y="93"/>
                    <a:pt x="110" y="93"/>
                  </a:cubicBezTo>
                  <a:cubicBezTo>
                    <a:pt x="107" y="93"/>
                    <a:pt x="106" y="94"/>
                    <a:pt x="106" y="96"/>
                  </a:cubicBezTo>
                  <a:cubicBezTo>
                    <a:pt x="106" y="97"/>
                    <a:pt x="108" y="99"/>
                    <a:pt x="112" y="100"/>
                  </a:cubicBezTo>
                  <a:cubicBezTo>
                    <a:pt x="118" y="102"/>
                    <a:pt x="120" y="105"/>
                    <a:pt x="120" y="109"/>
                  </a:cubicBezTo>
                  <a:cubicBezTo>
                    <a:pt x="120" y="114"/>
                    <a:pt x="117" y="118"/>
                    <a:pt x="111" y="119"/>
                  </a:cubicBezTo>
                  <a:close/>
                  <a:moveTo>
                    <a:pt x="13" y="115"/>
                  </a:moveTo>
                  <a:cubicBezTo>
                    <a:pt x="11" y="115"/>
                    <a:pt x="9" y="114"/>
                    <a:pt x="9" y="112"/>
                  </a:cubicBezTo>
                  <a:cubicBezTo>
                    <a:pt x="9" y="32"/>
                    <a:pt x="9" y="32"/>
                    <a:pt x="9" y="32"/>
                  </a:cubicBezTo>
                  <a:cubicBezTo>
                    <a:pt x="16" y="32"/>
                    <a:pt x="16" y="32"/>
                    <a:pt x="16" y="32"/>
                  </a:cubicBezTo>
                  <a:cubicBezTo>
                    <a:pt x="23" y="32"/>
                    <a:pt x="29" y="27"/>
                    <a:pt x="29" y="20"/>
                  </a:cubicBezTo>
                  <a:cubicBezTo>
                    <a:pt x="29" y="9"/>
                    <a:pt x="29" y="9"/>
                    <a:pt x="29" y="9"/>
                  </a:cubicBezTo>
                  <a:cubicBezTo>
                    <a:pt x="106" y="9"/>
                    <a:pt x="106" y="9"/>
                    <a:pt x="106" y="9"/>
                  </a:cubicBezTo>
                  <a:cubicBezTo>
                    <a:pt x="108" y="9"/>
                    <a:pt x="109" y="11"/>
                    <a:pt x="109" y="13"/>
                  </a:cubicBezTo>
                  <a:cubicBezTo>
                    <a:pt x="109" y="68"/>
                    <a:pt x="109" y="68"/>
                    <a:pt x="109" y="68"/>
                  </a:cubicBezTo>
                  <a:cubicBezTo>
                    <a:pt x="112" y="68"/>
                    <a:pt x="115" y="69"/>
                    <a:pt x="118" y="69"/>
                  </a:cubicBezTo>
                  <a:cubicBezTo>
                    <a:pt x="118" y="13"/>
                    <a:pt x="118" y="13"/>
                    <a:pt x="118" y="13"/>
                  </a:cubicBezTo>
                  <a:cubicBezTo>
                    <a:pt x="118" y="6"/>
                    <a:pt x="113" y="0"/>
                    <a:pt x="106" y="0"/>
                  </a:cubicBezTo>
                  <a:cubicBezTo>
                    <a:pt x="24" y="0"/>
                    <a:pt x="24" y="0"/>
                    <a:pt x="24" y="0"/>
                  </a:cubicBezTo>
                  <a:cubicBezTo>
                    <a:pt x="24" y="0"/>
                    <a:pt x="24" y="0"/>
                    <a:pt x="24" y="0"/>
                  </a:cubicBezTo>
                  <a:cubicBezTo>
                    <a:pt x="23" y="0"/>
                    <a:pt x="22" y="1"/>
                    <a:pt x="21" y="2"/>
                  </a:cubicBezTo>
                  <a:cubicBezTo>
                    <a:pt x="1" y="25"/>
                    <a:pt x="1" y="25"/>
                    <a:pt x="1" y="25"/>
                  </a:cubicBezTo>
                  <a:cubicBezTo>
                    <a:pt x="1" y="26"/>
                    <a:pt x="0" y="27"/>
                    <a:pt x="0" y="28"/>
                  </a:cubicBezTo>
                  <a:cubicBezTo>
                    <a:pt x="0" y="28"/>
                    <a:pt x="0" y="28"/>
                    <a:pt x="0" y="28"/>
                  </a:cubicBezTo>
                  <a:cubicBezTo>
                    <a:pt x="0" y="112"/>
                    <a:pt x="0" y="112"/>
                    <a:pt x="0" y="112"/>
                  </a:cubicBezTo>
                  <a:cubicBezTo>
                    <a:pt x="0" y="119"/>
                    <a:pt x="6" y="125"/>
                    <a:pt x="13" y="125"/>
                  </a:cubicBezTo>
                  <a:cubicBezTo>
                    <a:pt x="79" y="125"/>
                    <a:pt x="79" y="125"/>
                    <a:pt x="79" y="125"/>
                  </a:cubicBezTo>
                  <a:cubicBezTo>
                    <a:pt x="77" y="122"/>
                    <a:pt x="75" y="119"/>
                    <a:pt x="74" y="115"/>
                  </a:cubicBezTo>
                  <a:lnTo>
                    <a:pt x="13" y="115"/>
                  </a:lnTo>
                  <a:close/>
                  <a:moveTo>
                    <a:pt x="20" y="17"/>
                  </a:moveTo>
                  <a:cubicBezTo>
                    <a:pt x="20" y="20"/>
                    <a:pt x="20" y="20"/>
                    <a:pt x="20" y="20"/>
                  </a:cubicBezTo>
                  <a:cubicBezTo>
                    <a:pt x="20" y="22"/>
                    <a:pt x="18" y="23"/>
                    <a:pt x="16" y="23"/>
                  </a:cubicBezTo>
                  <a:cubicBezTo>
                    <a:pt x="15" y="23"/>
                    <a:pt x="15" y="23"/>
                    <a:pt x="15" y="23"/>
                  </a:cubicBezTo>
                  <a:lnTo>
                    <a:pt x="20" y="17"/>
                  </a:lnTo>
                  <a:close/>
                  <a:moveTo>
                    <a:pt x="100" y="41"/>
                  </a:moveTo>
                  <a:cubicBezTo>
                    <a:pt x="100" y="43"/>
                    <a:pt x="98" y="45"/>
                    <a:pt x="96" y="45"/>
                  </a:cubicBezTo>
                  <a:cubicBezTo>
                    <a:pt x="22" y="45"/>
                    <a:pt x="22" y="45"/>
                    <a:pt x="22" y="45"/>
                  </a:cubicBezTo>
                  <a:cubicBezTo>
                    <a:pt x="20" y="45"/>
                    <a:pt x="19" y="43"/>
                    <a:pt x="19" y="41"/>
                  </a:cubicBezTo>
                  <a:cubicBezTo>
                    <a:pt x="19" y="39"/>
                    <a:pt x="20" y="38"/>
                    <a:pt x="22" y="38"/>
                  </a:cubicBezTo>
                  <a:cubicBezTo>
                    <a:pt x="96" y="38"/>
                    <a:pt x="96" y="38"/>
                    <a:pt x="96" y="38"/>
                  </a:cubicBezTo>
                  <a:cubicBezTo>
                    <a:pt x="98" y="38"/>
                    <a:pt x="100" y="39"/>
                    <a:pt x="100" y="41"/>
                  </a:cubicBezTo>
                  <a:close/>
                  <a:moveTo>
                    <a:pt x="96" y="61"/>
                  </a:moveTo>
                  <a:cubicBezTo>
                    <a:pt x="22" y="61"/>
                    <a:pt x="22" y="61"/>
                    <a:pt x="22" y="61"/>
                  </a:cubicBezTo>
                  <a:cubicBezTo>
                    <a:pt x="20" y="61"/>
                    <a:pt x="19" y="60"/>
                    <a:pt x="19" y="58"/>
                  </a:cubicBezTo>
                  <a:cubicBezTo>
                    <a:pt x="19" y="56"/>
                    <a:pt x="20" y="54"/>
                    <a:pt x="22" y="54"/>
                  </a:cubicBezTo>
                  <a:cubicBezTo>
                    <a:pt x="96" y="54"/>
                    <a:pt x="96" y="54"/>
                    <a:pt x="96" y="54"/>
                  </a:cubicBezTo>
                  <a:cubicBezTo>
                    <a:pt x="98" y="54"/>
                    <a:pt x="100" y="56"/>
                    <a:pt x="100" y="58"/>
                  </a:cubicBezTo>
                  <a:cubicBezTo>
                    <a:pt x="100" y="60"/>
                    <a:pt x="98" y="61"/>
                    <a:pt x="96" y="61"/>
                  </a:cubicBezTo>
                  <a:close/>
                  <a:moveTo>
                    <a:pt x="84" y="78"/>
                  </a:moveTo>
                  <a:cubicBezTo>
                    <a:pt x="22" y="78"/>
                    <a:pt x="22" y="78"/>
                    <a:pt x="22" y="78"/>
                  </a:cubicBezTo>
                  <a:cubicBezTo>
                    <a:pt x="20" y="78"/>
                    <a:pt x="19" y="76"/>
                    <a:pt x="19" y="74"/>
                  </a:cubicBezTo>
                  <a:cubicBezTo>
                    <a:pt x="19" y="73"/>
                    <a:pt x="20" y="71"/>
                    <a:pt x="22" y="71"/>
                  </a:cubicBezTo>
                  <a:cubicBezTo>
                    <a:pt x="94" y="71"/>
                    <a:pt x="94" y="71"/>
                    <a:pt x="94" y="71"/>
                  </a:cubicBezTo>
                  <a:cubicBezTo>
                    <a:pt x="91" y="73"/>
                    <a:pt x="87" y="75"/>
                    <a:pt x="84" y="78"/>
                  </a:cubicBezTo>
                  <a:close/>
                  <a:moveTo>
                    <a:pt x="22" y="88"/>
                  </a:moveTo>
                  <a:cubicBezTo>
                    <a:pt x="77" y="88"/>
                    <a:pt x="77" y="88"/>
                    <a:pt x="77" y="88"/>
                  </a:cubicBezTo>
                  <a:cubicBezTo>
                    <a:pt x="75" y="90"/>
                    <a:pt x="75" y="92"/>
                    <a:pt x="74" y="94"/>
                  </a:cubicBezTo>
                  <a:cubicBezTo>
                    <a:pt x="22" y="94"/>
                    <a:pt x="22" y="94"/>
                    <a:pt x="22" y="94"/>
                  </a:cubicBezTo>
                  <a:cubicBezTo>
                    <a:pt x="20" y="94"/>
                    <a:pt x="19" y="93"/>
                    <a:pt x="19" y="91"/>
                  </a:cubicBezTo>
                  <a:cubicBezTo>
                    <a:pt x="19" y="89"/>
                    <a:pt x="20" y="88"/>
                    <a:pt x="22" y="88"/>
                  </a:cubicBezTo>
                  <a:close/>
                </a:path>
              </a:pathLst>
            </a:custGeom>
            <a:solidFill>
              <a:srgbClr val="44546A">
                <a:lumMod val="75000"/>
                <a:lumOff val="25000"/>
              </a:srgb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545454"/>
                </a:solidFill>
                <a:effectLst/>
                <a:uLnTx/>
                <a:uFillTx/>
                <a:ea typeface="等线" panose="02010600030101010101" pitchFamily="2" charset="-122"/>
              </a:endParaRPr>
            </a:p>
          </p:txBody>
        </p:sp>
        <p:grpSp>
          <p:nvGrpSpPr>
            <p:cNvPr id="20" name="组合 19"/>
            <p:cNvGrpSpPr/>
            <p:nvPr/>
          </p:nvGrpSpPr>
          <p:grpSpPr>
            <a:xfrm>
              <a:off x="3954833" y="3307480"/>
              <a:ext cx="377739" cy="319040"/>
              <a:chOff x="2806701" y="4479926"/>
              <a:chExt cx="769938" cy="554037"/>
            </a:xfrm>
            <a:solidFill>
              <a:srgbClr val="44546A">
                <a:lumMod val="75000"/>
                <a:lumOff val="25000"/>
              </a:srgbClr>
            </a:solidFill>
          </p:grpSpPr>
          <p:sp>
            <p:nvSpPr>
              <p:cNvPr id="21" name="Oval 57"/>
              <p:cNvSpPr>
                <a:spLocks noChangeArrowheads="1"/>
              </p:cNvSpPr>
              <p:nvPr/>
            </p:nvSpPr>
            <p:spPr bwMode="auto">
              <a:xfrm>
                <a:off x="3146426" y="4795838"/>
                <a:ext cx="87313" cy="88900"/>
              </a:xfrm>
              <a:prstGeom prst="ellipse">
                <a:avLst/>
              </a:pr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endParaRPr>
              </a:p>
            </p:txBody>
          </p:sp>
          <p:sp>
            <p:nvSpPr>
              <p:cNvPr id="22" name="Freeform 58"/>
              <p:cNvSpPr>
                <a:spLocks/>
              </p:cNvSpPr>
              <p:nvPr/>
            </p:nvSpPr>
            <p:spPr bwMode="auto">
              <a:xfrm>
                <a:off x="2806701" y="4479926"/>
                <a:ext cx="769938" cy="427038"/>
              </a:xfrm>
              <a:custGeom>
                <a:avLst/>
                <a:gdLst>
                  <a:gd name="T0" fmla="*/ 158 w 175"/>
                  <a:gd name="T1" fmla="*/ 51 h 97"/>
                  <a:gd name="T2" fmla="*/ 158 w 175"/>
                  <a:gd name="T3" fmla="*/ 51 h 97"/>
                  <a:gd name="T4" fmla="*/ 130 w 175"/>
                  <a:gd name="T5" fmla="*/ 23 h 97"/>
                  <a:gd name="T6" fmla="*/ 123 w 175"/>
                  <a:gd name="T7" fmla="*/ 25 h 97"/>
                  <a:gd name="T8" fmla="*/ 89 w 175"/>
                  <a:gd name="T9" fmla="*/ 0 h 97"/>
                  <a:gd name="T10" fmla="*/ 57 w 175"/>
                  <a:gd name="T11" fmla="*/ 23 h 97"/>
                  <a:gd name="T12" fmla="*/ 48 w 175"/>
                  <a:gd name="T13" fmla="*/ 21 h 97"/>
                  <a:gd name="T14" fmla="*/ 24 w 175"/>
                  <a:gd name="T15" fmla="*/ 43 h 97"/>
                  <a:gd name="T16" fmla="*/ 0 w 175"/>
                  <a:gd name="T17" fmla="*/ 70 h 97"/>
                  <a:gd name="T18" fmla="*/ 27 w 175"/>
                  <a:gd name="T19" fmla="*/ 97 h 97"/>
                  <a:gd name="T20" fmla="*/ 51 w 175"/>
                  <a:gd name="T21" fmla="*/ 97 h 97"/>
                  <a:gd name="T22" fmla="*/ 50 w 175"/>
                  <a:gd name="T23" fmla="*/ 96 h 97"/>
                  <a:gd name="T24" fmla="*/ 41 w 175"/>
                  <a:gd name="T25" fmla="*/ 94 h 97"/>
                  <a:gd name="T26" fmla="*/ 37 w 175"/>
                  <a:gd name="T27" fmla="*/ 92 h 97"/>
                  <a:gd name="T28" fmla="*/ 37 w 175"/>
                  <a:gd name="T29" fmla="*/ 72 h 97"/>
                  <a:gd name="T30" fmla="*/ 41 w 175"/>
                  <a:gd name="T31" fmla="*/ 71 h 97"/>
                  <a:gd name="T32" fmla="*/ 50 w 175"/>
                  <a:gd name="T33" fmla="*/ 68 h 97"/>
                  <a:gd name="T34" fmla="*/ 51 w 175"/>
                  <a:gd name="T35" fmla="*/ 66 h 97"/>
                  <a:gd name="T36" fmla="*/ 47 w 175"/>
                  <a:gd name="T37" fmla="*/ 58 h 97"/>
                  <a:gd name="T38" fmla="*/ 44 w 175"/>
                  <a:gd name="T39" fmla="*/ 53 h 97"/>
                  <a:gd name="T40" fmla="*/ 58 w 175"/>
                  <a:gd name="T41" fmla="*/ 39 h 97"/>
                  <a:gd name="T42" fmla="*/ 63 w 175"/>
                  <a:gd name="T43" fmla="*/ 42 h 97"/>
                  <a:gd name="T44" fmla="*/ 71 w 175"/>
                  <a:gd name="T45" fmla="*/ 46 h 97"/>
                  <a:gd name="T46" fmla="*/ 73 w 175"/>
                  <a:gd name="T47" fmla="*/ 45 h 97"/>
                  <a:gd name="T48" fmla="*/ 76 w 175"/>
                  <a:gd name="T49" fmla="*/ 36 h 97"/>
                  <a:gd name="T50" fmla="*/ 77 w 175"/>
                  <a:gd name="T51" fmla="*/ 32 h 97"/>
                  <a:gd name="T52" fmla="*/ 97 w 175"/>
                  <a:gd name="T53" fmla="*/ 32 h 97"/>
                  <a:gd name="T54" fmla="*/ 98 w 175"/>
                  <a:gd name="T55" fmla="*/ 36 h 97"/>
                  <a:gd name="T56" fmla="*/ 101 w 175"/>
                  <a:gd name="T57" fmla="*/ 45 h 97"/>
                  <a:gd name="T58" fmla="*/ 103 w 175"/>
                  <a:gd name="T59" fmla="*/ 46 h 97"/>
                  <a:gd name="T60" fmla="*/ 111 w 175"/>
                  <a:gd name="T61" fmla="*/ 42 h 97"/>
                  <a:gd name="T62" fmla="*/ 116 w 175"/>
                  <a:gd name="T63" fmla="*/ 39 h 97"/>
                  <a:gd name="T64" fmla="*/ 130 w 175"/>
                  <a:gd name="T65" fmla="*/ 53 h 97"/>
                  <a:gd name="T66" fmla="*/ 128 w 175"/>
                  <a:gd name="T67" fmla="*/ 58 h 97"/>
                  <a:gd name="T68" fmla="*/ 123 w 175"/>
                  <a:gd name="T69" fmla="*/ 66 h 97"/>
                  <a:gd name="T70" fmla="*/ 124 w 175"/>
                  <a:gd name="T71" fmla="*/ 68 h 97"/>
                  <a:gd name="T72" fmla="*/ 133 w 175"/>
                  <a:gd name="T73" fmla="*/ 71 h 97"/>
                  <a:gd name="T74" fmla="*/ 138 w 175"/>
                  <a:gd name="T75" fmla="*/ 72 h 97"/>
                  <a:gd name="T76" fmla="*/ 138 w 175"/>
                  <a:gd name="T77" fmla="*/ 92 h 97"/>
                  <a:gd name="T78" fmla="*/ 133 w 175"/>
                  <a:gd name="T79" fmla="*/ 93 h 97"/>
                  <a:gd name="T80" fmla="*/ 124 w 175"/>
                  <a:gd name="T81" fmla="*/ 96 h 97"/>
                  <a:gd name="T82" fmla="*/ 123 w 175"/>
                  <a:gd name="T83" fmla="*/ 97 h 97"/>
                  <a:gd name="T84" fmla="*/ 152 w 175"/>
                  <a:gd name="T85" fmla="*/ 97 h 97"/>
                  <a:gd name="T86" fmla="*/ 175 w 175"/>
                  <a:gd name="T87" fmla="*/ 73 h 97"/>
                  <a:gd name="T88" fmla="*/ 158 w 175"/>
                  <a:gd name="T89" fmla="*/ 5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5" h="97">
                    <a:moveTo>
                      <a:pt x="158" y="51"/>
                    </a:moveTo>
                    <a:cubicBezTo>
                      <a:pt x="158" y="51"/>
                      <a:pt x="158" y="51"/>
                      <a:pt x="158" y="51"/>
                    </a:cubicBezTo>
                    <a:cubicBezTo>
                      <a:pt x="158" y="36"/>
                      <a:pt x="146" y="23"/>
                      <a:pt x="130" y="23"/>
                    </a:cubicBezTo>
                    <a:cubicBezTo>
                      <a:pt x="128" y="23"/>
                      <a:pt x="125" y="24"/>
                      <a:pt x="123" y="25"/>
                    </a:cubicBezTo>
                    <a:cubicBezTo>
                      <a:pt x="118" y="10"/>
                      <a:pt x="105" y="0"/>
                      <a:pt x="89" y="0"/>
                    </a:cubicBezTo>
                    <a:cubicBezTo>
                      <a:pt x="74" y="0"/>
                      <a:pt x="61" y="10"/>
                      <a:pt x="57" y="23"/>
                    </a:cubicBezTo>
                    <a:cubicBezTo>
                      <a:pt x="54" y="22"/>
                      <a:pt x="51" y="21"/>
                      <a:pt x="48" y="21"/>
                    </a:cubicBezTo>
                    <a:cubicBezTo>
                      <a:pt x="36" y="21"/>
                      <a:pt x="25" y="31"/>
                      <a:pt x="24" y="43"/>
                    </a:cubicBezTo>
                    <a:cubicBezTo>
                      <a:pt x="10" y="44"/>
                      <a:pt x="0" y="56"/>
                      <a:pt x="0" y="70"/>
                    </a:cubicBezTo>
                    <a:cubicBezTo>
                      <a:pt x="0" y="84"/>
                      <a:pt x="12" y="97"/>
                      <a:pt x="27" y="97"/>
                    </a:cubicBezTo>
                    <a:cubicBezTo>
                      <a:pt x="28" y="97"/>
                      <a:pt x="37" y="97"/>
                      <a:pt x="51" y="97"/>
                    </a:cubicBezTo>
                    <a:cubicBezTo>
                      <a:pt x="51" y="96"/>
                      <a:pt x="50" y="96"/>
                      <a:pt x="50" y="96"/>
                    </a:cubicBezTo>
                    <a:cubicBezTo>
                      <a:pt x="48" y="95"/>
                      <a:pt x="45" y="95"/>
                      <a:pt x="41" y="94"/>
                    </a:cubicBezTo>
                    <a:cubicBezTo>
                      <a:pt x="37" y="92"/>
                      <a:pt x="37" y="92"/>
                      <a:pt x="37" y="92"/>
                    </a:cubicBezTo>
                    <a:cubicBezTo>
                      <a:pt x="37" y="72"/>
                      <a:pt x="37" y="72"/>
                      <a:pt x="37" y="72"/>
                    </a:cubicBezTo>
                    <a:cubicBezTo>
                      <a:pt x="41" y="71"/>
                      <a:pt x="41" y="71"/>
                      <a:pt x="41" y="71"/>
                    </a:cubicBezTo>
                    <a:cubicBezTo>
                      <a:pt x="44" y="70"/>
                      <a:pt x="48" y="69"/>
                      <a:pt x="50" y="68"/>
                    </a:cubicBezTo>
                    <a:cubicBezTo>
                      <a:pt x="51" y="67"/>
                      <a:pt x="51" y="67"/>
                      <a:pt x="51" y="66"/>
                    </a:cubicBezTo>
                    <a:cubicBezTo>
                      <a:pt x="50" y="64"/>
                      <a:pt x="48" y="61"/>
                      <a:pt x="47" y="58"/>
                    </a:cubicBezTo>
                    <a:cubicBezTo>
                      <a:pt x="44" y="53"/>
                      <a:pt x="44" y="53"/>
                      <a:pt x="44" y="53"/>
                    </a:cubicBezTo>
                    <a:cubicBezTo>
                      <a:pt x="58" y="39"/>
                      <a:pt x="58" y="39"/>
                      <a:pt x="58" y="39"/>
                    </a:cubicBezTo>
                    <a:cubicBezTo>
                      <a:pt x="63" y="42"/>
                      <a:pt x="63" y="42"/>
                      <a:pt x="63" y="42"/>
                    </a:cubicBezTo>
                    <a:cubicBezTo>
                      <a:pt x="66" y="43"/>
                      <a:pt x="69" y="45"/>
                      <a:pt x="71" y="46"/>
                    </a:cubicBezTo>
                    <a:cubicBezTo>
                      <a:pt x="72" y="46"/>
                      <a:pt x="72" y="46"/>
                      <a:pt x="73" y="45"/>
                    </a:cubicBezTo>
                    <a:cubicBezTo>
                      <a:pt x="74" y="43"/>
                      <a:pt x="74" y="40"/>
                      <a:pt x="76" y="36"/>
                    </a:cubicBezTo>
                    <a:cubicBezTo>
                      <a:pt x="77" y="32"/>
                      <a:pt x="77" y="32"/>
                      <a:pt x="77" y="32"/>
                    </a:cubicBezTo>
                    <a:cubicBezTo>
                      <a:pt x="97" y="32"/>
                      <a:pt x="97" y="32"/>
                      <a:pt x="97" y="32"/>
                    </a:cubicBezTo>
                    <a:cubicBezTo>
                      <a:pt x="98" y="36"/>
                      <a:pt x="98" y="36"/>
                      <a:pt x="98" y="36"/>
                    </a:cubicBezTo>
                    <a:cubicBezTo>
                      <a:pt x="100" y="40"/>
                      <a:pt x="100" y="43"/>
                      <a:pt x="101" y="45"/>
                    </a:cubicBezTo>
                    <a:cubicBezTo>
                      <a:pt x="102" y="46"/>
                      <a:pt x="102" y="46"/>
                      <a:pt x="103" y="46"/>
                    </a:cubicBezTo>
                    <a:cubicBezTo>
                      <a:pt x="105" y="45"/>
                      <a:pt x="108" y="43"/>
                      <a:pt x="111" y="42"/>
                    </a:cubicBezTo>
                    <a:cubicBezTo>
                      <a:pt x="116" y="39"/>
                      <a:pt x="116" y="39"/>
                      <a:pt x="116" y="39"/>
                    </a:cubicBezTo>
                    <a:cubicBezTo>
                      <a:pt x="130" y="53"/>
                      <a:pt x="130" y="53"/>
                      <a:pt x="130" y="53"/>
                    </a:cubicBezTo>
                    <a:cubicBezTo>
                      <a:pt x="128" y="58"/>
                      <a:pt x="128" y="58"/>
                      <a:pt x="128" y="58"/>
                    </a:cubicBezTo>
                    <a:cubicBezTo>
                      <a:pt x="126" y="60"/>
                      <a:pt x="125" y="63"/>
                      <a:pt x="123" y="66"/>
                    </a:cubicBezTo>
                    <a:cubicBezTo>
                      <a:pt x="123" y="67"/>
                      <a:pt x="123" y="67"/>
                      <a:pt x="124" y="68"/>
                    </a:cubicBezTo>
                    <a:cubicBezTo>
                      <a:pt x="126" y="69"/>
                      <a:pt x="130" y="70"/>
                      <a:pt x="133" y="71"/>
                    </a:cubicBezTo>
                    <a:cubicBezTo>
                      <a:pt x="138" y="72"/>
                      <a:pt x="138" y="72"/>
                      <a:pt x="138" y="72"/>
                    </a:cubicBezTo>
                    <a:cubicBezTo>
                      <a:pt x="138" y="92"/>
                      <a:pt x="138" y="92"/>
                      <a:pt x="138" y="92"/>
                    </a:cubicBezTo>
                    <a:cubicBezTo>
                      <a:pt x="133" y="93"/>
                      <a:pt x="133" y="93"/>
                      <a:pt x="133" y="93"/>
                    </a:cubicBezTo>
                    <a:cubicBezTo>
                      <a:pt x="130" y="95"/>
                      <a:pt x="126" y="95"/>
                      <a:pt x="124" y="96"/>
                    </a:cubicBezTo>
                    <a:cubicBezTo>
                      <a:pt x="124" y="96"/>
                      <a:pt x="124" y="96"/>
                      <a:pt x="123" y="97"/>
                    </a:cubicBezTo>
                    <a:cubicBezTo>
                      <a:pt x="140" y="97"/>
                      <a:pt x="151" y="97"/>
                      <a:pt x="152" y="97"/>
                    </a:cubicBezTo>
                    <a:cubicBezTo>
                      <a:pt x="164" y="97"/>
                      <a:pt x="175" y="86"/>
                      <a:pt x="175" y="73"/>
                    </a:cubicBezTo>
                    <a:cubicBezTo>
                      <a:pt x="175" y="63"/>
                      <a:pt x="167" y="54"/>
                      <a:pt x="158" y="5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endParaRPr>
              </a:p>
            </p:txBody>
          </p:sp>
          <p:sp>
            <p:nvSpPr>
              <p:cNvPr id="23" name="Freeform 59"/>
              <p:cNvSpPr>
                <a:spLocks noEditPoints="1"/>
              </p:cNvSpPr>
              <p:nvPr/>
            </p:nvSpPr>
            <p:spPr bwMode="auto">
              <a:xfrm>
                <a:off x="2995613" y="4646613"/>
                <a:ext cx="387350" cy="387350"/>
              </a:xfrm>
              <a:custGeom>
                <a:avLst/>
                <a:gdLst>
                  <a:gd name="T0" fmla="*/ 76 w 88"/>
                  <a:gd name="T1" fmla="*/ 52 h 88"/>
                  <a:gd name="T2" fmla="*/ 88 w 88"/>
                  <a:gd name="T3" fmla="*/ 49 h 88"/>
                  <a:gd name="T4" fmla="*/ 88 w 88"/>
                  <a:gd name="T5" fmla="*/ 39 h 88"/>
                  <a:gd name="T6" fmla="*/ 75 w 88"/>
                  <a:gd name="T7" fmla="*/ 36 h 88"/>
                  <a:gd name="T8" fmla="*/ 72 w 88"/>
                  <a:gd name="T9" fmla="*/ 27 h 88"/>
                  <a:gd name="T10" fmla="*/ 79 w 88"/>
                  <a:gd name="T11" fmla="*/ 17 h 88"/>
                  <a:gd name="T12" fmla="*/ 71 w 88"/>
                  <a:gd name="T13" fmla="*/ 10 h 88"/>
                  <a:gd name="T14" fmla="*/ 61 w 88"/>
                  <a:gd name="T15" fmla="*/ 16 h 88"/>
                  <a:gd name="T16" fmla="*/ 52 w 88"/>
                  <a:gd name="T17" fmla="*/ 13 h 88"/>
                  <a:gd name="T18" fmla="*/ 49 w 88"/>
                  <a:gd name="T19" fmla="*/ 0 h 88"/>
                  <a:gd name="T20" fmla="*/ 39 w 88"/>
                  <a:gd name="T21" fmla="*/ 0 h 88"/>
                  <a:gd name="T22" fmla="*/ 36 w 88"/>
                  <a:gd name="T23" fmla="*/ 13 h 88"/>
                  <a:gd name="T24" fmla="*/ 27 w 88"/>
                  <a:gd name="T25" fmla="*/ 16 h 88"/>
                  <a:gd name="T26" fmla="*/ 17 w 88"/>
                  <a:gd name="T27" fmla="*/ 10 h 88"/>
                  <a:gd name="T28" fmla="*/ 10 w 88"/>
                  <a:gd name="T29" fmla="*/ 17 h 88"/>
                  <a:gd name="T30" fmla="*/ 16 w 88"/>
                  <a:gd name="T31" fmla="*/ 28 h 88"/>
                  <a:gd name="T32" fmla="*/ 13 w 88"/>
                  <a:gd name="T33" fmla="*/ 36 h 88"/>
                  <a:gd name="T34" fmla="*/ 0 w 88"/>
                  <a:gd name="T35" fmla="*/ 39 h 88"/>
                  <a:gd name="T36" fmla="*/ 0 w 88"/>
                  <a:gd name="T37" fmla="*/ 49 h 88"/>
                  <a:gd name="T38" fmla="*/ 13 w 88"/>
                  <a:gd name="T39" fmla="*/ 52 h 88"/>
                  <a:gd name="T40" fmla="*/ 16 w 88"/>
                  <a:gd name="T41" fmla="*/ 61 h 88"/>
                  <a:gd name="T42" fmla="*/ 10 w 88"/>
                  <a:gd name="T43" fmla="*/ 72 h 88"/>
                  <a:gd name="T44" fmla="*/ 17 w 88"/>
                  <a:gd name="T45" fmla="*/ 79 h 88"/>
                  <a:gd name="T46" fmla="*/ 28 w 88"/>
                  <a:gd name="T47" fmla="*/ 72 h 88"/>
                  <a:gd name="T48" fmla="*/ 36 w 88"/>
                  <a:gd name="T49" fmla="*/ 76 h 88"/>
                  <a:gd name="T50" fmla="*/ 39 w 88"/>
                  <a:gd name="T51" fmla="*/ 88 h 88"/>
                  <a:gd name="T52" fmla="*/ 49 w 88"/>
                  <a:gd name="T53" fmla="*/ 88 h 88"/>
                  <a:gd name="T54" fmla="*/ 52 w 88"/>
                  <a:gd name="T55" fmla="*/ 76 h 88"/>
                  <a:gd name="T56" fmla="*/ 61 w 88"/>
                  <a:gd name="T57" fmla="*/ 72 h 88"/>
                  <a:gd name="T58" fmla="*/ 71 w 88"/>
                  <a:gd name="T59" fmla="*/ 79 h 88"/>
                  <a:gd name="T60" fmla="*/ 79 w 88"/>
                  <a:gd name="T61" fmla="*/ 71 h 88"/>
                  <a:gd name="T62" fmla="*/ 72 w 88"/>
                  <a:gd name="T63" fmla="*/ 61 h 88"/>
                  <a:gd name="T64" fmla="*/ 76 w 88"/>
                  <a:gd name="T65" fmla="*/ 52 h 88"/>
                  <a:gd name="T66" fmla="*/ 44 w 88"/>
                  <a:gd name="T67" fmla="*/ 62 h 88"/>
                  <a:gd name="T68" fmla="*/ 26 w 88"/>
                  <a:gd name="T69" fmla="*/ 44 h 88"/>
                  <a:gd name="T70" fmla="*/ 44 w 88"/>
                  <a:gd name="T71" fmla="*/ 26 h 88"/>
                  <a:gd name="T72" fmla="*/ 62 w 88"/>
                  <a:gd name="T73" fmla="*/ 44 h 88"/>
                  <a:gd name="T74" fmla="*/ 44 w 88"/>
                  <a:gd name="T75" fmla="*/ 6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88">
                    <a:moveTo>
                      <a:pt x="76" y="52"/>
                    </a:moveTo>
                    <a:cubicBezTo>
                      <a:pt x="78" y="52"/>
                      <a:pt x="83" y="51"/>
                      <a:pt x="88" y="49"/>
                    </a:cubicBezTo>
                    <a:cubicBezTo>
                      <a:pt x="88" y="39"/>
                      <a:pt x="88" y="39"/>
                      <a:pt x="88" y="39"/>
                    </a:cubicBezTo>
                    <a:cubicBezTo>
                      <a:pt x="83" y="37"/>
                      <a:pt x="78" y="37"/>
                      <a:pt x="75" y="36"/>
                    </a:cubicBezTo>
                    <a:cubicBezTo>
                      <a:pt x="75" y="33"/>
                      <a:pt x="74" y="30"/>
                      <a:pt x="72" y="27"/>
                    </a:cubicBezTo>
                    <a:cubicBezTo>
                      <a:pt x="74" y="25"/>
                      <a:pt x="76" y="21"/>
                      <a:pt x="79" y="17"/>
                    </a:cubicBezTo>
                    <a:cubicBezTo>
                      <a:pt x="71" y="10"/>
                      <a:pt x="71" y="10"/>
                      <a:pt x="71" y="10"/>
                    </a:cubicBezTo>
                    <a:cubicBezTo>
                      <a:pt x="67" y="12"/>
                      <a:pt x="63" y="15"/>
                      <a:pt x="61" y="16"/>
                    </a:cubicBezTo>
                    <a:cubicBezTo>
                      <a:pt x="58" y="15"/>
                      <a:pt x="55" y="13"/>
                      <a:pt x="52" y="13"/>
                    </a:cubicBezTo>
                    <a:cubicBezTo>
                      <a:pt x="52" y="10"/>
                      <a:pt x="51" y="5"/>
                      <a:pt x="49" y="0"/>
                    </a:cubicBezTo>
                    <a:cubicBezTo>
                      <a:pt x="39" y="0"/>
                      <a:pt x="39" y="0"/>
                      <a:pt x="39" y="0"/>
                    </a:cubicBezTo>
                    <a:cubicBezTo>
                      <a:pt x="37" y="5"/>
                      <a:pt x="36" y="10"/>
                      <a:pt x="36" y="13"/>
                    </a:cubicBezTo>
                    <a:cubicBezTo>
                      <a:pt x="33" y="13"/>
                      <a:pt x="30" y="15"/>
                      <a:pt x="27" y="16"/>
                    </a:cubicBezTo>
                    <a:cubicBezTo>
                      <a:pt x="25" y="15"/>
                      <a:pt x="21" y="12"/>
                      <a:pt x="17" y="10"/>
                    </a:cubicBezTo>
                    <a:cubicBezTo>
                      <a:pt x="10" y="17"/>
                      <a:pt x="10" y="17"/>
                      <a:pt x="10" y="17"/>
                    </a:cubicBezTo>
                    <a:cubicBezTo>
                      <a:pt x="12" y="21"/>
                      <a:pt x="15" y="25"/>
                      <a:pt x="16" y="28"/>
                    </a:cubicBezTo>
                    <a:cubicBezTo>
                      <a:pt x="15" y="30"/>
                      <a:pt x="13" y="33"/>
                      <a:pt x="13" y="36"/>
                    </a:cubicBezTo>
                    <a:cubicBezTo>
                      <a:pt x="10" y="37"/>
                      <a:pt x="5" y="38"/>
                      <a:pt x="0" y="39"/>
                    </a:cubicBezTo>
                    <a:cubicBezTo>
                      <a:pt x="0" y="49"/>
                      <a:pt x="0" y="49"/>
                      <a:pt x="0" y="49"/>
                    </a:cubicBezTo>
                    <a:cubicBezTo>
                      <a:pt x="5" y="51"/>
                      <a:pt x="10" y="52"/>
                      <a:pt x="13" y="52"/>
                    </a:cubicBezTo>
                    <a:cubicBezTo>
                      <a:pt x="13" y="55"/>
                      <a:pt x="15" y="58"/>
                      <a:pt x="16" y="61"/>
                    </a:cubicBezTo>
                    <a:cubicBezTo>
                      <a:pt x="15" y="63"/>
                      <a:pt x="12" y="67"/>
                      <a:pt x="10" y="72"/>
                    </a:cubicBezTo>
                    <a:cubicBezTo>
                      <a:pt x="17" y="79"/>
                      <a:pt x="17" y="79"/>
                      <a:pt x="17" y="79"/>
                    </a:cubicBezTo>
                    <a:cubicBezTo>
                      <a:pt x="21" y="76"/>
                      <a:pt x="25" y="74"/>
                      <a:pt x="28" y="72"/>
                    </a:cubicBezTo>
                    <a:cubicBezTo>
                      <a:pt x="30" y="74"/>
                      <a:pt x="33" y="75"/>
                      <a:pt x="36" y="76"/>
                    </a:cubicBezTo>
                    <a:cubicBezTo>
                      <a:pt x="37" y="78"/>
                      <a:pt x="38" y="83"/>
                      <a:pt x="39" y="88"/>
                    </a:cubicBezTo>
                    <a:cubicBezTo>
                      <a:pt x="49" y="88"/>
                      <a:pt x="49" y="88"/>
                      <a:pt x="49" y="88"/>
                    </a:cubicBezTo>
                    <a:cubicBezTo>
                      <a:pt x="51" y="83"/>
                      <a:pt x="52" y="78"/>
                      <a:pt x="52" y="76"/>
                    </a:cubicBezTo>
                    <a:cubicBezTo>
                      <a:pt x="55" y="75"/>
                      <a:pt x="58" y="74"/>
                      <a:pt x="61" y="72"/>
                    </a:cubicBezTo>
                    <a:cubicBezTo>
                      <a:pt x="63" y="74"/>
                      <a:pt x="67" y="76"/>
                      <a:pt x="71" y="79"/>
                    </a:cubicBezTo>
                    <a:cubicBezTo>
                      <a:pt x="79" y="71"/>
                      <a:pt x="79" y="71"/>
                      <a:pt x="79" y="71"/>
                    </a:cubicBezTo>
                    <a:cubicBezTo>
                      <a:pt x="76" y="67"/>
                      <a:pt x="74" y="63"/>
                      <a:pt x="72" y="61"/>
                    </a:cubicBezTo>
                    <a:cubicBezTo>
                      <a:pt x="74" y="58"/>
                      <a:pt x="75" y="55"/>
                      <a:pt x="76" y="52"/>
                    </a:cubicBezTo>
                    <a:close/>
                    <a:moveTo>
                      <a:pt x="44" y="62"/>
                    </a:moveTo>
                    <a:cubicBezTo>
                      <a:pt x="34" y="62"/>
                      <a:pt x="26" y="54"/>
                      <a:pt x="26" y="44"/>
                    </a:cubicBezTo>
                    <a:cubicBezTo>
                      <a:pt x="26" y="34"/>
                      <a:pt x="34" y="26"/>
                      <a:pt x="44" y="26"/>
                    </a:cubicBezTo>
                    <a:cubicBezTo>
                      <a:pt x="54" y="26"/>
                      <a:pt x="62" y="34"/>
                      <a:pt x="62" y="44"/>
                    </a:cubicBezTo>
                    <a:cubicBezTo>
                      <a:pt x="62" y="54"/>
                      <a:pt x="54" y="62"/>
                      <a:pt x="44" y="6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endParaRPr>
              </a:p>
            </p:txBody>
          </p:sp>
        </p:grpSp>
        <p:cxnSp>
          <p:nvCxnSpPr>
            <p:cNvPr id="24" name="直接箭头连接符 23"/>
            <p:cNvCxnSpPr/>
            <p:nvPr/>
          </p:nvCxnSpPr>
          <p:spPr>
            <a:xfrm>
              <a:off x="4077462" y="2536012"/>
              <a:ext cx="0" cy="320171"/>
            </a:xfrm>
            <a:prstGeom prst="straightConnector1">
              <a:avLst/>
            </a:prstGeom>
            <a:noFill/>
            <a:ln w="15240" cap="flat" cmpd="sng" algn="ctr">
              <a:solidFill>
                <a:sysClr val="windowText" lastClr="000000"/>
              </a:solidFill>
              <a:prstDash val="sysDot"/>
              <a:miter lim="800000"/>
              <a:headEnd type="triangle" w="sm" len="sm"/>
              <a:tailEnd type="triangle" w="sm" len="sm"/>
            </a:ln>
            <a:effectLst/>
          </p:spPr>
        </p:cxnSp>
        <p:grpSp>
          <p:nvGrpSpPr>
            <p:cNvPr id="25" name="组合 24"/>
            <p:cNvGrpSpPr/>
            <p:nvPr/>
          </p:nvGrpSpPr>
          <p:grpSpPr>
            <a:xfrm>
              <a:off x="3655524" y="3169085"/>
              <a:ext cx="190111" cy="252662"/>
              <a:chOff x="3861706" y="5138589"/>
              <a:chExt cx="282575" cy="371475"/>
            </a:xfrm>
          </p:grpSpPr>
          <p:sp>
            <p:nvSpPr>
              <p:cNvPr id="26" name="Freeform 388"/>
              <p:cNvSpPr>
                <a:spLocks/>
              </p:cNvSpPr>
              <p:nvPr/>
            </p:nvSpPr>
            <p:spPr bwMode="auto">
              <a:xfrm>
                <a:off x="3861706" y="5138589"/>
                <a:ext cx="282575" cy="371475"/>
              </a:xfrm>
              <a:custGeom>
                <a:avLst/>
                <a:gdLst>
                  <a:gd name="T0" fmla="*/ 178 w 178"/>
                  <a:gd name="T1" fmla="*/ 234 h 234"/>
                  <a:gd name="T2" fmla="*/ 0 w 178"/>
                  <a:gd name="T3" fmla="*/ 234 h 234"/>
                  <a:gd name="T4" fmla="*/ 0 w 178"/>
                  <a:gd name="T5" fmla="*/ 0 h 234"/>
                  <a:gd name="T6" fmla="*/ 106 w 178"/>
                  <a:gd name="T7" fmla="*/ 0 h 234"/>
                  <a:gd name="T8" fmla="*/ 178 w 178"/>
                  <a:gd name="T9" fmla="*/ 73 h 234"/>
                  <a:gd name="T10" fmla="*/ 178 w 178"/>
                  <a:gd name="T11" fmla="*/ 234 h 234"/>
                </a:gdLst>
                <a:ahLst/>
                <a:cxnLst>
                  <a:cxn ang="0">
                    <a:pos x="T0" y="T1"/>
                  </a:cxn>
                  <a:cxn ang="0">
                    <a:pos x="T2" y="T3"/>
                  </a:cxn>
                  <a:cxn ang="0">
                    <a:pos x="T4" y="T5"/>
                  </a:cxn>
                  <a:cxn ang="0">
                    <a:pos x="T6" y="T7"/>
                  </a:cxn>
                  <a:cxn ang="0">
                    <a:pos x="T8" y="T9"/>
                  </a:cxn>
                  <a:cxn ang="0">
                    <a:pos x="T10" y="T11"/>
                  </a:cxn>
                </a:cxnLst>
                <a:rect l="0" t="0" r="r" b="b"/>
                <a:pathLst>
                  <a:path w="178" h="234">
                    <a:moveTo>
                      <a:pt x="178" y="234"/>
                    </a:moveTo>
                    <a:lnTo>
                      <a:pt x="0" y="234"/>
                    </a:lnTo>
                    <a:lnTo>
                      <a:pt x="0" y="0"/>
                    </a:lnTo>
                    <a:lnTo>
                      <a:pt x="106" y="0"/>
                    </a:lnTo>
                    <a:lnTo>
                      <a:pt x="178" y="73"/>
                    </a:lnTo>
                    <a:lnTo>
                      <a:pt x="178" y="234"/>
                    </a:lnTo>
                    <a:close/>
                  </a:path>
                </a:pathLst>
              </a:custGeom>
              <a:solidFill>
                <a:srgbClr val="F5F7FA"/>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7" name="Freeform 389"/>
              <p:cNvSpPr>
                <a:spLocks/>
              </p:cNvSpPr>
              <p:nvPr/>
            </p:nvSpPr>
            <p:spPr bwMode="auto">
              <a:xfrm>
                <a:off x="4029978" y="5138589"/>
                <a:ext cx="114300" cy="115888"/>
              </a:xfrm>
              <a:custGeom>
                <a:avLst/>
                <a:gdLst>
                  <a:gd name="T0" fmla="*/ 0 w 72"/>
                  <a:gd name="T1" fmla="*/ 73 h 73"/>
                  <a:gd name="T2" fmla="*/ 72 w 72"/>
                  <a:gd name="T3" fmla="*/ 73 h 73"/>
                  <a:gd name="T4" fmla="*/ 0 w 72"/>
                  <a:gd name="T5" fmla="*/ 0 h 73"/>
                  <a:gd name="T6" fmla="*/ 0 w 72"/>
                  <a:gd name="T7" fmla="*/ 73 h 73"/>
                </a:gdLst>
                <a:ahLst/>
                <a:cxnLst>
                  <a:cxn ang="0">
                    <a:pos x="T0" y="T1"/>
                  </a:cxn>
                  <a:cxn ang="0">
                    <a:pos x="T2" y="T3"/>
                  </a:cxn>
                  <a:cxn ang="0">
                    <a:pos x="T4" y="T5"/>
                  </a:cxn>
                  <a:cxn ang="0">
                    <a:pos x="T6" y="T7"/>
                  </a:cxn>
                </a:cxnLst>
                <a:rect l="0" t="0" r="r" b="b"/>
                <a:pathLst>
                  <a:path w="72" h="73">
                    <a:moveTo>
                      <a:pt x="0" y="73"/>
                    </a:moveTo>
                    <a:lnTo>
                      <a:pt x="72" y="73"/>
                    </a:lnTo>
                    <a:lnTo>
                      <a:pt x="0" y="0"/>
                    </a:lnTo>
                    <a:lnTo>
                      <a:pt x="0" y="73"/>
                    </a:lnTo>
                    <a:close/>
                  </a:path>
                </a:pathLst>
              </a:custGeom>
              <a:solidFill>
                <a:srgbClr val="CCD0D8"/>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8" name="Rectangle 390"/>
              <p:cNvSpPr>
                <a:spLocks noChangeArrowheads="1"/>
              </p:cNvSpPr>
              <p:nvPr/>
            </p:nvSpPr>
            <p:spPr bwMode="auto">
              <a:xfrm>
                <a:off x="3922028" y="5283051"/>
                <a:ext cx="80963" cy="28575"/>
              </a:xfrm>
              <a:prstGeom prst="rect">
                <a:avLst/>
              </a:prstGeom>
              <a:solidFill>
                <a:srgbClr val="505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9" name="Rectangle 391"/>
              <p:cNvSpPr>
                <a:spLocks noChangeArrowheads="1"/>
              </p:cNvSpPr>
              <p:nvPr/>
            </p:nvSpPr>
            <p:spPr bwMode="auto">
              <a:xfrm>
                <a:off x="3922028" y="5341789"/>
                <a:ext cx="158750" cy="26988"/>
              </a:xfrm>
              <a:prstGeom prst="rect">
                <a:avLst/>
              </a:prstGeom>
              <a:solidFill>
                <a:srgbClr val="505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0" name="Rectangle 392"/>
              <p:cNvSpPr>
                <a:spLocks noChangeArrowheads="1"/>
              </p:cNvSpPr>
              <p:nvPr/>
            </p:nvSpPr>
            <p:spPr bwMode="auto">
              <a:xfrm>
                <a:off x="3922028" y="5397351"/>
                <a:ext cx="158750" cy="26988"/>
              </a:xfrm>
              <a:prstGeom prst="rect">
                <a:avLst/>
              </a:prstGeom>
              <a:solidFill>
                <a:srgbClr val="505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cxnSp>
          <p:nvCxnSpPr>
            <p:cNvPr id="31" name="直接箭头连接符 30"/>
            <p:cNvCxnSpPr/>
            <p:nvPr/>
          </p:nvCxnSpPr>
          <p:spPr>
            <a:xfrm flipV="1">
              <a:off x="3390140" y="3470269"/>
              <a:ext cx="531177" cy="3696"/>
            </a:xfrm>
            <a:prstGeom prst="straightConnector1">
              <a:avLst/>
            </a:prstGeom>
            <a:noFill/>
            <a:ln w="13970" cap="flat" cmpd="sng" algn="ctr">
              <a:solidFill>
                <a:sysClr val="windowText" lastClr="000000"/>
              </a:solidFill>
              <a:prstDash val="sysDot"/>
              <a:miter lim="800000"/>
              <a:headEnd type="triangle" w="sm" len="sm"/>
              <a:tailEnd type="triangle" w="sm" len="sm"/>
            </a:ln>
            <a:effectLst/>
          </p:spPr>
        </p:cxnSp>
        <p:sp>
          <p:nvSpPr>
            <p:cNvPr id="32" name="圆角矩形 31"/>
            <p:cNvSpPr/>
            <p:nvPr/>
          </p:nvSpPr>
          <p:spPr>
            <a:xfrm>
              <a:off x="5139169" y="3131869"/>
              <a:ext cx="1786392" cy="1282628"/>
            </a:xfrm>
            <a:prstGeom prst="roundRect">
              <a:avLst/>
            </a:prstGeom>
            <a:noFill/>
            <a:ln w="19050" cap="flat" cmpd="sng" algn="ctr">
              <a:solidFill>
                <a:sysClr val="windowText" lastClr="000000">
                  <a:shade val="50000"/>
                </a:sys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33" name="组合 32"/>
            <p:cNvGrpSpPr/>
            <p:nvPr/>
          </p:nvGrpSpPr>
          <p:grpSpPr>
            <a:xfrm>
              <a:off x="5121077" y="3436294"/>
              <a:ext cx="868050" cy="623795"/>
              <a:chOff x="5139169" y="3262580"/>
              <a:chExt cx="868050" cy="623795"/>
            </a:xfrm>
          </p:grpSpPr>
          <p:sp>
            <p:nvSpPr>
              <p:cNvPr id="34" name="Freeform 116"/>
              <p:cNvSpPr>
                <a:spLocks noEditPoints="1"/>
              </p:cNvSpPr>
              <p:nvPr/>
            </p:nvSpPr>
            <p:spPr bwMode="auto">
              <a:xfrm>
                <a:off x="5371518" y="3262580"/>
                <a:ext cx="329583"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rgbClr val="5C52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等线" panose="020F0502020204030204"/>
                </a:endParaRPr>
              </a:p>
            </p:txBody>
          </p:sp>
          <p:sp>
            <p:nvSpPr>
              <p:cNvPr id="35" name="文本框 34"/>
              <p:cNvSpPr txBox="1"/>
              <p:nvPr/>
            </p:nvSpPr>
            <p:spPr>
              <a:xfrm>
                <a:off x="5139169" y="3517043"/>
                <a:ext cx="868050" cy="369332"/>
              </a:xfrm>
              <a:prstGeom prst="rect">
                <a:avLst/>
              </a:prstGeom>
              <a:noFill/>
            </p:spPr>
            <p:txBody>
              <a:bodyPr wrap="square" rtlCol="0">
                <a:spAutoFit/>
              </a:bodyPr>
              <a:lstStyle/>
              <a:p>
                <a:pPr>
                  <a:lnSpc>
                    <a:spcPct val="90000"/>
                  </a:lnSpc>
                </a:pPr>
                <a:r>
                  <a:rPr lang="en-US" altLang="zh-CN" sz="900" dirty="0">
                    <a:solidFill>
                      <a:srgbClr val="44546A"/>
                    </a:solidFill>
                    <a:ea typeface="等线" panose="02010600030101010101" pitchFamily="2" charset="-122"/>
                  </a:rPr>
                  <a:t>  </a:t>
                </a:r>
                <a:r>
                  <a:rPr lang="en-US" altLang="zh-CN" sz="1000" dirty="0">
                    <a:solidFill>
                      <a:prstClr val="black"/>
                    </a:solidFill>
                    <a:latin typeface="New roman"/>
                    <a:ea typeface="等线" panose="02010600030101010101" pitchFamily="2" charset="-122"/>
                  </a:rPr>
                  <a:t>Trusted</a:t>
                </a:r>
                <a:r>
                  <a:rPr lang="zh-CN" altLang="en-US" sz="1000" dirty="0">
                    <a:solidFill>
                      <a:prstClr val="black"/>
                    </a:solidFill>
                    <a:latin typeface="New roman"/>
                    <a:ea typeface="等线" panose="02010600030101010101" pitchFamily="2" charset="-122"/>
                  </a:rPr>
                  <a:t> </a:t>
                </a:r>
                <a:r>
                  <a:rPr lang="en-US" altLang="zh-CN" sz="1000" dirty="0">
                    <a:solidFill>
                      <a:prstClr val="black"/>
                    </a:solidFill>
                    <a:latin typeface="New roman"/>
                    <a:ea typeface="等线" panose="02010600030101010101" pitchFamily="2" charset="-122"/>
                  </a:rPr>
                  <a:t>Authority</a:t>
                </a:r>
              </a:p>
            </p:txBody>
          </p:sp>
        </p:grpSp>
        <p:sp>
          <p:nvSpPr>
            <p:cNvPr id="36" name="文本框 35"/>
            <p:cNvSpPr txBox="1"/>
            <p:nvPr/>
          </p:nvSpPr>
          <p:spPr>
            <a:xfrm>
              <a:off x="3032447" y="2790003"/>
              <a:ext cx="1520203" cy="369332"/>
            </a:xfrm>
            <a:prstGeom prst="rect">
              <a:avLst/>
            </a:prstGeom>
            <a:noFill/>
          </p:spPr>
          <p:txBody>
            <a:bodyPr wrap="square" rtlCol="0">
              <a:spAutoFit/>
            </a:bodyPr>
            <a:lstStyle/>
            <a:p>
              <a:pPr>
                <a:lnSpc>
                  <a:spcPct val="90000"/>
                </a:lnSpc>
              </a:pPr>
              <a:r>
                <a:rPr lang="en-US" altLang="zh-CN" sz="900" dirty="0">
                  <a:solidFill>
                    <a:srgbClr val="44546A"/>
                  </a:solidFill>
                  <a:ea typeface="等线" panose="02010600030101010101" pitchFamily="2" charset="-122"/>
                </a:rPr>
                <a:t>  </a:t>
              </a:r>
              <a:r>
                <a:rPr lang="en-US" altLang="zh-CN" sz="1000" dirty="0">
                  <a:solidFill>
                    <a:prstClr val="black"/>
                  </a:solidFill>
                  <a:latin typeface="New roman"/>
                  <a:ea typeface="等线" panose="02010600030101010101" pitchFamily="2" charset="-122"/>
                </a:rPr>
                <a:t>Transaction</a:t>
              </a:r>
              <a:r>
                <a:rPr lang="zh-CN" altLang="en-US" sz="1000" dirty="0">
                  <a:solidFill>
                    <a:prstClr val="black"/>
                  </a:solidFill>
                  <a:latin typeface="New roman"/>
                  <a:ea typeface="等线" panose="02010600030101010101" pitchFamily="2" charset="-122"/>
                </a:rPr>
                <a:t>               </a:t>
              </a:r>
              <a:endParaRPr lang="en-US" altLang="zh-CN" sz="1000" dirty="0">
                <a:solidFill>
                  <a:prstClr val="black"/>
                </a:solidFill>
                <a:latin typeface="New roman"/>
                <a:ea typeface="等线" panose="02010600030101010101" pitchFamily="2" charset="-122"/>
              </a:endParaRPr>
            </a:p>
            <a:p>
              <a:pPr>
                <a:lnSpc>
                  <a:spcPct val="90000"/>
                </a:lnSpc>
              </a:pPr>
              <a:r>
                <a:rPr lang="en-US" altLang="zh-CN" sz="1000" dirty="0">
                  <a:solidFill>
                    <a:prstClr val="black"/>
                  </a:solidFill>
                  <a:latin typeface="New roman"/>
                  <a:ea typeface="等线" panose="02010600030101010101" pitchFamily="2" charset="-122"/>
                </a:rPr>
                <a:t>  </a:t>
              </a:r>
              <a:r>
                <a:rPr lang="zh-CN" altLang="en-US" sz="1000" dirty="0">
                  <a:solidFill>
                    <a:prstClr val="black"/>
                  </a:solidFill>
                  <a:latin typeface="New roman"/>
                  <a:ea typeface="等线" panose="02010600030101010101" pitchFamily="2" charset="-122"/>
                </a:rPr>
                <a:t> </a:t>
              </a:r>
              <a:r>
                <a:rPr lang="en-US" altLang="zh-CN" sz="1000" dirty="0">
                  <a:solidFill>
                    <a:prstClr val="black"/>
                  </a:solidFill>
                  <a:latin typeface="New roman"/>
                  <a:ea typeface="等线" panose="02010600030101010101" pitchFamily="2" charset="-122"/>
                </a:rPr>
                <a:t>Record</a:t>
              </a:r>
            </a:p>
          </p:txBody>
        </p:sp>
        <p:grpSp>
          <p:nvGrpSpPr>
            <p:cNvPr id="37" name="组合 36"/>
            <p:cNvGrpSpPr/>
            <p:nvPr/>
          </p:nvGrpSpPr>
          <p:grpSpPr>
            <a:xfrm>
              <a:off x="6054416" y="3169085"/>
              <a:ext cx="753294" cy="720396"/>
              <a:chOff x="9013526" y="2872400"/>
              <a:chExt cx="669926" cy="687388"/>
            </a:xfrm>
          </p:grpSpPr>
          <p:sp>
            <p:nvSpPr>
              <p:cNvPr id="38" name="Freeform 41"/>
              <p:cNvSpPr>
                <a:spLocks noEditPoints="1"/>
              </p:cNvSpPr>
              <p:nvPr/>
            </p:nvSpPr>
            <p:spPr bwMode="auto">
              <a:xfrm>
                <a:off x="9013526" y="3081950"/>
                <a:ext cx="263525" cy="263525"/>
              </a:xfrm>
              <a:custGeom>
                <a:avLst/>
                <a:gdLst>
                  <a:gd name="T0" fmla="*/ 70 w 70"/>
                  <a:gd name="T1" fmla="*/ 55 h 70"/>
                  <a:gd name="T2" fmla="*/ 65 w 70"/>
                  <a:gd name="T3" fmla="*/ 50 h 70"/>
                  <a:gd name="T4" fmla="*/ 65 w 70"/>
                  <a:gd name="T5" fmla="*/ 44 h 70"/>
                  <a:gd name="T6" fmla="*/ 70 w 70"/>
                  <a:gd name="T7" fmla="*/ 29 h 70"/>
                  <a:gd name="T8" fmla="*/ 65 w 70"/>
                  <a:gd name="T9" fmla="*/ 25 h 70"/>
                  <a:gd name="T10" fmla="*/ 65 w 70"/>
                  <a:gd name="T11" fmla="*/ 19 h 70"/>
                  <a:gd name="T12" fmla="*/ 70 w 70"/>
                  <a:gd name="T13" fmla="*/ 4 h 70"/>
                  <a:gd name="T14" fmla="*/ 5 w 70"/>
                  <a:gd name="T15" fmla="*/ 0 h 70"/>
                  <a:gd name="T16" fmla="*/ 0 w 70"/>
                  <a:gd name="T17" fmla="*/ 15 h 70"/>
                  <a:gd name="T18" fmla="*/ 6 w 70"/>
                  <a:gd name="T19" fmla="*/ 19 h 70"/>
                  <a:gd name="T20" fmla="*/ 5 w 70"/>
                  <a:gd name="T21" fmla="*/ 25 h 70"/>
                  <a:gd name="T22" fmla="*/ 0 w 70"/>
                  <a:gd name="T23" fmla="*/ 40 h 70"/>
                  <a:gd name="T24" fmla="*/ 6 w 70"/>
                  <a:gd name="T25" fmla="*/ 44 h 70"/>
                  <a:gd name="T26" fmla="*/ 5 w 70"/>
                  <a:gd name="T27" fmla="*/ 50 h 70"/>
                  <a:gd name="T28" fmla="*/ 0 w 70"/>
                  <a:gd name="T29" fmla="*/ 66 h 70"/>
                  <a:gd name="T30" fmla="*/ 65 w 70"/>
                  <a:gd name="T31" fmla="*/ 70 h 70"/>
                  <a:gd name="T32" fmla="*/ 26 w 70"/>
                  <a:gd name="T33" fmla="*/ 6 h 70"/>
                  <a:gd name="T34" fmla="*/ 33 w 70"/>
                  <a:gd name="T35" fmla="*/ 14 h 70"/>
                  <a:gd name="T36" fmla="*/ 26 w 70"/>
                  <a:gd name="T37" fmla="*/ 6 h 70"/>
                  <a:gd name="T38" fmla="*/ 23 w 70"/>
                  <a:gd name="T39" fmla="*/ 6 h 70"/>
                  <a:gd name="T40" fmla="*/ 16 w 70"/>
                  <a:gd name="T41" fmla="*/ 14 h 70"/>
                  <a:gd name="T42" fmla="*/ 5 w 70"/>
                  <a:gd name="T43" fmla="*/ 14 h 70"/>
                  <a:gd name="T44" fmla="*/ 13 w 70"/>
                  <a:gd name="T45" fmla="*/ 6 h 70"/>
                  <a:gd name="T46" fmla="*/ 5 w 70"/>
                  <a:gd name="T47" fmla="*/ 14 h 70"/>
                  <a:gd name="T48" fmla="*/ 5 w 70"/>
                  <a:gd name="T49" fmla="*/ 31 h 70"/>
                  <a:gd name="T50" fmla="*/ 13 w 70"/>
                  <a:gd name="T51" fmla="*/ 39 h 70"/>
                  <a:gd name="T52" fmla="*/ 13 w 70"/>
                  <a:gd name="T53" fmla="*/ 64 h 70"/>
                  <a:gd name="T54" fmla="*/ 5 w 70"/>
                  <a:gd name="T55" fmla="*/ 56 h 70"/>
                  <a:gd name="T56" fmla="*/ 13 w 70"/>
                  <a:gd name="T57" fmla="*/ 64 h 70"/>
                  <a:gd name="T58" fmla="*/ 16 w 70"/>
                  <a:gd name="T59" fmla="*/ 64 h 70"/>
                  <a:gd name="T60" fmla="*/ 23 w 70"/>
                  <a:gd name="T61" fmla="*/ 56 h 70"/>
                  <a:gd name="T62" fmla="*/ 34 w 70"/>
                  <a:gd name="T63" fmla="*/ 64 h 70"/>
                  <a:gd name="T64" fmla="*/ 26 w 70"/>
                  <a:gd name="T65" fmla="*/ 56 h 70"/>
                  <a:gd name="T66" fmla="*/ 34 w 70"/>
                  <a:gd name="T67" fmla="*/ 64 h 70"/>
                  <a:gd name="T68" fmla="*/ 9 w 70"/>
                  <a:gd name="T69" fmla="*/ 50 h 70"/>
                  <a:gd name="T70" fmla="*/ 62 w 70"/>
                  <a:gd name="T71" fmla="*/ 44 h 70"/>
                  <a:gd name="T72" fmla="*/ 16 w 70"/>
                  <a:gd name="T73" fmla="*/ 39 h 70"/>
                  <a:gd name="T74" fmla="*/ 23 w 70"/>
                  <a:gd name="T75" fmla="*/ 31 h 70"/>
                  <a:gd name="T76" fmla="*/ 16 w 70"/>
                  <a:gd name="T77" fmla="*/ 39 h 70"/>
                  <a:gd name="T78" fmla="*/ 26 w 70"/>
                  <a:gd name="T79" fmla="*/ 31 h 70"/>
                  <a:gd name="T80" fmla="*/ 34 w 70"/>
                  <a:gd name="T81" fmla="*/ 39 h 70"/>
                  <a:gd name="T82" fmla="*/ 62 w 70"/>
                  <a:gd name="T83" fmla="*/ 25 h 70"/>
                  <a:gd name="T84" fmla="*/ 9 w 70"/>
                  <a:gd name="T85" fmla="*/ 19 h 70"/>
                  <a:gd name="T86" fmla="*/ 62 w 70"/>
                  <a:gd name="T87"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 h="70">
                    <a:moveTo>
                      <a:pt x="70" y="66"/>
                    </a:moveTo>
                    <a:cubicBezTo>
                      <a:pt x="70" y="55"/>
                      <a:pt x="70" y="55"/>
                      <a:pt x="70" y="55"/>
                    </a:cubicBezTo>
                    <a:cubicBezTo>
                      <a:pt x="70" y="52"/>
                      <a:pt x="68" y="50"/>
                      <a:pt x="65" y="50"/>
                    </a:cubicBezTo>
                    <a:cubicBezTo>
                      <a:pt x="65" y="50"/>
                      <a:pt x="65" y="50"/>
                      <a:pt x="65" y="50"/>
                    </a:cubicBezTo>
                    <a:cubicBezTo>
                      <a:pt x="65" y="44"/>
                      <a:pt x="65" y="44"/>
                      <a:pt x="65" y="44"/>
                    </a:cubicBezTo>
                    <a:cubicBezTo>
                      <a:pt x="65" y="44"/>
                      <a:pt x="65" y="44"/>
                      <a:pt x="65" y="44"/>
                    </a:cubicBezTo>
                    <a:cubicBezTo>
                      <a:pt x="68" y="44"/>
                      <a:pt x="70" y="42"/>
                      <a:pt x="70" y="40"/>
                    </a:cubicBezTo>
                    <a:cubicBezTo>
                      <a:pt x="70" y="29"/>
                      <a:pt x="70" y="29"/>
                      <a:pt x="70" y="29"/>
                    </a:cubicBezTo>
                    <a:cubicBezTo>
                      <a:pt x="70" y="27"/>
                      <a:pt x="68" y="25"/>
                      <a:pt x="65" y="25"/>
                    </a:cubicBezTo>
                    <a:cubicBezTo>
                      <a:pt x="65" y="25"/>
                      <a:pt x="65" y="25"/>
                      <a:pt x="65" y="25"/>
                    </a:cubicBezTo>
                    <a:cubicBezTo>
                      <a:pt x="65" y="19"/>
                      <a:pt x="65" y="19"/>
                      <a:pt x="65" y="19"/>
                    </a:cubicBezTo>
                    <a:cubicBezTo>
                      <a:pt x="65" y="19"/>
                      <a:pt x="65" y="19"/>
                      <a:pt x="65" y="19"/>
                    </a:cubicBezTo>
                    <a:cubicBezTo>
                      <a:pt x="68" y="19"/>
                      <a:pt x="70" y="17"/>
                      <a:pt x="70" y="15"/>
                    </a:cubicBezTo>
                    <a:cubicBezTo>
                      <a:pt x="70" y="4"/>
                      <a:pt x="70" y="4"/>
                      <a:pt x="70" y="4"/>
                    </a:cubicBezTo>
                    <a:cubicBezTo>
                      <a:pt x="70" y="2"/>
                      <a:pt x="68" y="0"/>
                      <a:pt x="65" y="0"/>
                    </a:cubicBezTo>
                    <a:cubicBezTo>
                      <a:pt x="5" y="0"/>
                      <a:pt x="5" y="0"/>
                      <a:pt x="5" y="0"/>
                    </a:cubicBezTo>
                    <a:cubicBezTo>
                      <a:pt x="2" y="0"/>
                      <a:pt x="0" y="2"/>
                      <a:pt x="0" y="4"/>
                    </a:cubicBezTo>
                    <a:cubicBezTo>
                      <a:pt x="0" y="15"/>
                      <a:pt x="0" y="15"/>
                      <a:pt x="0" y="15"/>
                    </a:cubicBezTo>
                    <a:cubicBezTo>
                      <a:pt x="0" y="17"/>
                      <a:pt x="2" y="19"/>
                      <a:pt x="5" y="19"/>
                    </a:cubicBezTo>
                    <a:cubicBezTo>
                      <a:pt x="6" y="19"/>
                      <a:pt x="6" y="19"/>
                      <a:pt x="6" y="19"/>
                    </a:cubicBezTo>
                    <a:cubicBezTo>
                      <a:pt x="6" y="25"/>
                      <a:pt x="6" y="25"/>
                      <a:pt x="6" y="25"/>
                    </a:cubicBezTo>
                    <a:cubicBezTo>
                      <a:pt x="5" y="25"/>
                      <a:pt x="5" y="25"/>
                      <a:pt x="5" y="25"/>
                    </a:cubicBezTo>
                    <a:cubicBezTo>
                      <a:pt x="2" y="25"/>
                      <a:pt x="0" y="27"/>
                      <a:pt x="0" y="29"/>
                    </a:cubicBezTo>
                    <a:cubicBezTo>
                      <a:pt x="0" y="40"/>
                      <a:pt x="0" y="40"/>
                      <a:pt x="0" y="40"/>
                    </a:cubicBezTo>
                    <a:cubicBezTo>
                      <a:pt x="0" y="42"/>
                      <a:pt x="2" y="44"/>
                      <a:pt x="5" y="44"/>
                    </a:cubicBezTo>
                    <a:cubicBezTo>
                      <a:pt x="6" y="44"/>
                      <a:pt x="6" y="44"/>
                      <a:pt x="6" y="44"/>
                    </a:cubicBezTo>
                    <a:cubicBezTo>
                      <a:pt x="6" y="50"/>
                      <a:pt x="6" y="50"/>
                      <a:pt x="6" y="50"/>
                    </a:cubicBezTo>
                    <a:cubicBezTo>
                      <a:pt x="5" y="50"/>
                      <a:pt x="5" y="50"/>
                      <a:pt x="5" y="50"/>
                    </a:cubicBezTo>
                    <a:cubicBezTo>
                      <a:pt x="2" y="50"/>
                      <a:pt x="0" y="52"/>
                      <a:pt x="0" y="55"/>
                    </a:cubicBezTo>
                    <a:cubicBezTo>
                      <a:pt x="0" y="66"/>
                      <a:pt x="0" y="66"/>
                      <a:pt x="0" y="66"/>
                    </a:cubicBezTo>
                    <a:cubicBezTo>
                      <a:pt x="0" y="68"/>
                      <a:pt x="2" y="70"/>
                      <a:pt x="5" y="70"/>
                    </a:cubicBezTo>
                    <a:cubicBezTo>
                      <a:pt x="65" y="70"/>
                      <a:pt x="65" y="70"/>
                      <a:pt x="65" y="70"/>
                    </a:cubicBezTo>
                    <a:cubicBezTo>
                      <a:pt x="68" y="70"/>
                      <a:pt x="70" y="68"/>
                      <a:pt x="70" y="66"/>
                    </a:cubicBezTo>
                    <a:close/>
                    <a:moveTo>
                      <a:pt x="26" y="6"/>
                    </a:moveTo>
                    <a:cubicBezTo>
                      <a:pt x="33" y="6"/>
                      <a:pt x="33" y="6"/>
                      <a:pt x="33" y="6"/>
                    </a:cubicBezTo>
                    <a:cubicBezTo>
                      <a:pt x="33" y="14"/>
                      <a:pt x="33" y="14"/>
                      <a:pt x="33" y="14"/>
                    </a:cubicBezTo>
                    <a:cubicBezTo>
                      <a:pt x="26" y="14"/>
                      <a:pt x="26" y="14"/>
                      <a:pt x="26" y="14"/>
                    </a:cubicBezTo>
                    <a:lnTo>
                      <a:pt x="26" y="6"/>
                    </a:lnTo>
                    <a:close/>
                    <a:moveTo>
                      <a:pt x="16" y="6"/>
                    </a:moveTo>
                    <a:cubicBezTo>
                      <a:pt x="23" y="6"/>
                      <a:pt x="23" y="6"/>
                      <a:pt x="23" y="6"/>
                    </a:cubicBezTo>
                    <a:cubicBezTo>
                      <a:pt x="23" y="14"/>
                      <a:pt x="23" y="14"/>
                      <a:pt x="23" y="14"/>
                    </a:cubicBezTo>
                    <a:cubicBezTo>
                      <a:pt x="16" y="14"/>
                      <a:pt x="16" y="14"/>
                      <a:pt x="16" y="14"/>
                    </a:cubicBezTo>
                    <a:lnTo>
                      <a:pt x="16" y="6"/>
                    </a:lnTo>
                    <a:close/>
                    <a:moveTo>
                      <a:pt x="5" y="14"/>
                    </a:moveTo>
                    <a:cubicBezTo>
                      <a:pt x="5" y="6"/>
                      <a:pt x="5" y="6"/>
                      <a:pt x="5" y="6"/>
                    </a:cubicBezTo>
                    <a:cubicBezTo>
                      <a:pt x="13" y="6"/>
                      <a:pt x="13" y="6"/>
                      <a:pt x="13" y="6"/>
                    </a:cubicBezTo>
                    <a:cubicBezTo>
                      <a:pt x="13" y="14"/>
                      <a:pt x="13" y="14"/>
                      <a:pt x="13" y="14"/>
                    </a:cubicBezTo>
                    <a:lnTo>
                      <a:pt x="5" y="14"/>
                    </a:lnTo>
                    <a:close/>
                    <a:moveTo>
                      <a:pt x="5" y="39"/>
                    </a:moveTo>
                    <a:cubicBezTo>
                      <a:pt x="5" y="31"/>
                      <a:pt x="5" y="31"/>
                      <a:pt x="5" y="31"/>
                    </a:cubicBezTo>
                    <a:cubicBezTo>
                      <a:pt x="13" y="31"/>
                      <a:pt x="13" y="31"/>
                      <a:pt x="13" y="31"/>
                    </a:cubicBezTo>
                    <a:cubicBezTo>
                      <a:pt x="13" y="39"/>
                      <a:pt x="13" y="39"/>
                      <a:pt x="13" y="39"/>
                    </a:cubicBezTo>
                    <a:lnTo>
                      <a:pt x="5" y="39"/>
                    </a:lnTo>
                    <a:close/>
                    <a:moveTo>
                      <a:pt x="13" y="64"/>
                    </a:moveTo>
                    <a:cubicBezTo>
                      <a:pt x="5" y="64"/>
                      <a:pt x="5" y="64"/>
                      <a:pt x="5" y="64"/>
                    </a:cubicBezTo>
                    <a:cubicBezTo>
                      <a:pt x="5" y="56"/>
                      <a:pt x="5" y="56"/>
                      <a:pt x="5" y="56"/>
                    </a:cubicBezTo>
                    <a:cubicBezTo>
                      <a:pt x="13" y="56"/>
                      <a:pt x="13" y="56"/>
                      <a:pt x="13" y="56"/>
                    </a:cubicBezTo>
                    <a:lnTo>
                      <a:pt x="13" y="64"/>
                    </a:lnTo>
                    <a:close/>
                    <a:moveTo>
                      <a:pt x="23" y="64"/>
                    </a:moveTo>
                    <a:cubicBezTo>
                      <a:pt x="16" y="64"/>
                      <a:pt x="16" y="64"/>
                      <a:pt x="16" y="64"/>
                    </a:cubicBezTo>
                    <a:cubicBezTo>
                      <a:pt x="16" y="56"/>
                      <a:pt x="16" y="56"/>
                      <a:pt x="16" y="56"/>
                    </a:cubicBezTo>
                    <a:cubicBezTo>
                      <a:pt x="23" y="56"/>
                      <a:pt x="23" y="56"/>
                      <a:pt x="23" y="56"/>
                    </a:cubicBezTo>
                    <a:lnTo>
                      <a:pt x="23" y="64"/>
                    </a:lnTo>
                    <a:close/>
                    <a:moveTo>
                      <a:pt x="34" y="64"/>
                    </a:moveTo>
                    <a:cubicBezTo>
                      <a:pt x="26" y="64"/>
                      <a:pt x="26" y="64"/>
                      <a:pt x="26" y="64"/>
                    </a:cubicBezTo>
                    <a:cubicBezTo>
                      <a:pt x="26" y="56"/>
                      <a:pt x="26" y="56"/>
                      <a:pt x="26" y="56"/>
                    </a:cubicBezTo>
                    <a:cubicBezTo>
                      <a:pt x="34" y="56"/>
                      <a:pt x="34" y="56"/>
                      <a:pt x="34" y="56"/>
                    </a:cubicBezTo>
                    <a:lnTo>
                      <a:pt x="34" y="64"/>
                    </a:lnTo>
                    <a:close/>
                    <a:moveTo>
                      <a:pt x="62" y="50"/>
                    </a:moveTo>
                    <a:cubicBezTo>
                      <a:pt x="9" y="50"/>
                      <a:pt x="9" y="50"/>
                      <a:pt x="9" y="50"/>
                    </a:cubicBezTo>
                    <a:cubicBezTo>
                      <a:pt x="9" y="44"/>
                      <a:pt x="9" y="44"/>
                      <a:pt x="9" y="44"/>
                    </a:cubicBezTo>
                    <a:cubicBezTo>
                      <a:pt x="62" y="44"/>
                      <a:pt x="62" y="44"/>
                      <a:pt x="62" y="44"/>
                    </a:cubicBezTo>
                    <a:lnTo>
                      <a:pt x="62" y="50"/>
                    </a:lnTo>
                    <a:close/>
                    <a:moveTo>
                      <a:pt x="16" y="39"/>
                    </a:moveTo>
                    <a:cubicBezTo>
                      <a:pt x="16" y="31"/>
                      <a:pt x="16" y="31"/>
                      <a:pt x="16" y="31"/>
                    </a:cubicBezTo>
                    <a:cubicBezTo>
                      <a:pt x="23" y="31"/>
                      <a:pt x="23" y="31"/>
                      <a:pt x="23" y="31"/>
                    </a:cubicBezTo>
                    <a:cubicBezTo>
                      <a:pt x="23" y="39"/>
                      <a:pt x="23" y="39"/>
                      <a:pt x="23" y="39"/>
                    </a:cubicBezTo>
                    <a:lnTo>
                      <a:pt x="16" y="39"/>
                    </a:lnTo>
                    <a:close/>
                    <a:moveTo>
                      <a:pt x="26" y="39"/>
                    </a:moveTo>
                    <a:cubicBezTo>
                      <a:pt x="26" y="31"/>
                      <a:pt x="26" y="31"/>
                      <a:pt x="26" y="31"/>
                    </a:cubicBezTo>
                    <a:cubicBezTo>
                      <a:pt x="34" y="31"/>
                      <a:pt x="34" y="31"/>
                      <a:pt x="34" y="31"/>
                    </a:cubicBezTo>
                    <a:cubicBezTo>
                      <a:pt x="34" y="39"/>
                      <a:pt x="34" y="39"/>
                      <a:pt x="34" y="39"/>
                    </a:cubicBezTo>
                    <a:lnTo>
                      <a:pt x="26" y="39"/>
                    </a:lnTo>
                    <a:close/>
                    <a:moveTo>
                      <a:pt x="62" y="25"/>
                    </a:moveTo>
                    <a:cubicBezTo>
                      <a:pt x="9" y="25"/>
                      <a:pt x="9" y="25"/>
                      <a:pt x="9" y="25"/>
                    </a:cubicBezTo>
                    <a:cubicBezTo>
                      <a:pt x="9" y="19"/>
                      <a:pt x="9" y="19"/>
                      <a:pt x="9" y="19"/>
                    </a:cubicBezTo>
                    <a:cubicBezTo>
                      <a:pt x="62" y="19"/>
                      <a:pt x="62" y="19"/>
                      <a:pt x="62" y="19"/>
                    </a:cubicBezTo>
                    <a:lnTo>
                      <a:pt x="62" y="25"/>
                    </a:lnTo>
                    <a:close/>
                  </a:path>
                </a:pathLst>
              </a:custGeom>
              <a:solidFill>
                <a:srgbClr val="01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39" name="Freeform 42"/>
              <p:cNvSpPr>
                <a:spLocks noEditPoints="1"/>
              </p:cNvSpPr>
              <p:nvPr/>
            </p:nvSpPr>
            <p:spPr bwMode="auto">
              <a:xfrm>
                <a:off x="9262764" y="2872400"/>
                <a:ext cx="187325" cy="165100"/>
              </a:xfrm>
              <a:custGeom>
                <a:avLst/>
                <a:gdLst>
                  <a:gd name="T0" fmla="*/ 3 w 50"/>
                  <a:gd name="T1" fmla="*/ 36 h 44"/>
                  <a:gd name="T2" fmla="*/ 19 w 50"/>
                  <a:gd name="T3" fmla="*/ 36 h 44"/>
                  <a:gd name="T4" fmla="*/ 19 w 50"/>
                  <a:gd name="T5" fmla="*/ 41 h 44"/>
                  <a:gd name="T6" fmla="*/ 13 w 50"/>
                  <a:gd name="T7" fmla="*/ 41 h 44"/>
                  <a:gd name="T8" fmla="*/ 10 w 50"/>
                  <a:gd name="T9" fmla="*/ 42 h 44"/>
                  <a:gd name="T10" fmla="*/ 10 w 50"/>
                  <a:gd name="T11" fmla="*/ 44 h 44"/>
                  <a:gd name="T12" fmla="*/ 40 w 50"/>
                  <a:gd name="T13" fmla="*/ 44 h 44"/>
                  <a:gd name="T14" fmla="*/ 40 w 50"/>
                  <a:gd name="T15" fmla="*/ 42 h 44"/>
                  <a:gd name="T16" fmla="*/ 37 w 50"/>
                  <a:gd name="T17" fmla="*/ 41 h 44"/>
                  <a:gd name="T18" fmla="*/ 31 w 50"/>
                  <a:gd name="T19" fmla="*/ 41 h 44"/>
                  <a:gd name="T20" fmla="*/ 31 w 50"/>
                  <a:gd name="T21" fmla="*/ 36 h 44"/>
                  <a:gd name="T22" fmla="*/ 47 w 50"/>
                  <a:gd name="T23" fmla="*/ 36 h 44"/>
                  <a:gd name="T24" fmla="*/ 50 w 50"/>
                  <a:gd name="T25" fmla="*/ 33 h 44"/>
                  <a:gd name="T26" fmla="*/ 50 w 50"/>
                  <a:gd name="T27" fmla="*/ 3 h 44"/>
                  <a:gd name="T28" fmla="*/ 47 w 50"/>
                  <a:gd name="T29" fmla="*/ 0 h 44"/>
                  <a:gd name="T30" fmla="*/ 3 w 50"/>
                  <a:gd name="T31" fmla="*/ 0 h 44"/>
                  <a:gd name="T32" fmla="*/ 0 w 50"/>
                  <a:gd name="T33" fmla="*/ 3 h 44"/>
                  <a:gd name="T34" fmla="*/ 0 w 50"/>
                  <a:gd name="T35" fmla="*/ 33 h 44"/>
                  <a:gd name="T36" fmla="*/ 3 w 50"/>
                  <a:gd name="T37" fmla="*/ 36 h 44"/>
                  <a:gd name="T38" fmla="*/ 3 w 50"/>
                  <a:gd name="T39" fmla="*/ 3 h 44"/>
                  <a:gd name="T40" fmla="*/ 47 w 50"/>
                  <a:gd name="T41" fmla="*/ 3 h 44"/>
                  <a:gd name="T42" fmla="*/ 47 w 50"/>
                  <a:gd name="T43" fmla="*/ 33 h 44"/>
                  <a:gd name="T44" fmla="*/ 3 w 50"/>
                  <a:gd name="T45" fmla="*/ 33 h 44"/>
                  <a:gd name="T46" fmla="*/ 3 w 50"/>
                  <a:gd name="T4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4">
                    <a:moveTo>
                      <a:pt x="3" y="36"/>
                    </a:moveTo>
                    <a:cubicBezTo>
                      <a:pt x="19" y="36"/>
                      <a:pt x="19" y="36"/>
                      <a:pt x="19" y="36"/>
                    </a:cubicBezTo>
                    <a:cubicBezTo>
                      <a:pt x="19" y="41"/>
                      <a:pt x="19" y="41"/>
                      <a:pt x="19" y="41"/>
                    </a:cubicBezTo>
                    <a:cubicBezTo>
                      <a:pt x="13" y="41"/>
                      <a:pt x="13" y="41"/>
                      <a:pt x="13" y="41"/>
                    </a:cubicBezTo>
                    <a:cubicBezTo>
                      <a:pt x="11" y="41"/>
                      <a:pt x="10" y="41"/>
                      <a:pt x="10" y="42"/>
                    </a:cubicBezTo>
                    <a:cubicBezTo>
                      <a:pt x="10" y="44"/>
                      <a:pt x="10" y="44"/>
                      <a:pt x="10" y="44"/>
                    </a:cubicBezTo>
                    <a:cubicBezTo>
                      <a:pt x="40" y="44"/>
                      <a:pt x="40" y="44"/>
                      <a:pt x="40" y="44"/>
                    </a:cubicBezTo>
                    <a:cubicBezTo>
                      <a:pt x="40" y="42"/>
                      <a:pt x="40" y="42"/>
                      <a:pt x="40" y="42"/>
                    </a:cubicBezTo>
                    <a:cubicBezTo>
                      <a:pt x="40" y="41"/>
                      <a:pt x="39" y="41"/>
                      <a:pt x="37" y="41"/>
                    </a:cubicBezTo>
                    <a:cubicBezTo>
                      <a:pt x="31" y="41"/>
                      <a:pt x="31" y="41"/>
                      <a:pt x="31" y="41"/>
                    </a:cubicBezTo>
                    <a:cubicBezTo>
                      <a:pt x="31" y="36"/>
                      <a:pt x="31" y="36"/>
                      <a:pt x="31" y="36"/>
                    </a:cubicBezTo>
                    <a:cubicBezTo>
                      <a:pt x="47" y="36"/>
                      <a:pt x="47" y="36"/>
                      <a:pt x="47" y="36"/>
                    </a:cubicBezTo>
                    <a:cubicBezTo>
                      <a:pt x="49" y="36"/>
                      <a:pt x="50" y="35"/>
                      <a:pt x="50" y="33"/>
                    </a:cubicBezTo>
                    <a:cubicBezTo>
                      <a:pt x="50" y="3"/>
                      <a:pt x="50" y="3"/>
                      <a:pt x="50" y="3"/>
                    </a:cubicBezTo>
                    <a:cubicBezTo>
                      <a:pt x="50" y="1"/>
                      <a:pt x="49" y="0"/>
                      <a:pt x="47" y="0"/>
                    </a:cubicBezTo>
                    <a:cubicBezTo>
                      <a:pt x="3" y="0"/>
                      <a:pt x="3" y="0"/>
                      <a:pt x="3" y="0"/>
                    </a:cubicBezTo>
                    <a:cubicBezTo>
                      <a:pt x="1" y="0"/>
                      <a:pt x="0" y="1"/>
                      <a:pt x="0" y="3"/>
                    </a:cubicBezTo>
                    <a:cubicBezTo>
                      <a:pt x="0" y="33"/>
                      <a:pt x="0" y="33"/>
                      <a:pt x="0" y="33"/>
                    </a:cubicBezTo>
                    <a:cubicBezTo>
                      <a:pt x="0" y="35"/>
                      <a:pt x="1" y="36"/>
                      <a:pt x="3" y="36"/>
                    </a:cubicBezTo>
                    <a:close/>
                    <a:moveTo>
                      <a:pt x="3" y="3"/>
                    </a:moveTo>
                    <a:cubicBezTo>
                      <a:pt x="47" y="3"/>
                      <a:pt x="47" y="3"/>
                      <a:pt x="47" y="3"/>
                    </a:cubicBezTo>
                    <a:cubicBezTo>
                      <a:pt x="47" y="33"/>
                      <a:pt x="47" y="33"/>
                      <a:pt x="47" y="33"/>
                    </a:cubicBezTo>
                    <a:cubicBezTo>
                      <a:pt x="3" y="33"/>
                      <a:pt x="3" y="33"/>
                      <a:pt x="3" y="33"/>
                    </a:cubicBezTo>
                    <a:lnTo>
                      <a:pt x="3" y="3"/>
                    </a:lnTo>
                    <a:close/>
                  </a:path>
                </a:pathLst>
              </a:custGeom>
              <a:solidFill>
                <a:srgbClr val="01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0" name="Freeform 43"/>
              <p:cNvSpPr>
                <a:spLocks noEditPoints="1"/>
              </p:cNvSpPr>
              <p:nvPr/>
            </p:nvSpPr>
            <p:spPr bwMode="auto">
              <a:xfrm>
                <a:off x="9262764" y="3397863"/>
                <a:ext cx="187325" cy="161925"/>
              </a:xfrm>
              <a:custGeom>
                <a:avLst/>
                <a:gdLst>
                  <a:gd name="T0" fmla="*/ 47 w 50"/>
                  <a:gd name="T1" fmla="*/ 0 h 43"/>
                  <a:gd name="T2" fmla="*/ 3 w 50"/>
                  <a:gd name="T3" fmla="*/ 0 h 43"/>
                  <a:gd name="T4" fmla="*/ 0 w 50"/>
                  <a:gd name="T5" fmla="*/ 2 h 43"/>
                  <a:gd name="T6" fmla="*/ 0 w 50"/>
                  <a:gd name="T7" fmla="*/ 33 h 43"/>
                  <a:gd name="T8" fmla="*/ 3 w 50"/>
                  <a:gd name="T9" fmla="*/ 36 h 43"/>
                  <a:gd name="T10" fmla="*/ 19 w 50"/>
                  <a:gd name="T11" fmla="*/ 36 h 43"/>
                  <a:gd name="T12" fmla="*/ 19 w 50"/>
                  <a:gd name="T13" fmla="*/ 40 h 43"/>
                  <a:gd name="T14" fmla="*/ 13 w 50"/>
                  <a:gd name="T15" fmla="*/ 40 h 43"/>
                  <a:gd name="T16" fmla="*/ 10 w 50"/>
                  <a:gd name="T17" fmla="*/ 42 h 43"/>
                  <a:gd name="T18" fmla="*/ 10 w 50"/>
                  <a:gd name="T19" fmla="*/ 43 h 43"/>
                  <a:gd name="T20" fmla="*/ 40 w 50"/>
                  <a:gd name="T21" fmla="*/ 43 h 43"/>
                  <a:gd name="T22" fmla="*/ 40 w 50"/>
                  <a:gd name="T23" fmla="*/ 42 h 43"/>
                  <a:gd name="T24" fmla="*/ 37 w 50"/>
                  <a:gd name="T25" fmla="*/ 40 h 43"/>
                  <a:gd name="T26" fmla="*/ 31 w 50"/>
                  <a:gd name="T27" fmla="*/ 40 h 43"/>
                  <a:gd name="T28" fmla="*/ 31 w 50"/>
                  <a:gd name="T29" fmla="*/ 36 h 43"/>
                  <a:gd name="T30" fmla="*/ 47 w 50"/>
                  <a:gd name="T31" fmla="*/ 36 h 43"/>
                  <a:gd name="T32" fmla="*/ 50 w 50"/>
                  <a:gd name="T33" fmla="*/ 33 h 43"/>
                  <a:gd name="T34" fmla="*/ 50 w 50"/>
                  <a:gd name="T35" fmla="*/ 2 h 43"/>
                  <a:gd name="T36" fmla="*/ 47 w 50"/>
                  <a:gd name="T37" fmla="*/ 0 h 43"/>
                  <a:gd name="T38" fmla="*/ 47 w 50"/>
                  <a:gd name="T39" fmla="*/ 33 h 43"/>
                  <a:gd name="T40" fmla="*/ 3 w 50"/>
                  <a:gd name="T41" fmla="*/ 33 h 43"/>
                  <a:gd name="T42" fmla="*/ 3 w 50"/>
                  <a:gd name="T43" fmla="*/ 3 h 43"/>
                  <a:gd name="T44" fmla="*/ 47 w 50"/>
                  <a:gd name="T45" fmla="*/ 3 h 43"/>
                  <a:gd name="T46" fmla="*/ 47 w 50"/>
                  <a:gd name="T47" fmla="*/ 3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47" y="0"/>
                    </a:moveTo>
                    <a:cubicBezTo>
                      <a:pt x="3" y="0"/>
                      <a:pt x="3" y="0"/>
                      <a:pt x="3" y="0"/>
                    </a:cubicBezTo>
                    <a:cubicBezTo>
                      <a:pt x="1" y="0"/>
                      <a:pt x="0" y="1"/>
                      <a:pt x="0" y="2"/>
                    </a:cubicBezTo>
                    <a:cubicBezTo>
                      <a:pt x="0" y="33"/>
                      <a:pt x="0" y="33"/>
                      <a:pt x="0" y="33"/>
                    </a:cubicBezTo>
                    <a:cubicBezTo>
                      <a:pt x="0" y="35"/>
                      <a:pt x="1" y="36"/>
                      <a:pt x="3" y="36"/>
                    </a:cubicBezTo>
                    <a:cubicBezTo>
                      <a:pt x="19" y="36"/>
                      <a:pt x="19" y="36"/>
                      <a:pt x="19" y="36"/>
                    </a:cubicBezTo>
                    <a:cubicBezTo>
                      <a:pt x="19" y="40"/>
                      <a:pt x="19" y="40"/>
                      <a:pt x="19" y="40"/>
                    </a:cubicBezTo>
                    <a:cubicBezTo>
                      <a:pt x="13" y="40"/>
                      <a:pt x="13" y="40"/>
                      <a:pt x="13" y="40"/>
                    </a:cubicBezTo>
                    <a:cubicBezTo>
                      <a:pt x="11" y="40"/>
                      <a:pt x="10" y="41"/>
                      <a:pt x="10" y="42"/>
                    </a:cubicBezTo>
                    <a:cubicBezTo>
                      <a:pt x="10" y="43"/>
                      <a:pt x="10" y="43"/>
                      <a:pt x="10" y="43"/>
                    </a:cubicBezTo>
                    <a:cubicBezTo>
                      <a:pt x="40" y="43"/>
                      <a:pt x="40" y="43"/>
                      <a:pt x="40" y="43"/>
                    </a:cubicBezTo>
                    <a:cubicBezTo>
                      <a:pt x="40" y="42"/>
                      <a:pt x="40" y="42"/>
                      <a:pt x="40" y="42"/>
                    </a:cubicBezTo>
                    <a:cubicBezTo>
                      <a:pt x="40" y="41"/>
                      <a:pt x="39" y="40"/>
                      <a:pt x="37" y="40"/>
                    </a:cubicBezTo>
                    <a:cubicBezTo>
                      <a:pt x="31" y="40"/>
                      <a:pt x="31" y="40"/>
                      <a:pt x="31" y="40"/>
                    </a:cubicBezTo>
                    <a:cubicBezTo>
                      <a:pt x="31" y="36"/>
                      <a:pt x="31" y="36"/>
                      <a:pt x="31" y="36"/>
                    </a:cubicBezTo>
                    <a:cubicBezTo>
                      <a:pt x="47" y="36"/>
                      <a:pt x="47" y="36"/>
                      <a:pt x="47" y="36"/>
                    </a:cubicBezTo>
                    <a:cubicBezTo>
                      <a:pt x="49" y="36"/>
                      <a:pt x="50" y="35"/>
                      <a:pt x="50" y="33"/>
                    </a:cubicBezTo>
                    <a:cubicBezTo>
                      <a:pt x="50" y="2"/>
                      <a:pt x="50" y="2"/>
                      <a:pt x="50" y="2"/>
                    </a:cubicBezTo>
                    <a:cubicBezTo>
                      <a:pt x="50" y="1"/>
                      <a:pt x="49" y="0"/>
                      <a:pt x="47" y="0"/>
                    </a:cubicBezTo>
                    <a:close/>
                    <a:moveTo>
                      <a:pt x="47" y="33"/>
                    </a:moveTo>
                    <a:cubicBezTo>
                      <a:pt x="3" y="33"/>
                      <a:pt x="3" y="33"/>
                      <a:pt x="3" y="33"/>
                    </a:cubicBezTo>
                    <a:cubicBezTo>
                      <a:pt x="3" y="3"/>
                      <a:pt x="3" y="3"/>
                      <a:pt x="3" y="3"/>
                    </a:cubicBezTo>
                    <a:cubicBezTo>
                      <a:pt x="47" y="3"/>
                      <a:pt x="47" y="3"/>
                      <a:pt x="47" y="3"/>
                    </a:cubicBezTo>
                    <a:lnTo>
                      <a:pt x="47" y="33"/>
                    </a:lnTo>
                    <a:close/>
                  </a:path>
                </a:pathLst>
              </a:custGeom>
              <a:solidFill>
                <a:srgbClr val="01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1" name="Freeform 44"/>
              <p:cNvSpPr>
                <a:spLocks/>
              </p:cNvSpPr>
              <p:nvPr/>
            </p:nvSpPr>
            <p:spPr bwMode="auto">
              <a:xfrm>
                <a:off x="9284989" y="3053375"/>
                <a:ext cx="203200" cy="333375"/>
              </a:xfrm>
              <a:custGeom>
                <a:avLst/>
                <a:gdLst>
                  <a:gd name="T0" fmla="*/ 51 w 54"/>
                  <a:gd name="T1" fmla="*/ 41 h 89"/>
                  <a:gd name="T2" fmla="*/ 25 w 54"/>
                  <a:gd name="T3" fmla="*/ 41 h 89"/>
                  <a:gd name="T4" fmla="*/ 25 w 54"/>
                  <a:gd name="T5" fmla="*/ 31 h 89"/>
                  <a:gd name="T6" fmla="*/ 23 w 54"/>
                  <a:gd name="T7" fmla="*/ 29 h 89"/>
                  <a:gd name="T8" fmla="*/ 22 w 54"/>
                  <a:gd name="T9" fmla="*/ 29 h 89"/>
                  <a:gd name="T10" fmla="*/ 22 w 54"/>
                  <a:gd name="T11" fmla="*/ 3 h 89"/>
                  <a:gd name="T12" fmla="*/ 19 w 54"/>
                  <a:gd name="T13" fmla="*/ 0 h 89"/>
                  <a:gd name="T14" fmla="*/ 15 w 54"/>
                  <a:gd name="T15" fmla="*/ 3 h 89"/>
                  <a:gd name="T16" fmla="*/ 15 w 54"/>
                  <a:gd name="T17" fmla="*/ 29 h 89"/>
                  <a:gd name="T18" fmla="*/ 14 w 54"/>
                  <a:gd name="T19" fmla="*/ 29 h 89"/>
                  <a:gd name="T20" fmla="*/ 12 w 54"/>
                  <a:gd name="T21" fmla="*/ 31 h 89"/>
                  <a:gd name="T22" fmla="*/ 12 w 54"/>
                  <a:gd name="T23" fmla="*/ 41 h 89"/>
                  <a:gd name="T24" fmla="*/ 0 w 54"/>
                  <a:gd name="T25" fmla="*/ 41 h 89"/>
                  <a:gd name="T26" fmla="*/ 0 w 54"/>
                  <a:gd name="T27" fmla="*/ 47 h 89"/>
                  <a:gd name="T28" fmla="*/ 12 w 54"/>
                  <a:gd name="T29" fmla="*/ 47 h 89"/>
                  <a:gd name="T30" fmla="*/ 12 w 54"/>
                  <a:gd name="T31" fmla="*/ 57 h 89"/>
                  <a:gd name="T32" fmla="*/ 14 w 54"/>
                  <a:gd name="T33" fmla="*/ 60 h 89"/>
                  <a:gd name="T34" fmla="*/ 15 w 54"/>
                  <a:gd name="T35" fmla="*/ 60 h 89"/>
                  <a:gd name="T36" fmla="*/ 15 w 54"/>
                  <a:gd name="T37" fmla="*/ 86 h 89"/>
                  <a:gd name="T38" fmla="*/ 19 w 54"/>
                  <a:gd name="T39" fmla="*/ 89 h 89"/>
                  <a:gd name="T40" fmla="*/ 22 w 54"/>
                  <a:gd name="T41" fmla="*/ 86 h 89"/>
                  <a:gd name="T42" fmla="*/ 22 w 54"/>
                  <a:gd name="T43" fmla="*/ 60 h 89"/>
                  <a:gd name="T44" fmla="*/ 23 w 54"/>
                  <a:gd name="T45" fmla="*/ 60 h 89"/>
                  <a:gd name="T46" fmla="*/ 25 w 54"/>
                  <a:gd name="T47" fmla="*/ 57 h 89"/>
                  <a:gd name="T48" fmla="*/ 25 w 54"/>
                  <a:gd name="T49" fmla="*/ 48 h 89"/>
                  <a:gd name="T50" fmla="*/ 51 w 54"/>
                  <a:gd name="T51" fmla="*/ 48 h 89"/>
                  <a:gd name="T52" fmla="*/ 54 w 54"/>
                  <a:gd name="T53" fmla="*/ 44 h 89"/>
                  <a:gd name="T54" fmla="*/ 51 w 54"/>
                  <a:gd name="T55" fmla="*/ 4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89">
                    <a:moveTo>
                      <a:pt x="51" y="41"/>
                    </a:moveTo>
                    <a:cubicBezTo>
                      <a:pt x="25" y="41"/>
                      <a:pt x="25" y="41"/>
                      <a:pt x="25" y="41"/>
                    </a:cubicBezTo>
                    <a:cubicBezTo>
                      <a:pt x="25" y="31"/>
                      <a:pt x="25" y="31"/>
                      <a:pt x="25" y="31"/>
                    </a:cubicBezTo>
                    <a:cubicBezTo>
                      <a:pt x="25" y="30"/>
                      <a:pt x="24" y="29"/>
                      <a:pt x="23" y="29"/>
                    </a:cubicBezTo>
                    <a:cubicBezTo>
                      <a:pt x="22" y="29"/>
                      <a:pt x="22" y="29"/>
                      <a:pt x="22" y="29"/>
                    </a:cubicBezTo>
                    <a:cubicBezTo>
                      <a:pt x="22" y="3"/>
                      <a:pt x="22" y="3"/>
                      <a:pt x="22" y="3"/>
                    </a:cubicBezTo>
                    <a:cubicBezTo>
                      <a:pt x="22" y="1"/>
                      <a:pt x="20" y="0"/>
                      <a:pt x="19" y="0"/>
                    </a:cubicBezTo>
                    <a:cubicBezTo>
                      <a:pt x="17" y="0"/>
                      <a:pt x="15" y="1"/>
                      <a:pt x="15" y="3"/>
                    </a:cubicBezTo>
                    <a:cubicBezTo>
                      <a:pt x="15" y="29"/>
                      <a:pt x="15" y="29"/>
                      <a:pt x="15" y="29"/>
                    </a:cubicBezTo>
                    <a:cubicBezTo>
                      <a:pt x="14" y="29"/>
                      <a:pt x="14" y="29"/>
                      <a:pt x="14" y="29"/>
                    </a:cubicBezTo>
                    <a:cubicBezTo>
                      <a:pt x="13" y="29"/>
                      <a:pt x="12" y="30"/>
                      <a:pt x="12" y="31"/>
                    </a:cubicBezTo>
                    <a:cubicBezTo>
                      <a:pt x="12" y="41"/>
                      <a:pt x="12" y="41"/>
                      <a:pt x="12" y="41"/>
                    </a:cubicBezTo>
                    <a:cubicBezTo>
                      <a:pt x="0" y="41"/>
                      <a:pt x="0" y="41"/>
                      <a:pt x="0" y="41"/>
                    </a:cubicBezTo>
                    <a:cubicBezTo>
                      <a:pt x="0" y="47"/>
                      <a:pt x="0" y="47"/>
                      <a:pt x="0" y="47"/>
                    </a:cubicBezTo>
                    <a:cubicBezTo>
                      <a:pt x="12" y="47"/>
                      <a:pt x="12" y="47"/>
                      <a:pt x="12" y="47"/>
                    </a:cubicBezTo>
                    <a:cubicBezTo>
                      <a:pt x="12" y="57"/>
                      <a:pt x="12" y="57"/>
                      <a:pt x="12" y="57"/>
                    </a:cubicBezTo>
                    <a:cubicBezTo>
                      <a:pt x="12" y="59"/>
                      <a:pt x="13" y="60"/>
                      <a:pt x="14" y="60"/>
                    </a:cubicBezTo>
                    <a:cubicBezTo>
                      <a:pt x="15" y="60"/>
                      <a:pt x="15" y="60"/>
                      <a:pt x="15" y="60"/>
                    </a:cubicBezTo>
                    <a:cubicBezTo>
                      <a:pt x="15" y="86"/>
                      <a:pt x="15" y="86"/>
                      <a:pt x="15" y="86"/>
                    </a:cubicBezTo>
                    <a:cubicBezTo>
                      <a:pt x="15" y="87"/>
                      <a:pt x="17" y="89"/>
                      <a:pt x="19" y="89"/>
                    </a:cubicBezTo>
                    <a:cubicBezTo>
                      <a:pt x="20" y="89"/>
                      <a:pt x="22" y="87"/>
                      <a:pt x="22" y="86"/>
                    </a:cubicBezTo>
                    <a:cubicBezTo>
                      <a:pt x="22" y="60"/>
                      <a:pt x="22" y="60"/>
                      <a:pt x="22" y="60"/>
                    </a:cubicBezTo>
                    <a:cubicBezTo>
                      <a:pt x="23" y="60"/>
                      <a:pt x="23" y="60"/>
                      <a:pt x="23" y="60"/>
                    </a:cubicBezTo>
                    <a:cubicBezTo>
                      <a:pt x="24" y="60"/>
                      <a:pt x="25" y="59"/>
                      <a:pt x="25" y="57"/>
                    </a:cubicBezTo>
                    <a:cubicBezTo>
                      <a:pt x="25" y="48"/>
                      <a:pt x="25" y="48"/>
                      <a:pt x="25" y="48"/>
                    </a:cubicBezTo>
                    <a:cubicBezTo>
                      <a:pt x="51" y="48"/>
                      <a:pt x="51" y="48"/>
                      <a:pt x="51" y="48"/>
                    </a:cubicBezTo>
                    <a:cubicBezTo>
                      <a:pt x="52" y="48"/>
                      <a:pt x="54" y="46"/>
                      <a:pt x="54" y="44"/>
                    </a:cubicBezTo>
                    <a:cubicBezTo>
                      <a:pt x="54" y="43"/>
                      <a:pt x="52" y="41"/>
                      <a:pt x="51" y="41"/>
                    </a:cubicBezTo>
                    <a:close/>
                  </a:path>
                </a:pathLst>
              </a:custGeom>
              <a:solidFill>
                <a:srgbClr val="01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42" name="Freeform 45"/>
              <p:cNvSpPr>
                <a:spLocks noEditPoints="1"/>
              </p:cNvSpPr>
              <p:nvPr/>
            </p:nvSpPr>
            <p:spPr bwMode="auto">
              <a:xfrm>
                <a:off x="9491364" y="3135925"/>
                <a:ext cx="192088" cy="165100"/>
              </a:xfrm>
              <a:custGeom>
                <a:avLst/>
                <a:gdLst>
                  <a:gd name="T0" fmla="*/ 48 w 51"/>
                  <a:gd name="T1" fmla="*/ 0 h 44"/>
                  <a:gd name="T2" fmla="*/ 3 w 51"/>
                  <a:gd name="T3" fmla="*/ 0 h 44"/>
                  <a:gd name="T4" fmla="*/ 0 w 51"/>
                  <a:gd name="T5" fmla="*/ 3 h 44"/>
                  <a:gd name="T6" fmla="*/ 0 w 51"/>
                  <a:gd name="T7" fmla="*/ 34 h 44"/>
                  <a:gd name="T8" fmla="*/ 3 w 51"/>
                  <a:gd name="T9" fmla="*/ 37 h 44"/>
                  <a:gd name="T10" fmla="*/ 19 w 51"/>
                  <a:gd name="T11" fmla="*/ 37 h 44"/>
                  <a:gd name="T12" fmla="*/ 19 w 51"/>
                  <a:gd name="T13" fmla="*/ 41 h 44"/>
                  <a:gd name="T14" fmla="*/ 13 w 51"/>
                  <a:gd name="T15" fmla="*/ 41 h 44"/>
                  <a:gd name="T16" fmla="*/ 11 w 51"/>
                  <a:gd name="T17" fmla="*/ 43 h 44"/>
                  <a:gd name="T18" fmla="*/ 11 w 51"/>
                  <a:gd name="T19" fmla="*/ 44 h 44"/>
                  <a:gd name="T20" fmla="*/ 40 w 51"/>
                  <a:gd name="T21" fmla="*/ 44 h 44"/>
                  <a:gd name="T22" fmla="*/ 40 w 51"/>
                  <a:gd name="T23" fmla="*/ 43 h 44"/>
                  <a:gd name="T24" fmla="*/ 38 w 51"/>
                  <a:gd name="T25" fmla="*/ 41 h 44"/>
                  <a:gd name="T26" fmla="*/ 32 w 51"/>
                  <a:gd name="T27" fmla="*/ 41 h 44"/>
                  <a:gd name="T28" fmla="*/ 32 w 51"/>
                  <a:gd name="T29" fmla="*/ 37 h 44"/>
                  <a:gd name="T30" fmla="*/ 48 w 51"/>
                  <a:gd name="T31" fmla="*/ 37 h 44"/>
                  <a:gd name="T32" fmla="*/ 51 w 51"/>
                  <a:gd name="T33" fmla="*/ 34 h 44"/>
                  <a:gd name="T34" fmla="*/ 51 w 51"/>
                  <a:gd name="T35" fmla="*/ 3 h 44"/>
                  <a:gd name="T36" fmla="*/ 48 w 51"/>
                  <a:gd name="T37" fmla="*/ 0 h 44"/>
                  <a:gd name="T38" fmla="*/ 48 w 51"/>
                  <a:gd name="T39" fmla="*/ 34 h 44"/>
                  <a:gd name="T40" fmla="*/ 4 w 51"/>
                  <a:gd name="T41" fmla="*/ 34 h 44"/>
                  <a:gd name="T42" fmla="*/ 4 w 51"/>
                  <a:gd name="T43" fmla="*/ 4 h 44"/>
                  <a:gd name="T44" fmla="*/ 48 w 51"/>
                  <a:gd name="T45" fmla="*/ 4 h 44"/>
                  <a:gd name="T46" fmla="*/ 48 w 51"/>
                  <a:gd name="T4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44">
                    <a:moveTo>
                      <a:pt x="48" y="0"/>
                    </a:moveTo>
                    <a:cubicBezTo>
                      <a:pt x="3" y="0"/>
                      <a:pt x="3" y="0"/>
                      <a:pt x="3" y="0"/>
                    </a:cubicBezTo>
                    <a:cubicBezTo>
                      <a:pt x="2" y="0"/>
                      <a:pt x="0" y="2"/>
                      <a:pt x="0" y="3"/>
                    </a:cubicBezTo>
                    <a:cubicBezTo>
                      <a:pt x="0" y="34"/>
                      <a:pt x="0" y="34"/>
                      <a:pt x="0" y="34"/>
                    </a:cubicBezTo>
                    <a:cubicBezTo>
                      <a:pt x="0" y="36"/>
                      <a:pt x="2" y="37"/>
                      <a:pt x="3" y="37"/>
                    </a:cubicBezTo>
                    <a:cubicBezTo>
                      <a:pt x="19" y="37"/>
                      <a:pt x="19" y="37"/>
                      <a:pt x="19" y="37"/>
                    </a:cubicBezTo>
                    <a:cubicBezTo>
                      <a:pt x="19" y="41"/>
                      <a:pt x="19" y="41"/>
                      <a:pt x="19" y="41"/>
                    </a:cubicBezTo>
                    <a:cubicBezTo>
                      <a:pt x="13" y="41"/>
                      <a:pt x="13" y="41"/>
                      <a:pt x="13" y="41"/>
                    </a:cubicBezTo>
                    <a:cubicBezTo>
                      <a:pt x="12" y="41"/>
                      <a:pt x="11" y="42"/>
                      <a:pt x="11" y="43"/>
                    </a:cubicBezTo>
                    <a:cubicBezTo>
                      <a:pt x="11" y="44"/>
                      <a:pt x="11" y="44"/>
                      <a:pt x="11" y="44"/>
                    </a:cubicBezTo>
                    <a:cubicBezTo>
                      <a:pt x="40" y="44"/>
                      <a:pt x="40" y="44"/>
                      <a:pt x="40" y="44"/>
                    </a:cubicBezTo>
                    <a:cubicBezTo>
                      <a:pt x="40" y="43"/>
                      <a:pt x="40" y="43"/>
                      <a:pt x="40" y="43"/>
                    </a:cubicBezTo>
                    <a:cubicBezTo>
                      <a:pt x="40" y="42"/>
                      <a:pt x="39" y="41"/>
                      <a:pt x="38" y="41"/>
                    </a:cubicBezTo>
                    <a:cubicBezTo>
                      <a:pt x="32" y="41"/>
                      <a:pt x="32" y="41"/>
                      <a:pt x="32" y="41"/>
                    </a:cubicBezTo>
                    <a:cubicBezTo>
                      <a:pt x="32" y="37"/>
                      <a:pt x="32" y="37"/>
                      <a:pt x="32" y="37"/>
                    </a:cubicBezTo>
                    <a:cubicBezTo>
                      <a:pt x="48" y="37"/>
                      <a:pt x="48" y="37"/>
                      <a:pt x="48" y="37"/>
                    </a:cubicBezTo>
                    <a:cubicBezTo>
                      <a:pt x="49" y="37"/>
                      <a:pt x="51" y="36"/>
                      <a:pt x="51" y="34"/>
                    </a:cubicBezTo>
                    <a:cubicBezTo>
                      <a:pt x="51" y="3"/>
                      <a:pt x="51" y="3"/>
                      <a:pt x="51" y="3"/>
                    </a:cubicBezTo>
                    <a:cubicBezTo>
                      <a:pt x="51" y="2"/>
                      <a:pt x="49" y="0"/>
                      <a:pt x="48" y="0"/>
                    </a:cubicBezTo>
                    <a:close/>
                    <a:moveTo>
                      <a:pt x="48" y="34"/>
                    </a:moveTo>
                    <a:cubicBezTo>
                      <a:pt x="4" y="34"/>
                      <a:pt x="4" y="34"/>
                      <a:pt x="4" y="34"/>
                    </a:cubicBezTo>
                    <a:cubicBezTo>
                      <a:pt x="4" y="4"/>
                      <a:pt x="4" y="4"/>
                      <a:pt x="4" y="4"/>
                    </a:cubicBezTo>
                    <a:cubicBezTo>
                      <a:pt x="48" y="4"/>
                      <a:pt x="48" y="4"/>
                      <a:pt x="48" y="4"/>
                    </a:cubicBezTo>
                    <a:lnTo>
                      <a:pt x="48" y="34"/>
                    </a:lnTo>
                    <a:close/>
                  </a:path>
                </a:pathLst>
              </a:custGeom>
              <a:solidFill>
                <a:srgbClr val="01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sp>
          <p:nvSpPr>
            <p:cNvPr id="43" name="文本框 42"/>
            <p:cNvSpPr txBox="1"/>
            <p:nvPr/>
          </p:nvSpPr>
          <p:spPr>
            <a:xfrm>
              <a:off x="5980707" y="3829256"/>
              <a:ext cx="1092430" cy="230832"/>
            </a:xfrm>
            <a:prstGeom prst="rect">
              <a:avLst/>
            </a:prstGeom>
            <a:noFill/>
          </p:spPr>
          <p:txBody>
            <a:bodyPr wrap="square" rtlCol="0">
              <a:spAutoFit/>
            </a:bodyPr>
            <a:lstStyle/>
            <a:p>
              <a:pPr>
                <a:lnSpc>
                  <a:spcPct val="90000"/>
                </a:lnSpc>
              </a:pPr>
              <a:r>
                <a:rPr lang="en-US" altLang="zh-CN" sz="1000" dirty="0">
                  <a:solidFill>
                    <a:prstClr val="black"/>
                  </a:solidFill>
                  <a:latin typeface="New roman"/>
                  <a:ea typeface="等线" panose="02010600030101010101" pitchFamily="2" charset="-122"/>
                </a:rPr>
                <a:t>Cloud Server</a:t>
              </a:r>
              <a:endParaRPr lang="zh-CN" altLang="en-US" sz="1000" dirty="0">
                <a:solidFill>
                  <a:prstClr val="black"/>
                </a:solidFill>
                <a:latin typeface="New roman"/>
                <a:ea typeface="等线" panose="02010600030101010101" pitchFamily="2" charset="-122"/>
              </a:endParaRPr>
            </a:p>
          </p:txBody>
        </p:sp>
        <p:sp>
          <p:nvSpPr>
            <p:cNvPr id="44" name="下箭头 43"/>
            <p:cNvSpPr/>
            <p:nvPr/>
          </p:nvSpPr>
          <p:spPr>
            <a:xfrm rot="18527987">
              <a:off x="4547175" y="2870714"/>
              <a:ext cx="395214" cy="1050728"/>
            </a:xfrm>
            <a:prstGeom prst="downArrow">
              <a:avLst/>
            </a:prstGeom>
            <a:solidFill>
              <a:sysClr val="window" lastClr="FFFFFF">
                <a:lumMod val="85000"/>
              </a:sysClr>
            </a:solidFill>
            <a:ln w="19050" cap="flat" cmpd="sng" algn="ctr">
              <a:solidFill>
                <a:sysClr val="windowText" lastClr="00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45" name="组合 44"/>
            <p:cNvGrpSpPr/>
            <p:nvPr/>
          </p:nvGrpSpPr>
          <p:grpSpPr>
            <a:xfrm>
              <a:off x="3087729" y="1916045"/>
              <a:ext cx="1223136" cy="848691"/>
              <a:chOff x="3142438" y="1926033"/>
              <a:chExt cx="1223136" cy="848691"/>
            </a:xfrm>
          </p:grpSpPr>
          <p:sp>
            <p:nvSpPr>
              <p:cNvPr id="46" name="圆角矩形 45"/>
              <p:cNvSpPr/>
              <p:nvPr/>
            </p:nvSpPr>
            <p:spPr>
              <a:xfrm>
                <a:off x="3297795" y="1926033"/>
                <a:ext cx="1067779" cy="730665"/>
              </a:xfrm>
              <a:prstGeom prst="roundRect">
                <a:avLst/>
              </a:prstGeom>
              <a:noFill/>
              <a:ln w="1905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a:t>
                </a:r>
                <a:endParaRPr kumimoji="0" lang="zh-CN" altLang="en-US" sz="24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7" name="Freeform 127"/>
              <p:cNvSpPr>
                <a:spLocks noEditPoints="1"/>
              </p:cNvSpPr>
              <p:nvPr/>
            </p:nvSpPr>
            <p:spPr bwMode="auto">
              <a:xfrm>
                <a:off x="3687671" y="2033517"/>
                <a:ext cx="444500" cy="409575"/>
              </a:xfrm>
              <a:custGeom>
                <a:avLst/>
                <a:gdLst>
                  <a:gd name="T0" fmla="*/ 107 w 140"/>
                  <a:gd name="T1" fmla="*/ 20 h 129"/>
                  <a:gd name="T2" fmla="*/ 135 w 140"/>
                  <a:gd name="T3" fmla="*/ 129 h 129"/>
                  <a:gd name="T4" fmla="*/ 140 w 140"/>
                  <a:gd name="T5" fmla="*/ 25 h 129"/>
                  <a:gd name="T6" fmla="*/ 122 w 140"/>
                  <a:gd name="T7" fmla="*/ 118 h 129"/>
                  <a:gd name="T8" fmla="*/ 114 w 140"/>
                  <a:gd name="T9" fmla="*/ 120 h 129"/>
                  <a:gd name="T10" fmla="*/ 112 w 140"/>
                  <a:gd name="T11" fmla="*/ 30 h 129"/>
                  <a:gd name="T12" fmla="*/ 120 w 140"/>
                  <a:gd name="T13" fmla="*/ 28 h 129"/>
                  <a:gd name="T14" fmla="*/ 122 w 140"/>
                  <a:gd name="T15" fmla="*/ 118 h 129"/>
                  <a:gd name="T16" fmla="*/ 133 w 140"/>
                  <a:gd name="T17" fmla="*/ 120 h 129"/>
                  <a:gd name="T18" fmla="*/ 126 w 140"/>
                  <a:gd name="T19" fmla="*/ 118 h 129"/>
                  <a:gd name="T20" fmla="*/ 128 w 140"/>
                  <a:gd name="T21" fmla="*/ 28 h 129"/>
                  <a:gd name="T22" fmla="*/ 135 w 140"/>
                  <a:gd name="T23" fmla="*/ 30 h 129"/>
                  <a:gd name="T24" fmla="*/ 0 w 140"/>
                  <a:gd name="T25" fmla="*/ 17 h 129"/>
                  <a:gd name="T26" fmla="*/ 5 w 140"/>
                  <a:gd name="T27" fmla="*/ 129 h 129"/>
                  <a:gd name="T28" fmla="*/ 34 w 140"/>
                  <a:gd name="T29" fmla="*/ 12 h 129"/>
                  <a:gd name="T30" fmla="*/ 0 w 140"/>
                  <a:gd name="T31" fmla="*/ 17 h 129"/>
                  <a:gd name="T32" fmla="*/ 21 w 140"/>
                  <a:gd name="T33" fmla="*/ 20 h 129"/>
                  <a:gd name="T34" fmla="*/ 28 w 140"/>
                  <a:gd name="T35" fmla="*/ 22 h 129"/>
                  <a:gd name="T36" fmla="*/ 26 w 140"/>
                  <a:gd name="T37" fmla="*/ 120 h 129"/>
                  <a:gd name="T38" fmla="*/ 19 w 140"/>
                  <a:gd name="T39" fmla="*/ 118 h 129"/>
                  <a:gd name="T40" fmla="*/ 7 w 140"/>
                  <a:gd name="T41" fmla="*/ 20 h 129"/>
                  <a:gd name="T42" fmla="*/ 15 w 140"/>
                  <a:gd name="T43" fmla="*/ 22 h 129"/>
                  <a:gd name="T44" fmla="*/ 13 w 140"/>
                  <a:gd name="T45" fmla="*/ 120 h 129"/>
                  <a:gd name="T46" fmla="*/ 5 w 140"/>
                  <a:gd name="T47" fmla="*/ 118 h 129"/>
                  <a:gd name="T48" fmla="*/ 7 w 140"/>
                  <a:gd name="T49" fmla="*/ 20 h 129"/>
                  <a:gd name="T50" fmla="*/ 41 w 140"/>
                  <a:gd name="T51" fmla="*/ 0 h 129"/>
                  <a:gd name="T52" fmla="*/ 36 w 140"/>
                  <a:gd name="T53" fmla="*/ 124 h 129"/>
                  <a:gd name="T54" fmla="*/ 59 w 140"/>
                  <a:gd name="T55" fmla="*/ 129 h 129"/>
                  <a:gd name="T56" fmla="*/ 60 w 140"/>
                  <a:gd name="T57" fmla="*/ 109 h 129"/>
                  <a:gd name="T58" fmla="*/ 81 w 140"/>
                  <a:gd name="T59" fmla="*/ 110 h 129"/>
                  <a:gd name="T60" fmla="*/ 99 w 140"/>
                  <a:gd name="T61" fmla="*/ 129 h 129"/>
                  <a:gd name="T62" fmla="*/ 104 w 140"/>
                  <a:gd name="T63" fmla="*/ 5 h 129"/>
                  <a:gd name="T64" fmla="*/ 52 w 140"/>
                  <a:gd name="T65" fmla="*/ 103 h 129"/>
                  <a:gd name="T66" fmla="*/ 44 w 140"/>
                  <a:gd name="T67" fmla="*/ 105 h 129"/>
                  <a:gd name="T68" fmla="*/ 42 w 140"/>
                  <a:gd name="T69" fmla="*/ 15 h 129"/>
                  <a:gd name="T70" fmla="*/ 50 w 140"/>
                  <a:gd name="T71" fmla="*/ 13 h 129"/>
                  <a:gd name="T72" fmla="*/ 52 w 140"/>
                  <a:gd name="T73" fmla="*/ 103 h 129"/>
                  <a:gd name="T74" fmla="*/ 65 w 140"/>
                  <a:gd name="T75" fmla="*/ 105 h 129"/>
                  <a:gd name="T76" fmla="*/ 58 w 140"/>
                  <a:gd name="T77" fmla="*/ 103 h 129"/>
                  <a:gd name="T78" fmla="*/ 60 w 140"/>
                  <a:gd name="T79" fmla="*/ 13 h 129"/>
                  <a:gd name="T80" fmla="*/ 67 w 140"/>
                  <a:gd name="T81" fmla="*/ 15 h 129"/>
                  <a:gd name="T82" fmla="*/ 83 w 140"/>
                  <a:gd name="T83" fmla="*/ 103 h 129"/>
                  <a:gd name="T84" fmla="*/ 75 w 140"/>
                  <a:gd name="T85" fmla="*/ 105 h 129"/>
                  <a:gd name="T86" fmla="*/ 73 w 140"/>
                  <a:gd name="T87" fmla="*/ 15 h 129"/>
                  <a:gd name="T88" fmla="*/ 80 w 140"/>
                  <a:gd name="T89" fmla="*/ 13 h 129"/>
                  <a:gd name="T90" fmla="*/ 83 w 140"/>
                  <a:gd name="T91" fmla="*/ 103 h 129"/>
                  <a:gd name="T92" fmla="*/ 96 w 140"/>
                  <a:gd name="T93" fmla="*/ 105 h 129"/>
                  <a:gd name="T94" fmla="*/ 88 w 140"/>
                  <a:gd name="T95" fmla="*/ 103 h 129"/>
                  <a:gd name="T96" fmla="*/ 91 w 140"/>
                  <a:gd name="T97" fmla="*/ 13 h 129"/>
                  <a:gd name="T98" fmla="*/ 98 w 140"/>
                  <a:gd name="T99" fmla="*/ 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0" h="129">
                    <a:moveTo>
                      <a:pt x="135" y="20"/>
                    </a:moveTo>
                    <a:cubicBezTo>
                      <a:pt x="107" y="20"/>
                      <a:pt x="107" y="20"/>
                      <a:pt x="107" y="20"/>
                    </a:cubicBezTo>
                    <a:cubicBezTo>
                      <a:pt x="107" y="129"/>
                      <a:pt x="107" y="129"/>
                      <a:pt x="107" y="129"/>
                    </a:cubicBezTo>
                    <a:cubicBezTo>
                      <a:pt x="135" y="129"/>
                      <a:pt x="135" y="129"/>
                      <a:pt x="135" y="129"/>
                    </a:cubicBezTo>
                    <a:cubicBezTo>
                      <a:pt x="138" y="129"/>
                      <a:pt x="140" y="127"/>
                      <a:pt x="140" y="124"/>
                    </a:cubicBezTo>
                    <a:cubicBezTo>
                      <a:pt x="140" y="25"/>
                      <a:pt x="140" y="25"/>
                      <a:pt x="140" y="25"/>
                    </a:cubicBezTo>
                    <a:cubicBezTo>
                      <a:pt x="140" y="22"/>
                      <a:pt x="138" y="20"/>
                      <a:pt x="135" y="20"/>
                    </a:cubicBezTo>
                    <a:close/>
                    <a:moveTo>
                      <a:pt x="122" y="118"/>
                    </a:moveTo>
                    <a:cubicBezTo>
                      <a:pt x="122" y="119"/>
                      <a:pt x="121" y="120"/>
                      <a:pt x="120" y="120"/>
                    </a:cubicBezTo>
                    <a:cubicBezTo>
                      <a:pt x="114" y="120"/>
                      <a:pt x="114" y="120"/>
                      <a:pt x="114" y="120"/>
                    </a:cubicBezTo>
                    <a:cubicBezTo>
                      <a:pt x="113" y="120"/>
                      <a:pt x="112" y="119"/>
                      <a:pt x="112" y="118"/>
                    </a:cubicBezTo>
                    <a:cubicBezTo>
                      <a:pt x="112" y="30"/>
                      <a:pt x="112" y="30"/>
                      <a:pt x="112" y="30"/>
                    </a:cubicBezTo>
                    <a:cubicBezTo>
                      <a:pt x="112" y="29"/>
                      <a:pt x="113" y="28"/>
                      <a:pt x="114" y="28"/>
                    </a:cubicBezTo>
                    <a:cubicBezTo>
                      <a:pt x="120" y="28"/>
                      <a:pt x="120" y="28"/>
                      <a:pt x="120" y="28"/>
                    </a:cubicBezTo>
                    <a:cubicBezTo>
                      <a:pt x="121" y="28"/>
                      <a:pt x="122" y="29"/>
                      <a:pt x="122" y="30"/>
                    </a:cubicBezTo>
                    <a:lnTo>
                      <a:pt x="122" y="118"/>
                    </a:lnTo>
                    <a:close/>
                    <a:moveTo>
                      <a:pt x="135" y="118"/>
                    </a:moveTo>
                    <a:cubicBezTo>
                      <a:pt x="135" y="119"/>
                      <a:pt x="134" y="120"/>
                      <a:pt x="133" y="120"/>
                    </a:cubicBezTo>
                    <a:cubicBezTo>
                      <a:pt x="128" y="120"/>
                      <a:pt x="128" y="120"/>
                      <a:pt x="128" y="120"/>
                    </a:cubicBezTo>
                    <a:cubicBezTo>
                      <a:pt x="127" y="120"/>
                      <a:pt x="126" y="119"/>
                      <a:pt x="126" y="118"/>
                    </a:cubicBezTo>
                    <a:cubicBezTo>
                      <a:pt x="126" y="30"/>
                      <a:pt x="126" y="30"/>
                      <a:pt x="126" y="30"/>
                    </a:cubicBezTo>
                    <a:cubicBezTo>
                      <a:pt x="126" y="29"/>
                      <a:pt x="127" y="28"/>
                      <a:pt x="128" y="28"/>
                    </a:cubicBezTo>
                    <a:cubicBezTo>
                      <a:pt x="133" y="28"/>
                      <a:pt x="133" y="28"/>
                      <a:pt x="133" y="28"/>
                    </a:cubicBezTo>
                    <a:cubicBezTo>
                      <a:pt x="134" y="28"/>
                      <a:pt x="135" y="29"/>
                      <a:pt x="135" y="30"/>
                    </a:cubicBezTo>
                    <a:lnTo>
                      <a:pt x="135" y="118"/>
                    </a:lnTo>
                    <a:close/>
                    <a:moveTo>
                      <a:pt x="0" y="17"/>
                    </a:moveTo>
                    <a:cubicBezTo>
                      <a:pt x="0" y="124"/>
                      <a:pt x="0" y="124"/>
                      <a:pt x="0" y="124"/>
                    </a:cubicBezTo>
                    <a:cubicBezTo>
                      <a:pt x="0" y="127"/>
                      <a:pt x="2" y="129"/>
                      <a:pt x="5" y="129"/>
                    </a:cubicBezTo>
                    <a:cubicBezTo>
                      <a:pt x="34" y="129"/>
                      <a:pt x="34" y="129"/>
                      <a:pt x="34" y="129"/>
                    </a:cubicBezTo>
                    <a:cubicBezTo>
                      <a:pt x="34" y="12"/>
                      <a:pt x="34" y="12"/>
                      <a:pt x="34" y="12"/>
                    </a:cubicBezTo>
                    <a:cubicBezTo>
                      <a:pt x="5" y="12"/>
                      <a:pt x="5" y="12"/>
                      <a:pt x="5" y="12"/>
                    </a:cubicBezTo>
                    <a:cubicBezTo>
                      <a:pt x="2" y="12"/>
                      <a:pt x="0" y="14"/>
                      <a:pt x="0" y="17"/>
                    </a:cubicBezTo>
                    <a:close/>
                    <a:moveTo>
                      <a:pt x="19" y="22"/>
                    </a:moveTo>
                    <a:cubicBezTo>
                      <a:pt x="19" y="21"/>
                      <a:pt x="20" y="20"/>
                      <a:pt x="21" y="20"/>
                    </a:cubicBezTo>
                    <a:cubicBezTo>
                      <a:pt x="26" y="20"/>
                      <a:pt x="26" y="20"/>
                      <a:pt x="26" y="20"/>
                    </a:cubicBezTo>
                    <a:cubicBezTo>
                      <a:pt x="27" y="20"/>
                      <a:pt x="28" y="21"/>
                      <a:pt x="28" y="22"/>
                    </a:cubicBezTo>
                    <a:cubicBezTo>
                      <a:pt x="28" y="118"/>
                      <a:pt x="28" y="118"/>
                      <a:pt x="28" y="118"/>
                    </a:cubicBezTo>
                    <a:cubicBezTo>
                      <a:pt x="28" y="119"/>
                      <a:pt x="27" y="120"/>
                      <a:pt x="26" y="120"/>
                    </a:cubicBezTo>
                    <a:cubicBezTo>
                      <a:pt x="21" y="120"/>
                      <a:pt x="21" y="120"/>
                      <a:pt x="21" y="120"/>
                    </a:cubicBezTo>
                    <a:cubicBezTo>
                      <a:pt x="20" y="120"/>
                      <a:pt x="19" y="119"/>
                      <a:pt x="19" y="118"/>
                    </a:cubicBezTo>
                    <a:lnTo>
                      <a:pt x="19" y="22"/>
                    </a:lnTo>
                    <a:close/>
                    <a:moveTo>
                      <a:pt x="7" y="20"/>
                    </a:moveTo>
                    <a:cubicBezTo>
                      <a:pt x="13" y="20"/>
                      <a:pt x="13" y="20"/>
                      <a:pt x="13" y="20"/>
                    </a:cubicBezTo>
                    <a:cubicBezTo>
                      <a:pt x="14" y="20"/>
                      <a:pt x="15" y="21"/>
                      <a:pt x="15" y="22"/>
                    </a:cubicBezTo>
                    <a:cubicBezTo>
                      <a:pt x="15" y="118"/>
                      <a:pt x="15" y="118"/>
                      <a:pt x="15" y="118"/>
                    </a:cubicBezTo>
                    <a:cubicBezTo>
                      <a:pt x="15" y="119"/>
                      <a:pt x="14" y="120"/>
                      <a:pt x="13" y="120"/>
                    </a:cubicBezTo>
                    <a:cubicBezTo>
                      <a:pt x="7" y="120"/>
                      <a:pt x="7" y="120"/>
                      <a:pt x="7" y="120"/>
                    </a:cubicBezTo>
                    <a:cubicBezTo>
                      <a:pt x="6" y="120"/>
                      <a:pt x="5" y="119"/>
                      <a:pt x="5" y="118"/>
                    </a:cubicBezTo>
                    <a:cubicBezTo>
                      <a:pt x="5" y="22"/>
                      <a:pt x="5" y="22"/>
                      <a:pt x="5" y="22"/>
                    </a:cubicBezTo>
                    <a:cubicBezTo>
                      <a:pt x="5" y="21"/>
                      <a:pt x="6" y="20"/>
                      <a:pt x="7" y="20"/>
                    </a:cubicBezTo>
                    <a:close/>
                    <a:moveTo>
                      <a:pt x="99" y="0"/>
                    </a:moveTo>
                    <a:cubicBezTo>
                      <a:pt x="41" y="0"/>
                      <a:pt x="41" y="0"/>
                      <a:pt x="41" y="0"/>
                    </a:cubicBezTo>
                    <a:cubicBezTo>
                      <a:pt x="38" y="0"/>
                      <a:pt x="36" y="2"/>
                      <a:pt x="36" y="5"/>
                    </a:cubicBezTo>
                    <a:cubicBezTo>
                      <a:pt x="36" y="124"/>
                      <a:pt x="36" y="124"/>
                      <a:pt x="36" y="124"/>
                    </a:cubicBezTo>
                    <a:cubicBezTo>
                      <a:pt x="36" y="127"/>
                      <a:pt x="38" y="129"/>
                      <a:pt x="41" y="129"/>
                    </a:cubicBezTo>
                    <a:cubicBezTo>
                      <a:pt x="59" y="129"/>
                      <a:pt x="59" y="129"/>
                      <a:pt x="59" y="129"/>
                    </a:cubicBezTo>
                    <a:cubicBezTo>
                      <a:pt x="59" y="110"/>
                      <a:pt x="59" y="110"/>
                      <a:pt x="59" y="110"/>
                    </a:cubicBezTo>
                    <a:cubicBezTo>
                      <a:pt x="59" y="110"/>
                      <a:pt x="60" y="109"/>
                      <a:pt x="60" y="109"/>
                    </a:cubicBezTo>
                    <a:cubicBezTo>
                      <a:pt x="80" y="109"/>
                      <a:pt x="80" y="109"/>
                      <a:pt x="80" y="109"/>
                    </a:cubicBezTo>
                    <a:cubicBezTo>
                      <a:pt x="81" y="109"/>
                      <a:pt x="81" y="110"/>
                      <a:pt x="81" y="110"/>
                    </a:cubicBezTo>
                    <a:cubicBezTo>
                      <a:pt x="81" y="129"/>
                      <a:pt x="81" y="129"/>
                      <a:pt x="81" y="129"/>
                    </a:cubicBezTo>
                    <a:cubicBezTo>
                      <a:pt x="99" y="129"/>
                      <a:pt x="99" y="129"/>
                      <a:pt x="99" y="129"/>
                    </a:cubicBezTo>
                    <a:cubicBezTo>
                      <a:pt x="102" y="129"/>
                      <a:pt x="104" y="127"/>
                      <a:pt x="104" y="124"/>
                    </a:cubicBezTo>
                    <a:cubicBezTo>
                      <a:pt x="104" y="5"/>
                      <a:pt x="104" y="5"/>
                      <a:pt x="104" y="5"/>
                    </a:cubicBezTo>
                    <a:cubicBezTo>
                      <a:pt x="104" y="2"/>
                      <a:pt x="102" y="0"/>
                      <a:pt x="99" y="0"/>
                    </a:cubicBezTo>
                    <a:close/>
                    <a:moveTo>
                      <a:pt x="52" y="103"/>
                    </a:moveTo>
                    <a:cubicBezTo>
                      <a:pt x="52" y="104"/>
                      <a:pt x="51" y="105"/>
                      <a:pt x="50" y="105"/>
                    </a:cubicBezTo>
                    <a:cubicBezTo>
                      <a:pt x="44" y="105"/>
                      <a:pt x="44" y="105"/>
                      <a:pt x="44" y="105"/>
                    </a:cubicBezTo>
                    <a:cubicBezTo>
                      <a:pt x="43" y="105"/>
                      <a:pt x="42" y="104"/>
                      <a:pt x="42" y="103"/>
                    </a:cubicBezTo>
                    <a:cubicBezTo>
                      <a:pt x="42" y="15"/>
                      <a:pt x="42" y="15"/>
                      <a:pt x="42" y="15"/>
                    </a:cubicBezTo>
                    <a:cubicBezTo>
                      <a:pt x="42" y="14"/>
                      <a:pt x="43" y="13"/>
                      <a:pt x="44" y="13"/>
                    </a:cubicBezTo>
                    <a:cubicBezTo>
                      <a:pt x="50" y="13"/>
                      <a:pt x="50" y="13"/>
                      <a:pt x="50" y="13"/>
                    </a:cubicBezTo>
                    <a:cubicBezTo>
                      <a:pt x="51" y="13"/>
                      <a:pt x="52" y="14"/>
                      <a:pt x="52" y="15"/>
                    </a:cubicBezTo>
                    <a:lnTo>
                      <a:pt x="52" y="103"/>
                    </a:lnTo>
                    <a:close/>
                    <a:moveTo>
                      <a:pt x="67" y="103"/>
                    </a:moveTo>
                    <a:cubicBezTo>
                      <a:pt x="67" y="104"/>
                      <a:pt x="66" y="105"/>
                      <a:pt x="65" y="105"/>
                    </a:cubicBezTo>
                    <a:cubicBezTo>
                      <a:pt x="60" y="105"/>
                      <a:pt x="60" y="105"/>
                      <a:pt x="60" y="105"/>
                    </a:cubicBezTo>
                    <a:cubicBezTo>
                      <a:pt x="59" y="105"/>
                      <a:pt x="58" y="104"/>
                      <a:pt x="58" y="103"/>
                    </a:cubicBezTo>
                    <a:cubicBezTo>
                      <a:pt x="58" y="15"/>
                      <a:pt x="58" y="15"/>
                      <a:pt x="58" y="15"/>
                    </a:cubicBezTo>
                    <a:cubicBezTo>
                      <a:pt x="58" y="14"/>
                      <a:pt x="59" y="13"/>
                      <a:pt x="60" y="13"/>
                    </a:cubicBezTo>
                    <a:cubicBezTo>
                      <a:pt x="65" y="13"/>
                      <a:pt x="65" y="13"/>
                      <a:pt x="65" y="13"/>
                    </a:cubicBezTo>
                    <a:cubicBezTo>
                      <a:pt x="66" y="13"/>
                      <a:pt x="67" y="14"/>
                      <a:pt x="67" y="15"/>
                    </a:cubicBezTo>
                    <a:lnTo>
                      <a:pt x="67" y="103"/>
                    </a:lnTo>
                    <a:close/>
                    <a:moveTo>
                      <a:pt x="83" y="103"/>
                    </a:moveTo>
                    <a:cubicBezTo>
                      <a:pt x="83" y="104"/>
                      <a:pt x="82" y="105"/>
                      <a:pt x="80" y="105"/>
                    </a:cubicBezTo>
                    <a:cubicBezTo>
                      <a:pt x="75" y="105"/>
                      <a:pt x="75" y="105"/>
                      <a:pt x="75" y="105"/>
                    </a:cubicBezTo>
                    <a:cubicBezTo>
                      <a:pt x="74" y="105"/>
                      <a:pt x="73" y="104"/>
                      <a:pt x="73" y="103"/>
                    </a:cubicBezTo>
                    <a:cubicBezTo>
                      <a:pt x="73" y="15"/>
                      <a:pt x="73" y="15"/>
                      <a:pt x="73" y="15"/>
                    </a:cubicBezTo>
                    <a:cubicBezTo>
                      <a:pt x="73" y="14"/>
                      <a:pt x="74" y="13"/>
                      <a:pt x="75" y="13"/>
                    </a:cubicBezTo>
                    <a:cubicBezTo>
                      <a:pt x="80" y="13"/>
                      <a:pt x="80" y="13"/>
                      <a:pt x="80" y="13"/>
                    </a:cubicBezTo>
                    <a:cubicBezTo>
                      <a:pt x="82" y="13"/>
                      <a:pt x="83" y="14"/>
                      <a:pt x="83" y="15"/>
                    </a:cubicBezTo>
                    <a:lnTo>
                      <a:pt x="83" y="103"/>
                    </a:lnTo>
                    <a:close/>
                    <a:moveTo>
                      <a:pt x="98" y="103"/>
                    </a:moveTo>
                    <a:cubicBezTo>
                      <a:pt x="98" y="104"/>
                      <a:pt x="97" y="105"/>
                      <a:pt x="96" y="105"/>
                    </a:cubicBezTo>
                    <a:cubicBezTo>
                      <a:pt x="91" y="105"/>
                      <a:pt x="91" y="105"/>
                      <a:pt x="91" y="105"/>
                    </a:cubicBezTo>
                    <a:cubicBezTo>
                      <a:pt x="89" y="105"/>
                      <a:pt x="88" y="104"/>
                      <a:pt x="88" y="103"/>
                    </a:cubicBezTo>
                    <a:cubicBezTo>
                      <a:pt x="88" y="15"/>
                      <a:pt x="88" y="15"/>
                      <a:pt x="88" y="15"/>
                    </a:cubicBezTo>
                    <a:cubicBezTo>
                      <a:pt x="88" y="14"/>
                      <a:pt x="89" y="13"/>
                      <a:pt x="91" y="13"/>
                    </a:cubicBezTo>
                    <a:cubicBezTo>
                      <a:pt x="96" y="13"/>
                      <a:pt x="96" y="13"/>
                      <a:pt x="96" y="13"/>
                    </a:cubicBezTo>
                    <a:cubicBezTo>
                      <a:pt x="97" y="13"/>
                      <a:pt x="98" y="14"/>
                      <a:pt x="98" y="15"/>
                    </a:cubicBezTo>
                    <a:lnTo>
                      <a:pt x="98" y="103"/>
                    </a:lnTo>
                    <a:close/>
                  </a:path>
                </a:pathLst>
              </a:custGeom>
              <a:solidFill>
                <a:srgbClr val="44546A">
                  <a:lumMod val="75000"/>
                  <a:lumOff val="25000"/>
                </a:srgb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nvGrpSpPr>
              <p:cNvPr id="48" name="组合 47"/>
              <p:cNvGrpSpPr/>
              <p:nvPr/>
            </p:nvGrpSpPr>
            <p:grpSpPr>
              <a:xfrm>
                <a:off x="3142438" y="2520270"/>
                <a:ext cx="216024" cy="254454"/>
                <a:chOff x="3024738" y="2453396"/>
                <a:chExt cx="216024" cy="254454"/>
              </a:xfrm>
            </p:grpSpPr>
            <p:sp>
              <p:nvSpPr>
                <p:cNvPr id="55" name="Freeform 138"/>
                <p:cNvSpPr>
                  <a:spLocks/>
                </p:cNvSpPr>
                <p:nvPr/>
              </p:nvSpPr>
              <p:spPr bwMode="auto">
                <a:xfrm>
                  <a:off x="3058785" y="2453396"/>
                  <a:ext cx="149104" cy="98838"/>
                </a:xfrm>
                <a:custGeom>
                  <a:avLst/>
                  <a:gdLst>
                    <a:gd name="T0" fmla="*/ 17 w 80"/>
                    <a:gd name="T1" fmla="*/ 59 h 59"/>
                    <a:gd name="T2" fmla="*/ 17 w 80"/>
                    <a:gd name="T3" fmla="*/ 41 h 59"/>
                    <a:gd name="T4" fmla="*/ 24 w 80"/>
                    <a:gd name="T5" fmla="*/ 24 h 59"/>
                    <a:gd name="T6" fmla="*/ 40 w 80"/>
                    <a:gd name="T7" fmla="*/ 17 h 59"/>
                    <a:gd name="T8" fmla="*/ 56 w 80"/>
                    <a:gd name="T9" fmla="*/ 24 h 59"/>
                    <a:gd name="T10" fmla="*/ 63 w 80"/>
                    <a:gd name="T11" fmla="*/ 41 h 59"/>
                    <a:gd name="T12" fmla="*/ 63 w 80"/>
                    <a:gd name="T13" fmla="*/ 59 h 59"/>
                    <a:gd name="T14" fmla="*/ 80 w 80"/>
                    <a:gd name="T15" fmla="*/ 59 h 59"/>
                    <a:gd name="T16" fmla="*/ 80 w 80"/>
                    <a:gd name="T17" fmla="*/ 41 h 59"/>
                    <a:gd name="T18" fmla="*/ 40 w 80"/>
                    <a:gd name="T19" fmla="*/ 0 h 59"/>
                    <a:gd name="T20" fmla="*/ 0 w 80"/>
                    <a:gd name="T21" fmla="*/ 41 h 59"/>
                    <a:gd name="T22" fmla="*/ 0 w 80"/>
                    <a:gd name="T23" fmla="*/ 59 h 59"/>
                    <a:gd name="T24" fmla="*/ 17 w 80"/>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9">
                      <a:moveTo>
                        <a:pt x="17" y="59"/>
                      </a:moveTo>
                      <a:cubicBezTo>
                        <a:pt x="17" y="41"/>
                        <a:pt x="17" y="41"/>
                        <a:pt x="17" y="41"/>
                      </a:cubicBezTo>
                      <a:cubicBezTo>
                        <a:pt x="17" y="34"/>
                        <a:pt x="19" y="29"/>
                        <a:pt x="24" y="24"/>
                      </a:cubicBezTo>
                      <a:cubicBezTo>
                        <a:pt x="28" y="20"/>
                        <a:pt x="34" y="17"/>
                        <a:pt x="40" y="17"/>
                      </a:cubicBezTo>
                      <a:cubicBezTo>
                        <a:pt x="46" y="17"/>
                        <a:pt x="52" y="20"/>
                        <a:pt x="56" y="24"/>
                      </a:cubicBezTo>
                      <a:cubicBezTo>
                        <a:pt x="61" y="29"/>
                        <a:pt x="63" y="34"/>
                        <a:pt x="63" y="41"/>
                      </a:cubicBezTo>
                      <a:cubicBezTo>
                        <a:pt x="63" y="59"/>
                        <a:pt x="63" y="59"/>
                        <a:pt x="63" y="59"/>
                      </a:cubicBezTo>
                      <a:cubicBezTo>
                        <a:pt x="80" y="59"/>
                        <a:pt x="80" y="59"/>
                        <a:pt x="80" y="59"/>
                      </a:cubicBezTo>
                      <a:cubicBezTo>
                        <a:pt x="80" y="41"/>
                        <a:pt x="80" y="41"/>
                        <a:pt x="80" y="41"/>
                      </a:cubicBezTo>
                      <a:cubicBezTo>
                        <a:pt x="80" y="18"/>
                        <a:pt x="62" y="0"/>
                        <a:pt x="40" y="0"/>
                      </a:cubicBezTo>
                      <a:cubicBezTo>
                        <a:pt x="18" y="0"/>
                        <a:pt x="0" y="18"/>
                        <a:pt x="0" y="41"/>
                      </a:cubicBezTo>
                      <a:cubicBezTo>
                        <a:pt x="0" y="59"/>
                        <a:pt x="0" y="59"/>
                        <a:pt x="0" y="59"/>
                      </a:cubicBezTo>
                      <a:lnTo>
                        <a:pt x="17" y="59"/>
                      </a:lnTo>
                      <a:close/>
                    </a:path>
                  </a:pathLst>
                </a:custGeom>
                <a:solidFill>
                  <a:srgbClr val="44546A">
                    <a:lumMod val="75000"/>
                    <a:lumOff val="25000"/>
                  </a:srgb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56" name="Rectangle 139"/>
                <p:cNvSpPr>
                  <a:spLocks noChangeArrowheads="1"/>
                </p:cNvSpPr>
                <p:nvPr/>
              </p:nvSpPr>
              <p:spPr bwMode="auto">
                <a:xfrm>
                  <a:off x="3024738" y="2552234"/>
                  <a:ext cx="216024" cy="155616"/>
                </a:xfrm>
                <a:prstGeom prst="rect">
                  <a:avLst/>
                </a:prstGeom>
                <a:solidFill>
                  <a:srgbClr val="44546A">
                    <a:lumMod val="75000"/>
                    <a:lumOff val="25000"/>
                  </a:srgb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57" name="Freeform 140"/>
                <p:cNvSpPr>
                  <a:spLocks/>
                </p:cNvSpPr>
                <p:nvPr/>
              </p:nvSpPr>
              <p:spPr bwMode="auto">
                <a:xfrm>
                  <a:off x="3110443" y="2600601"/>
                  <a:ext cx="44613" cy="64139"/>
                </a:xfrm>
                <a:custGeom>
                  <a:avLst/>
                  <a:gdLst>
                    <a:gd name="T0" fmla="*/ 18 w 24"/>
                    <a:gd name="T1" fmla="*/ 23 h 38"/>
                    <a:gd name="T2" fmla="*/ 18 w 24"/>
                    <a:gd name="T3" fmla="*/ 38 h 38"/>
                    <a:gd name="T4" fmla="*/ 6 w 24"/>
                    <a:gd name="T5" fmla="*/ 38 h 38"/>
                    <a:gd name="T6" fmla="*/ 6 w 24"/>
                    <a:gd name="T7" fmla="*/ 23 h 38"/>
                    <a:gd name="T8" fmla="*/ 0 w 24"/>
                    <a:gd name="T9" fmla="*/ 12 h 38"/>
                    <a:gd name="T10" fmla="*/ 12 w 24"/>
                    <a:gd name="T11" fmla="*/ 0 h 38"/>
                    <a:gd name="T12" fmla="*/ 24 w 24"/>
                    <a:gd name="T13" fmla="*/ 12 h 38"/>
                    <a:gd name="T14" fmla="*/ 18 w 24"/>
                    <a:gd name="T15" fmla="*/ 2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8">
                      <a:moveTo>
                        <a:pt x="18" y="23"/>
                      </a:moveTo>
                      <a:cubicBezTo>
                        <a:pt x="18" y="38"/>
                        <a:pt x="18" y="38"/>
                        <a:pt x="18" y="38"/>
                      </a:cubicBezTo>
                      <a:cubicBezTo>
                        <a:pt x="6" y="38"/>
                        <a:pt x="6" y="38"/>
                        <a:pt x="6" y="38"/>
                      </a:cubicBezTo>
                      <a:cubicBezTo>
                        <a:pt x="6" y="23"/>
                        <a:pt x="6" y="23"/>
                        <a:pt x="6" y="23"/>
                      </a:cubicBezTo>
                      <a:cubicBezTo>
                        <a:pt x="2" y="21"/>
                        <a:pt x="0" y="17"/>
                        <a:pt x="0" y="12"/>
                      </a:cubicBezTo>
                      <a:cubicBezTo>
                        <a:pt x="0" y="5"/>
                        <a:pt x="5" y="0"/>
                        <a:pt x="12" y="0"/>
                      </a:cubicBezTo>
                      <a:cubicBezTo>
                        <a:pt x="19" y="0"/>
                        <a:pt x="24" y="5"/>
                        <a:pt x="24" y="12"/>
                      </a:cubicBezTo>
                      <a:cubicBezTo>
                        <a:pt x="24" y="17"/>
                        <a:pt x="22" y="21"/>
                        <a:pt x="18" y="23"/>
                      </a:cubicBezTo>
                      <a:close/>
                    </a:path>
                  </a:pathLst>
                </a:custGeom>
                <a:solidFill>
                  <a:srgbClr val="E7E6E6">
                    <a:lumMod val="20000"/>
                    <a:lumOff val="80000"/>
                  </a:srgb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49" name="组合 48"/>
              <p:cNvGrpSpPr/>
              <p:nvPr/>
            </p:nvGrpSpPr>
            <p:grpSpPr>
              <a:xfrm>
                <a:off x="3400220" y="2109694"/>
                <a:ext cx="166571" cy="341234"/>
                <a:chOff x="5984779" y="3525825"/>
                <a:chExt cx="191118" cy="299966"/>
              </a:xfrm>
            </p:grpSpPr>
            <p:sp>
              <p:nvSpPr>
                <p:cNvPr id="50" name="Freeform 29"/>
                <p:cNvSpPr>
                  <a:spLocks/>
                </p:cNvSpPr>
                <p:nvPr/>
              </p:nvSpPr>
              <p:spPr bwMode="auto">
                <a:xfrm>
                  <a:off x="6049329" y="3559998"/>
                  <a:ext cx="67081" cy="265793"/>
                </a:xfrm>
                <a:custGeom>
                  <a:avLst/>
                  <a:gdLst>
                    <a:gd name="T0" fmla="*/ 42 w 42"/>
                    <a:gd name="T1" fmla="*/ 165 h 165"/>
                    <a:gd name="T2" fmla="*/ 25 w 42"/>
                    <a:gd name="T3" fmla="*/ 37 h 165"/>
                    <a:gd name="T4" fmla="*/ 39 w 42"/>
                    <a:gd name="T5" fmla="*/ 19 h 165"/>
                    <a:gd name="T6" fmla="*/ 21 w 42"/>
                    <a:gd name="T7" fmla="*/ 0 h 165"/>
                    <a:gd name="T8" fmla="*/ 2 w 42"/>
                    <a:gd name="T9" fmla="*/ 19 h 165"/>
                    <a:gd name="T10" fmla="*/ 16 w 42"/>
                    <a:gd name="T11" fmla="*/ 37 h 165"/>
                    <a:gd name="T12" fmla="*/ 0 w 42"/>
                    <a:gd name="T13" fmla="*/ 165 h 165"/>
                    <a:gd name="T14" fmla="*/ 42 w 42"/>
                    <a:gd name="T15" fmla="*/ 165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65">
                      <a:moveTo>
                        <a:pt x="42" y="165"/>
                      </a:moveTo>
                      <a:cubicBezTo>
                        <a:pt x="25" y="37"/>
                        <a:pt x="25" y="37"/>
                        <a:pt x="25" y="37"/>
                      </a:cubicBezTo>
                      <a:cubicBezTo>
                        <a:pt x="33" y="35"/>
                        <a:pt x="39" y="28"/>
                        <a:pt x="39" y="19"/>
                      </a:cubicBezTo>
                      <a:cubicBezTo>
                        <a:pt x="39" y="8"/>
                        <a:pt x="31" y="0"/>
                        <a:pt x="21" y="0"/>
                      </a:cubicBezTo>
                      <a:cubicBezTo>
                        <a:pt x="10" y="0"/>
                        <a:pt x="2" y="8"/>
                        <a:pt x="2" y="19"/>
                      </a:cubicBezTo>
                      <a:cubicBezTo>
                        <a:pt x="2" y="28"/>
                        <a:pt x="8" y="35"/>
                        <a:pt x="16" y="37"/>
                      </a:cubicBezTo>
                      <a:cubicBezTo>
                        <a:pt x="0" y="165"/>
                        <a:pt x="0" y="165"/>
                        <a:pt x="0" y="165"/>
                      </a:cubicBezTo>
                      <a:lnTo>
                        <a:pt x="42" y="165"/>
                      </a:ln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微软雅黑"/>
                    <a:ea typeface="微软雅黑"/>
                  </a:endParaRPr>
                </a:p>
              </p:txBody>
            </p:sp>
            <p:sp>
              <p:nvSpPr>
                <p:cNvPr id="51" name="Freeform 30"/>
                <p:cNvSpPr>
                  <a:spLocks/>
                </p:cNvSpPr>
                <p:nvPr/>
              </p:nvSpPr>
              <p:spPr bwMode="auto">
                <a:xfrm>
                  <a:off x="6020218" y="3551139"/>
                  <a:ext cx="43033" cy="78472"/>
                </a:xfrm>
                <a:custGeom>
                  <a:avLst/>
                  <a:gdLst>
                    <a:gd name="T0" fmla="*/ 5 w 27"/>
                    <a:gd name="T1" fmla="*/ 24 h 49"/>
                    <a:gd name="T2" fmla="*/ 27 w 27"/>
                    <a:gd name="T3" fmla="*/ 0 h 49"/>
                    <a:gd name="T4" fmla="*/ 24 w 27"/>
                    <a:gd name="T5" fmla="*/ 0 h 49"/>
                    <a:gd name="T6" fmla="*/ 0 w 27"/>
                    <a:gd name="T7" fmla="*/ 24 h 49"/>
                    <a:gd name="T8" fmla="*/ 24 w 27"/>
                    <a:gd name="T9" fmla="*/ 49 h 49"/>
                    <a:gd name="T10" fmla="*/ 27 w 27"/>
                    <a:gd name="T11" fmla="*/ 49 h 49"/>
                    <a:gd name="T12" fmla="*/ 5 w 27"/>
                    <a:gd name="T13" fmla="*/ 24 h 49"/>
                  </a:gdLst>
                  <a:ahLst/>
                  <a:cxnLst>
                    <a:cxn ang="0">
                      <a:pos x="T0" y="T1"/>
                    </a:cxn>
                    <a:cxn ang="0">
                      <a:pos x="T2" y="T3"/>
                    </a:cxn>
                    <a:cxn ang="0">
                      <a:pos x="T4" y="T5"/>
                    </a:cxn>
                    <a:cxn ang="0">
                      <a:pos x="T6" y="T7"/>
                    </a:cxn>
                    <a:cxn ang="0">
                      <a:pos x="T8" y="T9"/>
                    </a:cxn>
                    <a:cxn ang="0">
                      <a:pos x="T10" y="T11"/>
                    </a:cxn>
                    <a:cxn ang="0">
                      <a:pos x="T12" y="T13"/>
                    </a:cxn>
                  </a:cxnLst>
                  <a:rect l="0" t="0" r="r" b="b"/>
                  <a:pathLst>
                    <a:path w="27" h="49">
                      <a:moveTo>
                        <a:pt x="5" y="24"/>
                      </a:moveTo>
                      <a:cubicBezTo>
                        <a:pt x="5" y="12"/>
                        <a:pt x="15" y="2"/>
                        <a:pt x="27" y="0"/>
                      </a:cubicBezTo>
                      <a:cubicBezTo>
                        <a:pt x="26" y="0"/>
                        <a:pt x="25" y="0"/>
                        <a:pt x="24" y="0"/>
                      </a:cubicBezTo>
                      <a:cubicBezTo>
                        <a:pt x="11" y="0"/>
                        <a:pt x="0" y="11"/>
                        <a:pt x="0" y="24"/>
                      </a:cubicBezTo>
                      <a:cubicBezTo>
                        <a:pt x="0" y="38"/>
                        <a:pt x="11" y="49"/>
                        <a:pt x="24" y="49"/>
                      </a:cubicBezTo>
                      <a:cubicBezTo>
                        <a:pt x="25" y="49"/>
                        <a:pt x="26" y="49"/>
                        <a:pt x="27" y="49"/>
                      </a:cubicBezTo>
                      <a:cubicBezTo>
                        <a:pt x="15" y="47"/>
                        <a:pt x="5" y="37"/>
                        <a:pt x="5" y="24"/>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微软雅黑"/>
                    <a:ea typeface="微软雅黑"/>
                  </a:endParaRPr>
                </a:p>
              </p:txBody>
            </p:sp>
            <p:sp>
              <p:nvSpPr>
                <p:cNvPr id="52" name="Freeform 31"/>
                <p:cNvSpPr>
                  <a:spLocks/>
                </p:cNvSpPr>
                <p:nvPr/>
              </p:nvSpPr>
              <p:spPr bwMode="auto">
                <a:xfrm>
                  <a:off x="5984779" y="3527090"/>
                  <a:ext cx="70878" cy="126568"/>
                </a:xfrm>
                <a:custGeom>
                  <a:avLst/>
                  <a:gdLst>
                    <a:gd name="T0" fmla="*/ 9 w 44"/>
                    <a:gd name="T1" fmla="*/ 39 h 79"/>
                    <a:gd name="T2" fmla="*/ 44 w 44"/>
                    <a:gd name="T3" fmla="*/ 1 h 79"/>
                    <a:gd name="T4" fmla="*/ 39 w 44"/>
                    <a:gd name="T5" fmla="*/ 0 h 79"/>
                    <a:gd name="T6" fmla="*/ 0 w 44"/>
                    <a:gd name="T7" fmla="*/ 39 h 79"/>
                    <a:gd name="T8" fmla="*/ 39 w 44"/>
                    <a:gd name="T9" fmla="*/ 79 h 79"/>
                    <a:gd name="T10" fmla="*/ 44 w 44"/>
                    <a:gd name="T11" fmla="*/ 78 h 79"/>
                    <a:gd name="T12" fmla="*/ 9 w 44"/>
                    <a:gd name="T13" fmla="*/ 39 h 79"/>
                  </a:gdLst>
                  <a:ahLst/>
                  <a:cxnLst>
                    <a:cxn ang="0">
                      <a:pos x="T0" y="T1"/>
                    </a:cxn>
                    <a:cxn ang="0">
                      <a:pos x="T2" y="T3"/>
                    </a:cxn>
                    <a:cxn ang="0">
                      <a:pos x="T4" y="T5"/>
                    </a:cxn>
                    <a:cxn ang="0">
                      <a:pos x="T6" y="T7"/>
                    </a:cxn>
                    <a:cxn ang="0">
                      <a:pos x="T8" y="T9"/>
                    </a:cxn>
                    <a:cxn ang="0">
                      <a:pos x="T10" y="T11"/>
                    </a:cxn>
                    <a:cxn ang="0">
                      <a:pos x="T12" y="T13"/>
                    </a:cxn>
                  </a:cxnLst>
                  <a:rect l="0" t="0" r="r" b="b"/>
                  <a:pathLst>
                    <a:path w="44" h="79">
                      <a:moveTo>
                        <a:pt x="9" y="39"/>
                      </a:moveTo>
                      <a:cubicBezTo>
                        <a:pt x="9" y="19"/>
                        <a:pt x="24" y="3"/>
                        <a:pt x="44" y="1"/>
                      </a:cubicBezTo>
                      <a:cubicBezTo>
                        <a:pt x="42" y="0"/>
                        <a:pt x="41" y="0"/>
                        <a:pt x="39" y="0"/>
                      </a:cubicBezTo>
                      <a:cubicBezTo>
                        <a:pt x="17" y="0"/>
                        <a:pt x="0" y="18"/>
                        <a:pt x="0" y="39"/>
                      </a:cubicBezTo>
                      <a:cubicBezTo>
                        <a:pt x="0" y="61"/>
                        <a:pt x="17" y="79"/>
                        <a:pt x="39" y="79"/>
                      </a:cubicBezTo>
                      <a:cubicBezTo>
                        <a:pt x="41" y="79"/>
                        <a:pt x="42" y="79"/>
                        <a:pt x="44" y="78"/>
                      </a:cubicBezTo>
                      <a:cubicBezTo>
                        <a:pt x="24" y="76"/>
                        <a:pt x="9" y="60"/>
                        <a:pt x="9" y="39"/>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微软雅黑"/>
                    <a:ea typeface="微软雅黑"/>
                  </a:endParaRPr>
                </a:p>
              </p:txBody>
            </p:sp>
            <p:sp>
              <p:nvSpPr>
                <p:cNvPr id="53" name="Freeform 32"/>
                <p:cNvSpPr>
                  <a:spLocks/>
                </p:cNvSpPr>
                <p:nvPr/>
              </p:nvSpPr>
              <p:spPr bwMode="auto">
                <a:xfrm>
                  <a:off x="6097425" y="3549872"/>
                  <a:ext cx="43033" cy="75941"/>
                </a:xfrm>
                <a:custGeom>
                  <a:avLst/>
                  <a:gdLst>
                    <a:gd name="T0" fmla="*/ 22 w 27"/>
                    <a:gd name="T1" fmla="*/ 24 h 48"/>
                    <a:gd name="T2" fmla="*/ 0 w 27"/>
                    <a:gd name="T3" fmla="*/ 0 h 48"/>
                    <a:gd name="T4" fmla="*/ 3 w 27"/>
                    <a:gd name="T5" fmla="*/ 0 h 48"/>
                    <a:gd name="T6" fmla="*/ 27 w 27"/>
                    <a:gd name="T7" fmla="*/ 24 h 48"/>
                    <a:gd name="T8" fmla="*/ 3 w 27"/>
                    <a:gd name="T9" fmla="*/ 48 h 48"/>
                    <a:gd name="T10" fmla="*/ 0 w 27"/>
                    <a:gd name="T11" fmla="*/ 48 h 48"/>
                    <a:gd name="T12" fmla="*/ 22 w 27"/>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27" h="48">
                      <a:moveTo>
                        <a:pt x="22" y="24"/>
                      </a:moveTo>
                      <a:cubicBezTo>
                        <a:pt x="22" y="12"/>
                        <a:pt x="12" y="1"/>
                        <a:pt x="0" y="0"/>
                      </a:cubicBezTo>
                      <a:cubicBezTo>
                        <a:pt x="1" y="0"/>
                        <a:pt x="2" y="0"/>
                        <a:pt x="3" y="0"/>
                      </a:cubicBezTo>
                      <a:cubicBezTo>
                        <a:pt x="16" y="0"/>
                        <a:pt x="27" y="11"/>
                        <a:pt x="27" y="24"/>
                      </a:cubicBezTo>
                      <a:cubicBezTo>
                        <a:pt x="27" y="38"/>
                        <a:pt x="16" y="48"/>
                        <a:pt x="3" y="48"/>
                      </a:cubicBezTo>
                      <a:cubicBezTo>
                        <a:pt x="2" y="48"/>
                        <a:pt x="1" y="48"/>
                        <a:pt x="0" y="48"/>
                      </a:cubicBezTo>
                      <a:cubicBezTo>
                        <a:pt x="12" y="47"/>
                        <a:pt x="22" y="37"/>
                        <a:pt x="22" y="24"/>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微软雅黑"/>
                    <a:ea typeface="微软雅黑"/>
                  </a:endParaRPr>
                </a:p>
              </p:txBody>
            </p:sp>
            <p:sp>
              <p:nvSpPr>
                <p:cNvPr id="54" name="Freeform 33"/>
                <p:cNvSpPr>
                  <a:spLocks/>
                </p:cNvSpPr>
                <p:nvPr/>
              </p:nvSpPr>
              <p:spPr bwMode="auto">
                <a:xfrm>
                  <a:off x="6105019" y="3525825"/>
                  <a:ext cx="70878" cy="125303"/>
                </a:xfrm>
                <a:custGeom>
                  <a:avLst/>
                  <a:gdLst>
                    <a:gd name="T0" fmla="*/ 35 w 44"/>
                    <a:gd name="T1" fmla="*/ 39 h 78"/>
                    <a:gd name="T2" fmla="*/ 0 w 44"/>
                    <a:gd name="T3" fmla="*/ 0 h 78"/>
                    <a:gd name="T4" fmla="*/ 5 w 44"/>
                    <a:gd name="T5" fmla="*/ 0 h 78"/>
                    <a:gd name="T6" fmla="*/ 44 w 44"/>
                    <a:gd name="T7" fmla="*/ 39 h 78"/>
                    <a:gd name="T8" fmla="*/ 5 w 44"/>
                    <a:gd name="T9" fmla="*/ 78 h 78"/>
                    <a:gd name="T10" fmla="*/ 0 w 44"/>
                    <a:gd name="T11" fmla="*/ 78 h 78"/>
                    <a:gd name="T12" fmla="*/ 35 w 44"/>
                    <a:gd name="T13" fmla="*/ 39 h 78"/>
                  </a:gdLst>
                  <a:ahLst/>
                  <a:cxnLst>
                    <a:cxn ang="0">
                      <a:pos x="T0" y="T1"/>
                    </a:cxn>
                    <a:cxn ang="0">
                      <a:pos x="T2" y="T3"/>
                    </a:cxn>
                    <a:cxn ang="0">
                      <a:pos x="T4" y="T5"/>
                    </a:cxn>
                    <a:cxn ang="0">
                      <a:pos x="T6" y="T7"/>
                    </a:cxn>
                    <a:cxn ang="0">
                      <a:pos x="T8" y="T9"/>
                    </a:cxn>
                    <a:cxn ang="0">
                      <a:pos x="T10" y="T11"/>
                    </a:cxn>
                    <a:cxn ang="0">
                      <a:pos x="T12" y="T13"/>
                    </a:cxn>
                  </a:cxnLst>
                  <a:rect l="0" t="0" r="r" b="b"/>
                  <a:pathLst>
                    <a:path w="44" h="78">
                      <a:moveTo>
                        <a:pt x="35" y="39"/>
                      </a:moveTo>
                      <a:cubicBezTo>
                        <a:pt x="35" y="19"/>
                        <a:pt x="20" y="2"/>
                        <a:pt x="0" y="0"/>
                      </a:cubicBezTo>
                      <a:cubicBezTo>
                        <a:pt x="2" y="0"/>
                        <a:pt x="3" y="0"/>
                        <a:pt x="5" y="0"/>
                      </a:cubicBezTo>
                      <a:cubicBezTo>
                        <a:pt x="27" y="0"/>
                        <a:pt x="44" y="17"/>
                        <a:pt x="44" y="39"/>
                      </a:cubicBezTo>
                      <a:cubicBezTo>
                        <a:pt x="44" y="61"/>
                        <a:pt x="27" y="78"/>
                        <a:pt x="5" y="78"/>
                      </a:cubicBezTo>
                      <a:cubicBezTo>
                        <a:pt x="3" y="78"/>
                        <a:pt x="2" y="78"/>
                        <a:pt x="0" y="78"/>
                      </a:cubicBezTo>
                      <a:cubicBezTo>
                        <a:pt x="20" y="76"/>
                        <a:pt x="35" y="59"/>
                        <a:pt x="35" y="39"/>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微软雅黑"/>
                    <a:ea typeface="微软雅黑"/>
                  </a:endParaRPr>
                </a:p>
              </p:txBody>
            </p:sp>
          </p:grpSp>
        </p:grpSp>
        <p:grpSp>
          <p:nvGrpSpPr>
            <p:cNvPr id="58" name="组合 57"/>
            <p:cNvGrpSpPr/>
            <p:nvPr/>
          </p:nvGrpSpPr>
          <p:grpSpPr>
            <a:xfrm>
              <a:off x="4921427" y="1904695"/>
              <a:ext cx="1211441" cy="857892"/>
              <a:chOff x="8543038" y="2219575"/>
              <a:chExt cx="1211441" cy="857892"/>
            </a:xfrm>
          </p:grpSpPr>
          <p:sp>
            <p:nvSpPr>
              <p:cNvPr id="59" name="圆角矩形 58"/>
              <p:cNvSpPr/>
              <p:nvPr/>
            </p:nvSpPr>
            <p:spPr>
              <a:xfrm>
                <a:off x="8686700" y="2219575"/>
                <a:ext cx="1067779" cy="730665"/>
              </a:xfrm>
              <a:prstGeom prst="roundRect">
                <a:avLst/>
              </a:prstGeom>
              <a:noFill/>
              <a:ln w="1905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a:t>
                </a:r>
                <a:endParaRPr kumimoji="0" lang="zh-CN" altLang="en-US" sz="24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0" name="Freeform 127"/>
              <p:cNvSpPr>
                <a:spLocks noEditPoints="1"/>
              </p:cNvSpPr>
              <p:nvPr/>
            </p:nvSpPr>
            <p:spPr bwMode="auto">
              <a:xfrm>
                <a:off x="9088271" y="2336260"/>
                <a:ext cx="444500" cy="409575"/>
              </a:xfrm>
              <a:custGeom>
                <a:avLst/>
                <a:gdLst>
                  <a:gd name="T0" fmla="*/ 107 w 140"/>
                  <a:gd name="T1" fmla="*/ 20 h 129"/>
                  <a:gd name="T2" fmla="*/ 135 w 140"/>
                  <a:gd name="T3" fmla="*/ 129 h 129"/>
                  <a:gd name="T4" fmla="*/ 140 w 140"/>
                  <a:gd name="T5" fmla="*/ 25 h 129"/>
                  <a:gd name="T6" fmla="*/ 122 w 140"/>
                  <a:gd name="T7" fmla="*/ 118 h 129"/>
                  <a:gd name="T8" fmla="*/ 114 w 140"/>
                  <a:gd name="T9" fmla="*/ 120 h 129"/>
                  <a:gd name="T10" fmla="*/ 112 w 140"/>
                  <a:gd name="T11" fmla="*/ 30 h 129"/>
                  <a:gd name="T12" fmla="*/ 120 w 140"/>
                  <a:gd name="T13" fmla="*/ 28 h 129"/>
                  <a:gd name="T14" fmla="*/ 122 w 140"/>
                  <a:gd name="T15" fmla="*/ 118 h 129"/>
                  <a:gd name="T16" fmla="*/ 133 w 140"/>
                  <a:gd name="T17" fmla="*/ 120 h 129"/>
                  <a:gd name="T18" fmla="*/ 126 w 140"/>
                  <a:gd name="T19" fmla="*/ 118 h 129"/>
                  <a:gd name="T20" fmla="*/ 128 w 140"/>
                  <a:gd name="T21" fmla="*/ 28 h 129"/>
                  <a:gd name="T22" fmla="*/ 135 w 140"/>
                  <a:gd name="T23" fmla="*/ 30 h 129"/>
                  <a:gd name="T24" fmla="*/ 0 w 140"/>
                  <a:gd name="T25" fmla="*/ 17 h 129"/>
                  <a:gd name="T26" fmla="*/ 5 w 140"/>
                  <a:gd name="T27" fmla="*/ 129 h 129"/>
                  <a:gd name="T28" fmla="*/ 34 w 140"/>
                  <a:gd name="T29" fmla="*/ 12 h 129"/>
                  <a:gd name="T30" fmla="*/ 0 w 140"/>
                  <a:gd name="T31" fmla="*/ 17 h 129"/>
                  <a:gd name="T32" fmla="*/ 21 w 140"/>
                  <a:gd name="T33" fmla="*/ 20 h 129"/>
                  <a:gd name="T34" fmla="*/ 28 w 140"/>
                  <a:gd name="T35" fmla="*/ 22 h 129"/>
                  <a:gd name="T36" fmla="*/ 26 w 140"/>
                  <a:gd name="T37" fmla="*/ 120 h 129"/>
                  <a:gd name="T38" fmla="*/ 19 w 140"/>
                  <a:gd name="T39" fmla="*/ 118 h 129"/>
                  <a:gd name="T40" fmla="*/ 7 w 140"/>
                  <a:gd name="T41" fmla="*/ 20 h 129"/>
                  <a:gd name="T42" fmla="*/ 15 w 140"/>
                  <a:gd name="T43" fmla="*/ 22 h 129"/>
                  <a:gd name="T44" fmla="*/ 13 w 140"/>
                  <a:gd name="T45" fmla="*/ 120 h 129"/>
                  <a:gd name="T46" fmla="*/ 5 w 140"/>
                  <a:gd name="T47" fmla="*/ 118 h 129"/>
                  <a:gd name="T48" fmla="*/ 7 w 140"/>
                  <a:gd name="T49" fmla="*/ 20 h 129"/>
                  <a:gd name="T50" fmla="*/ 41 w 140"/>
                  <a:gd name="T51" fmla="*/ 0 h 129"/>
                  <a:gd name="T52" fmla="*/ 36 w 140"/>
                  <a:gd name="T53" fmla="*/ 124 h 129"/>
                  <a:gd name="T54" fmla="*/ 59 w 140"/>
                  <a:gd name="T55" fmla="*/ 129 h 129"/>
                  <a:gd name="T56" fmla="*/ 60 w 140"/>
                  <a:gd name="T57" fmla="*/ 109 h 129"/>
                  <a:gd name="T58" fmla="*/ 81 w 140"/>
                  <a:gd name="T59" fmla="*/ 110 h 129"/>
                  <a:gd name="T60" fmla="*/ 99 w 140"/>
                  <a:gd name="T61" fmla="*/ 129 h 129"/>
                  <a:gd name="T62" fmla="*/ 104 w 140"/>
                  <a:gd name="T63" fmla="*/ 5 h 129"/>
                  <a:gd name="T64" fmla="*/ 52 w 140"/>
                  <a:gd name="T65" fmla="*/ 103 h 129"/>
                  <a:gd name="T66" fmla="*/ 44 w 140"/>
                  <a:gd name="T67" fmla="*/ 105 h 129"/>
                  <a:gd name="T68" fmla="*/ 42 w 140"/>
                  <a:gd name="T69" fmla="*/ 15 h 129"/>
                  <a:gd name="T70" fmla="*/ 50 w 140"/>
                  <a:gd name="T71" fmla="*/ 13 h 129"/>
                  <a:gd name="T72" fmla="*/ 52 w 140"/>
                  <a:gd name="T73" fmla="*/ 103 h 129"/>
                  <a:gd name="T74" fmla="*/ 65 w 140"/>
                  <a:gd name="T75" fmla="*/ 105 h 129"/>
                  <a:gd name="T76" fmla="*/ 58 w 140"/>
                  <a:gd name="T77" fmla="*/ 103 h 129"/>
                  <a:gd name="T78" fmla="*/ 60 w 140"/>
                  <a:gd name="T79" fmla="*/ 13 h 129"/>
                  <a:gd name="T80" fmla="*/ 67 w 140"/>
                  <a:gd name="T81" fmla="*/ 15 h 129"/>
                  <a:gd name="T82" fmla="*/ 83 w 140"/>
                  <a:gd name="T83" fmla="*/ 103 h 129"/>
                  <a:gd name="T84" fmla="*/ 75 w 140"/>
                  <a:gd name="T85" fmla="*/ 105 h 129"/>
                  <a:gd name="T86" fmla="*/ 73 w 140"/>
                  <a:gd name="T87" fmla="*/ 15 h 129"/>
                  <a:gd name="T88" fmla="*/ 80 w 140"/>
                  <a:gd name="T89" fmla="*/ 13 h 129"/>
                  <a:gd name="T90" fmla="*/ 83 w 140"/>
                  <a:gd name="T91" fmla="*/ 103 h 129"/>
                  <a:gd name="T92" fmla="*/ 96 w 140"/>
                  <a:gd name="T93" fmla="*/ 105 h 129"/>
                  <a:gd name="T94" fmla="*/ 88 w 140"/>
                  <a:gd name="T95" fmla="*/ 103 h 129"/>
                  <a:gd name="T96" fmla="*/ 91 w 140"/>
                  <a:gd name="T97" fmla="*/ 13 h 129"/>
                  <a:gd name="T98" fmla="*/ 98 w 140"/>
                  <a:gd name="T99" fmla="*/ 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0" h="129">
                    <a:moveTo>
                      <a:pt x="135" y="20"/>
                    </a:moveTo>
                    <a:cubicBezTo>
                      <a:pt x="107" y="20"/>
                      <a:pt x="107" y="20"/>
                      <a:pt x="107" y="20"/>
                    </a:cubicBezTo>
                    <a:cubicBezTo>
                      <a:pt x="107" y="129"/>
                      <a:pt x="107" y="129"/>
                      <a:pt x="107" y="129"/>
                    </a:cubicBezTo>
                    <a:cubicBezTo>
                      <a:pt x="135" y="129"/>
                      <a:pt x="135" y="129"/>
                      <a:pt x="135" y="129"/>
                    </a:cubicBezTo>
                    <a:cubicBezTo>
                      <a:pt x="138" y="129"/>
                      <a:pt x="140" y="127"/>
                      <a:pt x="140" y="124"/>
                    </a:cubicBezTo>
                    <a:cubicBezTo>
                      <a:pt x="140" y="25"/>
                      <a:pt x="140" y="25"/>
                      <a:pt x="140" y="25"/>
                    </a:cubicBezTo>
                    <a:cubicBezTo>
                      <a:pt x="140" y="22"/>
                      <a:pt x="138" y="20"/>
                      <a:pt x="135" y="20"/>
                    </a:cubicBezTo>
                    <a:close/>
                    <a:moveTo>
                      <a:pt x="122" y="118"/>
                    </a:moveTo>
                    <a:cubicBezTo>
                      <a:pt x="122" y="119"/>
                      <a:pt x="121" y="120"/>
                      <a:pt x="120" y="120"/>
                    </a:cubicBezTo>
                    <a:cubicBezTo>
                      <a:pt x="114" y="120"/>
                      <a:pt x="114" y="120"/>
                      <a:pt x="114" y="120"/>
                    </a:cubicBezTo>
                    <a:cubicBezTo>
                      <a:pt x="113" y="120"/>
                      <a:pt x="112" y="119"/>
                      <a:pt x="112" y="118"/>
                    </a:cubicBezTo>
                    <a:cubicBezTo>
                      <a:pt x="112" y="30"/>
                      <a:pt x="112" y="30"/>
                      <a:pt x="112" y="30"/>
                    </a:cubicBezTo>
                    <a:cubicBezTo>
                      <a:pt x="112" y="29"/>
                      <a:pt x="113" y="28"/>
                      <a:pt x="114" y="28"/>
                    </a:cubicBezTo>
                    <a:cubicBezTo>
                      <a:pt x="120" y="28"/>
                      <a:pt x="120" y="28"/>
                      <a:pt x="120" y="28"/>
                    </a:cubicBezTo>
                    <a:cubicBezTo>
                      <a:pt x="121" y="28"/>
                      <a:pt x="122" y="29"/>
                      <a:pt x="122" y="30"/>
                    </a:cubicBezTo>
                    <a:lnTo>
                      <a:pt x="122" y="118"/>
                    </a:lnTo>
                    <a:close/>
                    <a:moveTo>
                      <a:pt x="135" y="118"/>
                    </a:moveTo>
                    <a:cubicBezTo>
                      <a:pt x="135" y="119"/>
                      <a:pt x="134" y="120"/>
                      <a:pt x="133" y="120"/>
                    </a:cubicBezTo>
                    <a:cubicBezTo>
                      <a:pt x="128" y="120"/>
                      <a:pt x="128" y="120"/>
                      <a:pt x="128" y="120"/>
                    </a:cubicBezTo>
                    <a:cubicBezTo>
                      <a:pt x="127" y="120"/>
                      <a:pt x="126" y="119"/>
                      <a:pt x="126" y="118"/>
                    </a:cubicBezTo>
                    <a:cubicBezTo>
                      <a:pt x="126" y="30"/>
                      <a:pt x="126" y="30"/>
                      <a:pt x="126" y="30"/>
                    </a:cubicBezTo>
                    <a:cubicBezTo>
                      <a:pt x="126" y="29"/>
                      <a:pt x="127" y="28"/>
                      <a:pt x="128" y="28"/>
                    </a:cubicBezTo>
                    <a:cubicBezTo>
                      <a:pt x="133" y="28"/>
                      <a:pt x="133" y="28"/>
                      <a:pt x="133" y="28"/>
                    </a:cubicBezTo>
                    <a:cubicBezTo>
                      <a:pt x="134" y="28"/>
                      <a:pt x="135" y="29"/>
                      <a:pt x="135" y="30"/>
                    </a:cubicBezTo>
                    <a:lnTo>
                      <a:pt x="135" y="118"/>
                    </a:lnTo>
                    <a:close/>
                    <a:moveTo>
                      <a:pt x="0" y="17"/>
                    </a:moveTo>
                    <a:cubicBezTo>
                      <a:pt x="0" y="124"/>
                      <a:pt x="0" y="124"/>
                      <a:pt x="0" y="124"/>
                    </a:cubicBezTo>
                    <a:cubicBezTo>
                      <a:pt x="0" y="127"/>
                      <a:pt x="2" y="129"/>
                      <a:pt x="5" y="129"/>
                    </a:cubicBezTo>
                    <a:cubicBezTo>
                      <a:pt x="34" y="129"/>
                      <a:pt x="34" y="129"/>
                      <a:pt x="34" y="129"/>
                    </a:cubicBezTo>
                    <a:cubicBezTo>
                      <a:pt x="34" y="12"/>
                      <a:pt x="34" y="12"/>
                      <a:pt x="34" y="12"/>
                    </a:cubicBezTo>
                    <a:cubicBezTo>
                      <a:pt x="5" y="12"/>
                      <a:pt x="5" y="12"/>
                      <a:pt x="5" y="12"/>
                    </a:cubicBezTo>
                    <a:cubicBezTo>
                      <a:pt x="2" y="12"/>
                      <a:pt x="0" y="14"/>
                      <a:pt x="0" y="17"/>
                    </a:cubicBezTo>
                    <a:close/>
                    <a:moveTo>
                      <a:pt x="19" y="22"/>
                    </a:moveTo>
                    <a:cubicBezTo>
                      <a:pt x="19" y="21"/>
                      <a:pt x="20" y="20"/>
                      <a:pt x="21" y="20"/>
                    </a:cubicBezTo>
                    <a:cubicBezTo>
                      <a:pt x="26" y="20"/>
                      <a:pt x="26" y="20"/>
                      <a:pt x="26" y="20"/>
                    </a:cubicBezTo>
                    <a:cubicBezTo>
                      <a:pt x="27" y="20"/>
                      <a:pt x="28" y="21"/>
                      <a:pt x="28" y="22"/>
                    </a:cubicBezTo>
                    <a:cubicBezTo>
                      <a:pt x="28" y="118"/>
                      <a:pt x="28" y="118"/>
                      <a:pt x="28" y="118"/>
                    </a:cubicBezTo>
                    <a:cubicBezTo>
                      <a:pt x="28" y="119"/>
                      <a:pt x="27" y="120"/>
                      <a:pt x="26" y="120"/>
                    </a:cubicBezTo>
                    <a:cubicBezTo>
                      <a:pt x="21" y="120"/>
                      <a:pt x="21" y="120"/>
                      <a:pt x="21" y="120"/>
                    </a:cubicBezTo>
                    <a:cubicBezTo>
                      <a:pt x="20" y="120"/>
                      <a:pt x="19" y="119"/>
                      <a:pt x="19" y="118"/>
                    </a:cubicBezTo>
                    <a:lnTo>
                      <a:pt x="19" y="22"/>
                    </a:lnTo>
                    <a:close/>
                    <a:moveTo>
                      <a:pt x="7" y="20"/>
                    </a:moveTo>
                    <a:cubicBezTo>
                      <a:pt x="13" y="20"/>
                      <a:pt x="13" y="20"/>
                      <a:pt x="13" y="20"/>
                    </a:cubicBezTo>
                    <a:cubicBezTo>
                      <a:pt x="14" y="20"/>
                      <a:pt x="15" y="21"/>
                      <a:pt x="15" y="22"/>
                    </a:cubicBezTo>
                    <a:cubicBezTo>
                      <a:pt x="15" y="118"/>
                      <a:pt x="15" y="118"/>
                      <a:pt x="15" y="118"/>
                    </a:cubicBezTo>
                    <a:cubicBezTo>
                      <a:pt x="15" y="119"/>
                      <a:pt x="14" y="120"/>
                      <a:pt x="13" y="120"/>
                    </a:cubicBezTo>
                    <a:cubicBezTo>
                      <a:pt x="7" y="120"/>
                      <a:pt x="7" y="120"/>
                      <a:pt x="7" y="120"/>
                    </a:cubicBezTo>
                    <a:cubicBezTo>
                      <a:pt x="6" y="120"/>
                      <a:pt x="5" y="119"/>
                      <a:pt x="5" y="118"/>
                    </a:cubicBezTo>
                    <a:cubicBezTo>
                      <a:pt x="5" y="22"/>
                      <a:pt x="5" y="22"/>
                      <a:pt x="5" y="22"/>
                    </a:cubicBezTo>
                    <a:cubicBezTo>
                      <a:pt x="5" y="21"/>
                      <a:pt x="6" y="20"/>
                      <a:pt x="7" y="20"/>
                    </a:cubicBezTo>
                    <a:close/>
                    <a:moveTo>
                      <a:pt x="99" y="0"/>
                    </a:moveTo>
                    <a:cubicBezTo>
                      <a:pt x="41" y="0"/>
                      <a:pt x="41" y="0"/>
                      <a:pt x="41" y="0"/>
                    </a:cubicBezTo>
                    <a:cubicBezTo>
                      <a:pt x="38" y="0"/>
                      <a:pt x="36" y="2"/>
                      <a:pt x="36" y="5"/>
                    </a:cubicBezTo>
                    <a:cubicBezTo>
                      <a:pt x="36" y="124"/>
                      <a:pt x="36" y="124"/>
                      <a:pt x="36" y="124"/>
                    </a:cubicBezTo>
                    <a:cubicBezTo>
                      <a:pt x="36" y="127"/>
                      <a:pt x="38" y="129"/>
                      <a:pt x="41" y="129"/>
                    </a:cubicBezTo>
                    <a:cubicBezTo>
                      <a:pt x="59" y="129"/>
                      <a:pt x="59" y="129"/>
                      <a:pt x="59" y="129"/>
                    </a:cubicBezTo>
                    <a:cubicBezTo>
                      <a:pt x="59" y="110"/>
                      <a:pt x="59" y="110"/>
                      <a:pt x="59" y="110"/>
                    </a:cubicBezTo>
                    <a:cubicBezTo>
                      <a:pt x="59" y="110"/>
                      <a:pt x="60" y="109"/>
                      <a:pt x="60" y="109"/>
                    </a:cubicBezTo>
                    <a:cubicBezTo>
                      <a:pt x="80" y="109"/>
                      <a:pt x="80" y="109"/>
                      <a:pt x="80" y="109"/>
                    </a:cubicBezTo>
                    <a:cubicBezTo>
                      <a:pt x="81" y="109"/>
                      <a:pt x="81" y="110"/>
                      <a:pt x="81" y="110"/>
                    </a:cubicBezTo>
                    <a:cubicBezTo>
                      <a:pt x="81" y="129"/>
                      <a:pt x="81" y="129"/>
                      <a:pt x="81" y="129"/>
                    </a:cubicBezTo>
                    <a:cubicBezTo>
                      <a:pt x="99" y="129"/>
                      <a:pt x="99" y="129"/>
                      <a:pt x="99" y="129"/>
                    </a:cubicBezTo>
                    <a:cubicBezTo>
                      <a:pt x="102" y="129"/>
                      <a:pt x="104" y="127"/>
                      <a:pt x="104" y="124"/>
                    </a:cubicBezTo>
                    <a:cubicBezTo>
                      <a:pt x="104" y="5"/>
                      <a:pt x="104" y="5"/>
                      <a:pt x="104" y="5"/>
                    </a:cubicBezTo>
                    <a:cubicBezTo>
                      <a:pt x="104" y="2"/>
                      <a:pt x="102" y="0"/>
                      <a:pt x="99" y="0"/>
                    </a:cubicBezTo>
                    <a:close/>
                    <a:moveTo>
                      <a:pt x="52" y="103"/>
                    </a:moveTo>
                    <a:cubicBezTo>
                      <a:pt x="52" y="104"/>
                      <a:pt x="51" y="105"/>
                      <a:pt x="50" y="105"/>
                    </a:cubicBezTo>
                    <a:cubicBezTo>
                      <a:pt x="44" y="105"/>
                      <a:pt x="44" y="105"/>
                      <a:pt x="44" y="105"/>
                    </a:cubicBezTo>
                    <a:cubicBezTo>
                      <a:pt x="43" y="105"/>
                      <a:pt x="42" y="104"/>
                      <a:pt x="42" y="103"/>
                    </a:cubicBezTo>
                    <a:cubicBezTo>
                      <a:pt x="42" y="15"/>
                      <a:pt x="42" y="15"/>
                      <a:pt x="42" y="15"/>
                    </a:cubicBezTo>
                    <a:cubicBezTo>
                      <a:pt x="42" y="14"/>
                      <a:pt x="43" y="13"/>
                      <a:pt x="44" y="13"/>
                    </a:cubicBezTo>
                    <a:cubicBezTo>
                      <a:pt x="50" y="13"/>
                      <a:pt x="50" y="13"/>
                      <a:pt x="50" y="13"/>
                    </a:cubicBezTo>
                    <a:cubicBezTo>
                      <a:pt x="51" y="13"/>
                      <a:pt x="52" y="14"/>
                      <a:pt x="52" y="15"/>
                    </a:cubicBezTo>
                    <a:lnTo>
                      <a:pt x="52" y="103"/>
                    </a:lnTo>
                    <a:close/>
                    <a:moveTo>
                      <a:pt x="67" y="103"/>
                    </a:moveTo>
                    <a:cubicBezTo>
                      <a:pt x="67" y="104"/>
                      <a:pt x="66" y="105"/>
                      <a:pt x="65" y="105"/>
                    </a:cubicBezTo>
                    <a:cubicBezTo>
                      <a:pt x="60" y="105"/>
                      <a:pt x="60" y="105"/>
                      <a:pt x="60" y="105"/>
                    </a:cubicBezTo>
                    <a:cubicBezTo>
                      <a:pt x="59" y="105"/>
                      <a:pt x="58" y="104"/>
                      <a:pt x="58" y="103"/>
                    </a:cubicBezTo>
                    <a:cubicBezTo>
                      <a:pt x="58" y="15"/>
                      <a:pt x="58" y="15"/>
                      <a:pt x="58" y="15"/>
                    </a:cubicBezTo>
                    <a:cubicBezTo>
                      <a:pt x="58" y="14"/>
                      <a:pt x="59" y="13"/>
                      <a:pt x="60" y="13"/>
                    </a:cubicBezTo>
                    <a:cubicBezTo>
                      <a:pt x="65" y="13"/>
                      <a:pt x="65" y="13"/>
                      <a:pt x="65" y="13"/>
                    </a:cubicBezTo>
                    <a:cubicBezTo>
                      <a:pt x="66" y="13"/>
                      <a:pt x="67" y="14"/>
                      <a:pt x="67" y="15"/>
                    </a:cubicBezTo>
                    <a:lnTo>
                      <a:pt x="67" y="103"/>
                    </a:lnTo>
                    <a:close/>
                    <a:moveTo>
                      <a:pt x="83" y="103"/>
                    </a:moveTo>
                    <a:cubicBezTo>
                      <a:pt x="83" y="104"/>
                      <a:pt x="82" y="105"/>
                      <a:pt x="80" y="105"/>
                    </a:cubicBezTo>
                    <a:cubicBezTo>
                      <a:pt x="75" y="105"/>
                      <a:pt x="75" y="105"/>
                      <a:pt x="75" y="105"/>
                    </a:cubicBezTo>
                    <a:cubicBezTo>
                      <a:pt x="74" y="105"/>
                      <a:pt x="73" y="104"/>
                      <a:pt x="73" y="103"/>
                    </a:cubicBezTo>
                    <a:cubicBezTo>
                      <a:pt x="73" y="15"/>
                      <a:pt x="73" y="15"/>
                      <a:pt x="73" y="15"/>
                    </a:cubicBezTo>
                    <a:cubicBezTo>
                      <a:pt x="73" y="14"/>
                      <a:pt x="74" y="13"/>
                      <a:pt x="75" y="13"/>
                    </a:cubicBezTo>
                    <a:cubicBezTo>
                      <a:pt x="80" y="13"/>
                      <a:pt x="80" y="13"/>
                      <a:pt x="80" y="13"/>
                    </a:cubicBezTo>
                    <a:cubicBezTo>
                      <a:pt x="82" y="13"/>
                      <a:pt x="83" y="14"/>
                      <a:pt x="83" y="15"/>
                    </a:cubicBezTo>
                    <a:lnTo>
                      <a:pt x="83" y="103"/>
                    </a:lnTo>
                    <a:close/>
                    <a:moveTo>
                      <a:pt x="98" y="103"/>
                    </a:moveTo>
                    <a:cubicBezTo>
                      <a:pt x="98" y="104"/>
                      <a:pt x="97" y="105"/>
                      <a:pt x="96" y="105"/>
                    </a:cubicBezTo>
                    <a:cubicBezTo>
                      <a:pt x="91" y="105"/>
                      <a:pt x="91" y="105"/>
                      <a:pt x="91" y="105"/>
                    </a:cubicBezTo>
                    <a:cubicBezTo>
                      <a:pt x="89" y="105"/>
                      <a:pt x="88" y="104"/>
                      <a:pt x="88" y="103"/>
                    </a:cubicBezTo>
                    <a:cubicBezTo>
                      <a:pt x="88" y="15"/>
                      <a:pt x="88" y="15"/>
                      <a:pt x="88" y="15"/>
                    </a:cubicBezTo>
                    <a:cubicBezTo>
                      <a:pt x="88" y="14"/>
                      <a:pt x="89" y="13"/>
                      <a:pt x="91" y="13"/>
                    </a:cubicBezTo>
                    <a:cubicBezTo>
                      <a:pt x="96" y="13"/>
                      <a:pt x="96" y="13"/>
                      <a:pt x="96" y="13"/>
                    </a:cubicBezTo>
                    <a:cubicBezTo>
                      <a:pt x="97" y="13"/>
                      <a:pt x="98" y="14"/>
                      <a:pt x="98" y="15"/>
                    </a:cubicBezTo>
                    <a:lnTo>
                      <a:pt x="98" y="103"/>
                    </a:lnTo>
                    <a:close/>
                  </a:path>
                </a:pathLst>
              </a:custGeom>
              <a:solidFill>
                <a:srgbClr val="44546A">
                  <a:lumMod val="75000"/>
                  <a:lumOff val="25000"/>
                </a:srgb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nvGrpSpPr>
              <p:cNvPr id="61" name="组合 60"/>
              <p:cNvGrpSpPr/>
              <p:nvPr/>
            </p:nvGrpSpPr>
            <p:grpSpPr>
              <a:xfrm>
                <a:off x="8543038" y="2823013"/>
                <a:ext cx="216024" cy="254454"/>
                <a:chOff x="3024738" y="2453396"/>
                <a:chExt cx="216024" cy="254454"/>
              </a:xfrm>
            </p:grpSpPr>
            <p:sp>
              <p:nvSpPr>
                <p:cNvPr id="68" name="Freeform 138"/>
                <p:cNvSpPr>
                  <a:spLocks/>
                </p:cNvSpPr>
                <p:nvPr/>
              </p:nvSpPr>
              <p:spPr bwMode="auto">
                <a:xfrm>
                  <a:off x="3058785" y="2453396"/>
                  <a:ext cx="149104" cy="98838"/>
                </a:xfrm>
                <a:custGeom>
                  <a:avLst/>
                  <a:gdLst>
                    <a:gd name="T0" fmla="*/ 17 w 80"/>
                    <a:gd name="T1" fmla="*/ 59 h 59"/>
                    <a:gd name="T2" fmla="*/ 17 w 80"/>
                    <a:gd name="T3" fmla="*/ 41 h 59"/>
                    <a:gd name="T4" fmla="*/ 24 w 80"/>
                    <a:gd name="T5" fmla="*/ 24 h 59"/>
                    <a:gd name="T6" fmla="*/ 40 w 80"/>
                    <a:gd name="T7" fmla="*/ 17 h 59"/>
                    <a:gd name="T8" fmla="*/ 56 w 80"/>
                    <a:gd name="T9" fmla="*/ 24 h 59"/>
                    <a:gd name="T10" fmla="*/ 63 w 80"/>
                    <a:gd name="T11" fmla="*/ 41 h 59"/>
                    <a:gd name="T12" fmla="*/ 63 w 80"/>
                    <a:gd name="T13" fmla="*/ 59 h 59"/>
                    <a:gd name="T14" fmla="*/ 80 w 80"/>
                    <a:gd name="T15" fmla="*/ 59 h 59"/>
                    <a:gd name="T16" fmla="*/ 80 w 80"/>
                    <a:gd name="T17" fmla="*/ 41 h 59"/>
                    <a:gd name="T18" fmla="*/ 40 w 80"/>
                    <a:gd name="T19" fmla="*/ 0 h 59"/>
                    <a:gd name="T20" fmla="*/ 0 w 80"/>
                    <a:gd name="T21" fmla="*/ 41 h 59"/>
                    <a:gd name="T22" fmla="*/ 0 w 80"/>
                    <a:gd name="T23" fmla="*/ 59 h 59"/>
                    <a:gd name="T24" fmla="*/ 17 w 80"/>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9">
                      <a:moveTo>
                        <a:pt x="17" y="59"/>
                      </a:moveTo>
                      <a:cubicBezTo>
                        <a:pt x="17" y="41"/>
                        <a:pt x="17" y="41"/>
                        <a:pt x="17" y="41"/>
                      </a:cubicBezTo>
                      <a:cubicBezTo>
                        <a:pt x="17" y="34"/>
                        <a:pt x="19" y="29"/>
                        <a:pt x="24" y="24"/>
                      </a:cubicBezTo>
                      <a:cubicBezTo>
                        <a:pt x="28" y="20"/>
                        <a:pt x="34" y="17"/>
                        <a:pt x="40" y="17"/>
                      </a:cubicBezTo>
                      <a:cubicBezTo>
                        <a:pt x="46" y="17"/>
                        <a:pt x="52" y="20"/>
                        <a:pt x="56" y="24"/>
                      </a:cubicBezTo>
                      <a:cubicBezTo>
                        <a:pt x="61" y="29"/>
                        <a:pt x="63" y="34"/>
                        <a:pt x="63" y="41"/>
                      </a:cubicBezTo>
                      <a:cubicBezTo>
                        <a:pt x="63" y="59"/>
                        <a:pt x="63" y="59"/>
                        <a:pt x="63" y="59"/>
                      </a:cubicBezTo>
                      <a:cubicBezTo>
                        <a:pt x="80" y="59"/>
                        <a:pt x="80" y="59"/>
                        <a:pt x="80" y="59"/>
                      </a:cubicBezTo>
                      <a:cubicBezTo>
                        <a:pt x="80" y="41"/>
                        <a:pt x="80" y="41"/>
                        <a:pt x="80" y="41"/>
                      </a:cubicBezTo>
                      <a:cubicBezTo>
                        <a:pt x="80" y="18"/>
                        <a:pt x="62" y="0"/>
                        <a:pt x="40" y="0"/>
                      </a:cubicBezTo>
                      <a:cubicBezTo>
                        <a:pt x="18" y="0"/>
                        <a:pt x="0" y="18"/>
                        <a:pt x="0" y="41"/>
                      </a:cubicBezTo>
                      <a:cubicBezTo>
                        <a:pt x="0" y="59"/>
                        <a:pt x="0" y="59"/>
                        <a:pt x="0" y="59"/>
                      </a:cubicBezTo>
                      <a:lnTo>
                        <a:pt x="17" y="59"/>
                      </a:lnTo>
                      <a:close/>
                    </a:path>
                  </a:pathLst>
                </a:custGeom>
                <a:solidFill>
                  <a:srgbClr val="44546A">
                    <a:lumMod val="75000"/>
                    <a:lumOff val="25000"/>
                  </a:srgb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69" name="Rectangle 139"/>
                <p:cNvSpPr>
                  <a:spLocks noChangeArrowheads="1"/>
                </p:cNvSpPr>
                <p:nvPr/>
              </p:nvSpPr>
              <p:spPr bwMode="auto">
                <a:xfrm>
                  <a:off x="3024738" y="2552234"/>
                  <a:ext cx="216024" cy="155616"/>
                </a:xfrm>
                <a:prstGeom prst="rect">
                  <a:avLst/>
                </a:prstGeom>
                <a:solidFill>
                  <a:srgbClr val="44546A">
                    <a:lumMod val="75000"/>
                    <a:lumOff val="25000"/>
                  </a:srgb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70" name="Freeform 140"/>
                <p:cNvSpPr>
                  <a:spLocks/>
                </p:cNvSpPr>
                <p:nvPr/>
              </p:nvSpPr>
              <p:spPr bwMode="auto">
                <a:xfrm>
                  <a:off x="3110443" y="2600601"/>
                  <a:ext cx="44613" cy="64139"/>
                </a:xfrm>
                <a:custGeom>
                  <a:avLst/>
                  <a:gdLst>
                    <a:gd name="T0" fmla="*/ 18 w 24"/>
                    <a:gd name="T1" fmla="*/ 23 h 38"/>
                    <a:gd name="T2" fmla="*/ 18 w 24"/>
                    <a:gd name="T3" fmla="*/ 38 h 38"/>
                    <a:gd name="T4" fmla="*/ 6 w 24"/>
                    <a:gd name="T5" fmla="*/ 38 h 38"/>
                    <a:gd name="T6" fmla="*/ 6 w 24"/>
                    <a:gd name="T7" fmla="*/ 23 h 38"/>
                    <a:gd name="T8" fmla="*/ 0 w 24"/>
                    <a:gd name="T9" fmla="*/ 12 h 38"/>
                    <a:gd name="T10" fmla="*/ 12 w 24"/>
                    <a:gd name="T11" fmla="*/ 0 h 38"/>
                    <a:gd name="T12" fmla="*/ 24 w 24"/>
                    <a:gd name="T13" fmla="*/ 12 h 38"/>
                    <a:gd name="T14" fmla="*/ 18 w 24"/>
                    <a:gd name="T15" fmla="*/ 2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8">
                      <a:moveTo>
                        <a:pt x="18" y="23"/>
                      </a:moveTo>
                      <a:cubicBezTo>
                        <a:pt x="18" y="38"/>
                        <a:pt x="18" y="38"/>
                        <a:pt x="18" y="38"/>
                      </a:cubicBezTo>
                      <a:cubicBezTo>
                        <a:pt x="6" y="38"/>
                        <a:pt x="6" y="38"/>
                        <a:pt x="6" y="38"/>
                      </a:cubicBezTo>
                      <a:cubicBezTo>
                        <a:pt x="6" y="23"/>
                        <a:pt x="6" y="23"/>
                        <a:pt x="6" y="23"/>
                      </a:cubicBezTo>
                      <a:cubicBezTo>
                        <a:pt x="2" y="21"/>
                        <a:pt x="0" y="17"/>
                        <a:pt x="0" y="12"/>
                      </a:cubicBezTo>
                      <a:cubicBezTo>
                        <a:pt x="0" y="5"/>
                        <a:pt x="5" y="0"/>
                        <a:pt x="12" y="0"/>
                      </a:cubicBezTo>
                      <a:cubicBezTo>
                        <a:pt x="19" y="0"/>
                        <a:pt x="24" y="5"/>
                        <a:pt x="24" y="12"/>
                      </a:cubicBezTo>
                      <a:cubicBezTo>
                        <a:pt x="24" y="17"/>
                        <a:pt x="22" y="21"/>
                        <a:pt x="18" y="23"/>
                      </a:cubicBezTo>
                      <a:close/>
                    </a:path>
                  </a:pathLst>
                </a:custGeom>
                <a:solidFill>
                  <a:srgbClr val="E7E6E6">
                    <a:lumMod val="20000"/>
                    <a:lumOff val="80000"/>
                  </a:srgb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grpSp>
          <p:grpSp>
            <p:nvGrpSpPr>
              <p:cNvPr id="62" name="组合 61"/>
              <p:cNvGrpSpPr/>
              <p:nvPr/>
            </p:nvGrpSpPr>
            <p:grpSpPr>
              <a:xfrm>
                <a:off x="8800820" y="2412437"/>
                <a:ext cx="166571" cy="341234"/>
                <a:chOff x="5984779" y="3525825"/>
                <a:chExt cx="191118" cy="299966"/>
              </a:xfrm>
            </p:grpSpPr>
            <p:sp>
              <p:nvSpPr>
                <p:cNvPr id="63" name="Freeform 29"/>
                <p:cNvSpPr>
                  <a:spLocks/>
                </p:cNvSpPr>
                <p:nvPr/>
              </p:nvSpPr>
              <p:spPr bwMode="auto">
                <a:xfrm>
                  <a:off x="6049329" y="3559998"/>
                  <a:ext cx="67081" cy="265793"/>
                </a:xfrm>
                <a:custGeom>
                  <a:avLst/>
                  <a:gdLst>
                    <a:gd name="T0" fmla="*/ 42 w 42"/>
                    <a:gd name="T1" fmla="*/ 165 h 165"/>
                    <a:gd name="T2" fmla="*/ 25 w 42"/>
                    <a:gd name="T3" fmla="*/ 37 h 165"/>
                    <a:gd name="T4" fmla="*/ 39 w 42"/>
                    <a:gd name="T5" fmla="*/ 19 h 165"/>
                    <a:gd name="T6" fmla="*/ 21 w 42"/>
                    <a:gd name="T7" fmla="*/ 0 h 165"/>
                    <a:gd name="T8" fmla="*/ 2 w 42"/>
                    <a:gd name="T9" fmla="*/ 19 h 165"/>
                    <a:gd name="T10" fmla="*/ 16 w 42"/>
                    <a:gd name="T11" fmla="*/ 37 h 165"/>
                    <a:gd name="T12" fmla="*/ 0 w 42"/>
                    <a:gd name="T13" fmla="*/ 165 h 165"/>
                    <a:gd name="T14" fmla="*/ 42 w 42"/>
                    <a:gd name="T15" fmla="*/ 165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65">
                      <a:moveTo>
                        <a:pt x="42" y="165"/>
                      </a:moveTo>
                      <a:cubicBezTo>
                        <a:pt x="25" y="37"/>
                        <a:pt x="25" y="37"/>
                        <a:pt x="25" y="37"/>
                      </a:cubicBezTo>
                      <a:cubicBezTo>
                        <a:pt x="33" y="35"/>
                        <a:pt x="39" y="28"/>
                        <a:pt x="39" y="19"/>
                      </a:cubicBezTo>
                      <a:cubicBezTo>
                        <a:pt x="39" y="8"/>
                        <a:pt x="31" y="0"/>
                        <a:pt x="21" y="0"/>
                      </a:cubicBezTo>
                      <a:cubicBezTo>
                        <a:pt x="10" y="0"/>
                        <a:pt x="2" y="8"/>
                        <a:pt x="2" y="19"/>
                      </a:cubicBezTo>
                      <a:cubicBezTo>
                        <a:pt x="2" y="28"/>
                        <a:pt x="8" y="35"/>
                        <a:pt x="16" y="37"/>
                      </a:cubicBezTo>
                      <a:cubicBezTo>
                        <a:pt x="0" y="165"/>
                        <a:pt x="0" y="165"/>
                        <a:pt x="0" y="165"/>
                      </a:cubicBezTo>
                      <a:lnTo>
                        <a:pt x="42" y="165"/>
                      </a:ln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微软雅黑"/>
                    <a:ea typeface="微软雅黑"/>
                  </a:endParaRPr>
                </a:p>
              </p:txBody>
            </p:sp>
            <p:sp>
              <p:nvSpPr>
                <p:cNvPr id="64" name="Freeform 30"/>
                <p:cNvSpPr>
                  <a:spLocks/>
                </p:cNvSpPr>
                <p:nvPr/>
              </p:nvSpPr>
              <p:spPr bwMode="auto">
                <a:xfrm>
                  <a:off x="6020218" y="3551139"/>
                  <a:ext cx="43033" cy="78472"/>
                </a:xfrm>
                <a:custGeom>
                  <a:avLst/>
                  <a:gdLst>
                    <a:gd name="T0" fmla="*/ 5 w 27"/>
                    <a:gd name="T1" fmla="*/ 24 h 49"/>
                    <a:gd name="T2" fmla="*/ 27 w 27"/>
                    <a:gd name="T3" fmla="*/ 0 h 49"/>
                    <a:gd name="T4" fmla="*/ 24 w 27"/>
                    <a:gd name="T5" fmla="*/ 0 h 49"/>
                    <a:gd name="T6" fmla="*/ 0 w 27"/>
                    <a:gd name="T7" fmla="*/ 24 h 49"/>
                    <a:gd name="T8" fmla="*/ 24 w 27"/>
                    <a:gd name="T9" fmla="*/ 49 h 49"/>
                    <a:gd name="T10" fmla="*/ 27 w 27"/>
                    <a:gd name="T11" fmla="*/ 49 h 49"/>
                    <a:gd name="T12" fmla="*/ 5 w 27"/>
                    <a:gd name="T13" fmla="*/ 24 h 49"/>
                  </a:gdLst>
                  <a:ahLst/>
                  <a:cxnLst>
                    <a:cxn ang="0">
                      <a:pos x="T0" y="T1"/>
                    </a:cxn>
                    <a:cxn ang="0">
                      <a:pos x="T2" y="T3"/>
                    </a:cxn>
                    <a:cxn ang="0">
                      <a:pos x="T4" y="T5"/>
                    </a:cxn>
                    <a:cxn ang="0">
                      <a:pos x="T6" y="T7"/>
                    </a:cxn>
                    <a:cxn ang="0">
                      <a:pos x="T8" y="T9"/>
                    </a:cxn>
                    <a:cxn ang="0">
                      <a:pos x="T10" y="T11"/>
                    </a:cxn>
                    <a:cxn ang="0">
                      <a:pos x="T12" y="T13"/>
                    </a:cxn>
                  </a:cxnLst>
                  <a:rect l="0" t="0" r="r" b="b"/>
                  <a:pathLst>
                    <a:path w="27" h="49">
                      <a:moveTo>
                        <a:pt x="5" y="24"/>
                      </a:moveTo>
                      <a:cubicBezTo>
                        <a:pt x="5" y="12"/>
                        <a:pt x="15" y="2"/>
                        <a:pt x="27" y="0"/>
                      </a:cubicBezTo>
                      <a:cubicBezTo>
                        <a:pt x="26" y="0"/>
                        <a:pt x="25" y="0"/>
                        <a:pt x="24" y="0"/>
                      </a:cubicBezTo>
                      <a:cubicBezTo>
                        <a:pt x="11" y="0"/>
                        <a:pt x="0" y="11"/>
                        <a:pt x="0" y="24"/>
                      </a:cubicBezTo>
                      <a:cubicBezTo>
                        <a:pt x="0" y="38"/>
                        <a:pt x="11" y="49"/>
                        <a:pt x="24" y="49"/>
                      </a:cubicBezTo>
                      <a:cubicBezTo>
                        <a:pt x="25" y="49"/>
                        <a:pt x="26" y="49"/>
                        <a:pt x="27" y="49"/>
                      </a:cubicBezTo>
                      <a:cubicBezTo>
                        <a:pt x="15" y="47"/>
                        <a:pt x="5" y="37"/>
                        <a:pt x="5" y="24"/>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微软雅黑"/>
                    <a:ea typeface="微软雅黑"/>
                  </a:endParaRPr>
                </a:p>
              </p:txBody>
            </p:sp>
            <p:sp>
              <p:nvSpPr>
                <p:cNvPr id="65" name="Freeform 31"/>
                <p:cNvSpPr>
                  <a:spLocks/>
                </p:cNvSpPr>
                <p:nvPr/>
              </p:nvSpPr>
              <p:spPr bwMode="auto">
                <a:xfrm>
                  <a:off x="5984779" y="3527090"/>
                  <a:ext cx="70878" cy="126568"/>
                </a:xfrm>
                <a:custGeom>
                  <a:avLst/>
                  <a:gdLst>
                    <a:gd name="T0" fmla="*/ 9 w 44"/>
                    <a:gd name="T1" fmla="*/ 39 h 79"/>
                    <a:gd name="T2" fmla="*/ 44 w 44"/>
                    <a:gd name="T3" fmla="*/ 1 h 79"/>
                    <a:gd name="T4" fmla="*/ 39 w 44"/>
                    <a:gd name="T5" fmla="*/ 0 h 79"/>
                    <a:gd name="T6" fmla="*/ 0 w 44"/>
                    <a:gd name="T7" fmla="*/ 39 h 79"/>
                    <a:gd name="T8" fmla="*/ 39 w 44"/>
                    <a:gd name="T9" fmla="*/ 79 h 79"/>
                    <a:gd name="T10" fmla="*/ 44 w 44"/>
                    <a:gd name="T11" fmla="*/ 78 h 79"/>
                    <a:gd name="T12" fmla="*/ 9 w 44"/>
                    <a:gd name="T13" fmla="*/ 39 h 79"/>
                  </a:gdLst>
                  <a:ahLst/>
                  <a:cxnLst>
                    <a:cxn ang="0">
                      <a:pos x="T0" y="T1"/>
                    </a:cxn>
                    <a:cxn ang="0">
                      <a:pos x="T2" y="T3"/>
                    </a:cxn>
                    <a:cxn ang="0">
                      <a:pos x="T4" y="T5"/>
                    </a:cxn>
                    <a:cxn ang="0">
                      <a:pos x="T6" y="T7"/>
                    </a:cxn>
                    <a:cxn ang="0">
                      <a:pos x="T8" y="T9"/>
                    </a:cxn>
                    <a:cxn ang="0">
                      <a:pos x="T10" y="T11"/>
                    </a:cxn>
                    <a:cxn ang="0">
                      <a:pos x="T12" y="T13"/>
                    </a:cxn>
                  </a:cxnLst>
                  <a:rect l="0" t="0" r="r" b="b"/>
                  <a:pathLst>
                    <a:path w="44" h="79">
                      <a:moveTo>
                        <a:pt x="9" y="39"/>
                      </a:moveTo>
                      <a:cubicBezTo>
                        <a:pt x="9" y="19"/>
                        <a:pt x="24" y="3"/>
                        <a:pt x="44" y="1"/>
                      </a:cubicBezTo>
                      <a:cubicBezTo>
                        <a:pt x="42" y="0"/>
                        <a:pt x="41" y="0"/>
                        <a:pt x="39" y="0"/>
                      </a:cubicBezTo>
                      <a:cubicBezTo>
                        <a:pt x="17" y="0"/>
                        <a:pt x="0" y="18"/>
                        <a:pt x="0" y="39"/>
                      </a:cubicBezTo>
                      <a:cubicBezTo>
                        <a:pt x="0" y="61"/>
                        <a:pt x="17" y="79"/>
                        <a:pt x="39" y="79"/>
                      </a:cubicBezTo>
                      <a:cubicBezTo>
                        <a:pt x="41" y="79"/>
                        <a:pt x="42" y="79"/>
                        <a:pt x="44" y="78"/>
                      </a:cubicBezTo>
                      <a:cubicBezTo>
                        <a:pt x="24" y="76"/>
                        <a:pt x="9" y="60"/>
                        <a:pt x="9" y="39"/>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微软雅黑"/>
                    <a:ea typeface="微软雅黑"/>
                  </a:endParaRPr>
                </a:p>
              </p:txBody>
            </p:sp>
            <p:sp>
              <p:nvSpPr>
                <p:cNvPr id="66" name="Freeform 32"/>
                <p:cNvSpPr>
                  <a:spLocks/>
                </p:cNvSpPr>
                <p:nvPr/>
              </p:nvSpPr>
              <p:spPr bwMode="auto">
                <a:xfrm>
                  <a:off x="6097425" y="3549872"/>
                  <a:ext cx="43033" cy="75941"/>
                </a:xfrm>
                <a:custGeom>
                  <a:avLst/>
                  <a:gdLst>
                    <a:gd name="T0" fmla="*/ 22 w 27"/>
                    <a:gd name="T1" fmla="*/ 24 h 48"/>
                    <a:gd name="T2" fmla="*/ 0 w 27"/>
                    <a:gd name="T3" fmla="*/ 0 h 48"/>
                    <a:gd name="T4" fmla="*/ 3 w 27"/>
                    <a:gd name="T5" fmla="*/ 0 h 48"/>
                    <a:gd name="T6" fmla="*/ 27 w 27"/>
                    <a:gd name="T7" fmla="*/ 24 h 48"/>
                    <a:gd name="T8" fmla="*/ 3 w 27"/>
                    <a:gd name="T9" fmla="*/ 48 h 48"/>
                    <a:gd name="T10" fmla="*/ 0 w 27"/>
                    <a:gd name="T11" fmla="*/ 48 h 48"/>
                    <a:gd name="T12" fmla="*/ 22 w 27"/>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27" h="48">
                      <a:moveTo>
                        <a:pt x="22" y="24"/>
                      </a:moveTo>
                      <a:cubicBezTo>
                        <a:pt x="22" y="12"/>
                        <a:pt x="12" y="1"/>
                        <a:pt x="0" y="0"/>
                      </a:cubicBezTo>
                      <a:cubicBezTo>
                        <a:pt x="1" y="0"/>
                        <a:pt x="2" y="0"/>
                        <a:pt x="3" y="0"/>
                      </a:cubicBezTo>
                      <a:cubicBezTo>
                        <a:pt x="16" y="0"/>
                        <a:pt x="27" y="11"/>
                        <a:pt x="27" y="24"/>
                      </a:cubicBezTo>
                      <a:cubicBezTo>
                        <a:pt x="27" y="38"/>
                        <a:pt x="16" y="48"/>
                        <a:pt x="3" y="48"/>
                      </a:cubicBezTo>
                      <a:cubicBezTo>
                        <a:pt x="2" y="48"/>
                        <a:pt x="1" y="48"/>
                        <a:pt x="0" y="48"/>
                      </a:cubicBezTo>
                      <a:cubicBezTo>
                        <a:pt x="12" y="47"/>
                        <a:pt x="22" y="37"/>
                        <a:pt x="22" y="24"/>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微软雅黑"/>
                    <a:ea typeface="微软雅黑"/>
                  </a:endParaRPr>
                </a:p>
              </p:txBody>
            </p:sp>
            <p:sp>
              <p:nvSpPr>
                <p:cNvPr id="67" name="Freeform 33"/>
                <p:cNvSpPr>
                  <a:spLocks/>
                </p:cNvSpPr>
                <p:nvPr/>
              </p:nvSpPr>
              <p:spPr bwMode="auto">
                <a:xfrm>
                  <a:off x="6105019" y="3525825"/>
                  <a:ext cx="70878" cy="125303"/>
                </a:xfrm>
                <a:custGeom>
                  <a:avLst/>
                  <a:gdLst>
                    <a:gd name="T0" fmla="*/ 35 w 44"/>
                    <a:gd name="T1" fmla="*/ 39 h 78"/>
                    <a:gd name="T2" fmla="*/ 0 w 44"/>
                    <a:gd name="T3" fmla="*/ 0 h 78"/>
                    <a:gd name="T4" fmla="*/ 5 w 44"/>
                    <a:gd name="T5" fmla="*/ 0 h 78"/>
                    <a:gd name="T6" fmla="*/ 44 w 44"/>
                    <a:gd name="T7" fmla="*/ 39 h 78"/>
                    <a:gd name="T8" fmla="*/ 5 w 44"/>
                    <a:gd name="T9" fmla="*/ 78 h 78"/>
                    <a:gd name="T10" fmla="*/ 0 w 44"/>
                    <a:gd name="T11" fmla="*/ 78 h 78"/>
                    <a:gd name="T12" fmla="*/ 35 w 44"/>
                    <a:gd name="T13" fmla="*/ 39 h 78"/>
                  </a:gdLst>
                  <a:ahLst/>
                  <a:cxnLst>
                    <a:cxn ang="0">
                      <a:pos x="T0" y="T1"/>
                    </a:cxn>
                    <a:cxn ang="0">
                      <a:pos x="T2" y="T3"/>
                    </a:cxn>
                    <a:cxn ang="0">
                      <a:pos x="T4" y="T5"/>
                    </a:cxn>
                    <a:cxn ang="0">
                      <a:pos x="T6" y="T7"/>
                    </a:cxn>
                    <a:cxn ang="0">
                      <a:pos x="T8" y="T9"/>
                    </a:cxn>
                    <a:cxn ang="0">
                      <a:pos x="T10" y="T11"/>
                    </a:cxn>
                    <a:cxn ang="0">
                      <a:pos x="T12" y="T13"/>
                    </a:cxn>
                  </a:cxnLst>
                  <a:rect l="0" t="0" r="r" b="b"/>
                  <a:pathLst>
                    <a:path w="44" h="78">
                      <a:moveTo>
                        <a:pt x="35" y="39"/>
                      </a:moveTo>
                      <a:cubicBezTo>
                        <a:pt x="35" y="19"/>
                        <a:pt x="20" y="2"/>
                        <a:pt x="0" y="0"/>
                      </a:cubicBezTo>
                      <a:cubicBezTo>
                        <a:pt x="2" y="0"/>
                        <a:pt x="3" y="0"/>
                        <a:pt x="5" y="0"/>
                      </a:cubicBezTo>
                      <a:cubicBezTo>
                        <a:pt x="27" y="0"/>
                        <a:pt x="44" y="17"/>
                        <a:pt x="44" y="39"/>
                      </a:cubicBezTo>
                      <a:cubicBezTo>
                        <a:pt x="44" y="61"/>
                        <a:pt x="27" y="78"/>
                        <a:pt x="5" y="78"/>
                      </a:cubicBezTo>
                      <a:cubicBezTo>
                        <a:pt x="3" y="78"/>
                        <a:pt x="2" y="78"/>
                        <a:pt x="0" y="78"/>
                      </a:cubicBezTo>
                      <a:cubicBezTo>
                        <a:pt x="20" y="76"/>
                        <a:pt x="35" y="59"/>
                        <a:pt x="35" y="39"/>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微软雅黑"/>
                    <a:ea typeface="微软雅黑"/>
                  </a:endParaRPr>
                </a:p>
              </p:txBody>
            </p:sp>
          </p:grpSp>
        </p:grpSp>
        <p:grpSp>
          <p:nvGrpSpPr>
            <p:cNvPr id="71" name="组合 70"/>
            <p:cNvGrpSpPr/>
            <p:nvPr/>
          </p:nvGrpSpPr>
          <p:grpSpPr>
            <a:xfrm>
              <a:off x="6699699" y="1910387"/>
              <a:ext cx="1211441" cy="857892"/>
              <a:chOff x="7023274" y="1756747"/>
              <a:chExt cx="1211441" cy="857892"/>
            </a:xfrm>
          </p:grpSpPr>
          <p:sp>
            <p:nvSpPr>
              <p:cNvPr id="72" name="圆角矩形 71"/>
              <p:cNvSpPr/>
              <p:nvPr/>
            </p:nvSpPr>
            <p:spPr>
              <a:xfrm>
                <a:off x="7166936" y="1756747"/>
                <a:ext cx="1067779" cy="730665"/>
              </a:xfrm>
              <a:prstGeom prst="roundRect">
                <a:avLst/>
              </a:prstGeom>
              <a:noFill/>
              <a:ln w="19050" cap="flat" cmpd="sng" algn="ctr">
                <a:solidFill>
                  <a:sysClr val="windowText" lastClr="000000">
                    <a:shade val="50000"/>
                  </a:sys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v</a:t>
                </a:r>
                <a:endPar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3" name="Freeform 127"/>
              <p:cNvSpPr>
                <a:spLocks noEditPoints="1"/>
              </p:cNvSpPr>
              <p:nvPr/>
            </p:nvSpPr>
            <p:spPr bwMode="auto">
              <a:xfrm>
                <a:off x="7568507" y="1873432"/>
                <a:ext cx="444500" cy="409575"/>
              </a:xfrm>
              <a:custGeom>
                <a:avLst/>
                <a:gdLst>
                  <a:gd name="T0" fmla="*/ 107 w 140"/>
                  <a:gd name="T1" fmla="*/ 20 h 129"/>
                  <a:gd name="T2" fmla="*/ 135 w 140"/>
                  <a:gd name="T3" fmla="*/ 129 h 129"/>
                  <a:gd name="T4" fmla="*/ 140 w 140"/>
                  <a:gd name="T5" fmla="*/ 25 h 129"/>
                  <a:gd name="T6" fmla="*/ 122 w 140"/>
                  <a:gd name="T7" fmla="*/ 118 h 129"/>
                  <a:gd name="T8" fmla="*/ 114 w 140"/>
                  <a:gd name="T9" fmla="*/ 120 h 129"/>
                  <a:gd name="T10" fmla="*/ 112 w 140"/>
                  <a:gd name="T11" fmla="*/ 30 h 129"/>
                  <a:gd name="T12" fmla="*/ 120 w 140"/>
                  <a:gd name="T13" fmla="*/ 28 h 129"/>
                  <a:gd name="T14" fmla="*/ 122 w 140"/>
                  <a:gd name="T15" fmla="*/ 118 h 129"/>
                  <a:gd name="T16" fmla="*/ 133 w 140"/>
                  <a:gd name="T17" fmla="*/ 120 h 129"/>
                  <a:gd name="T18" fmla="*/ 126 w 140"/>
                  <a:gd name="T19" fmla="*/ 118 h 129"/>
                  <a:gd name="T20" fmla="*/ 128 w 140"/>
                  <a:gd name="T21" fmla="*/ 28 h 129"/>
                  <a:gd name="T22" fmla="*/ 135 w 140"/>
                  <a:gd name="T23" fmla="*/ 30 h 129"/>
                  <a:gd name="T24" fmla="*/ 0 w 140"/>
                  <a:gd name="T25" fmla="*/ 17 h 129"/>
                  <a:gd name="T26" fmla="*/ 5 w 140"/>
                  <a:gd name="T27" fmla="*/ 129 h 129"/>
                  <a:gd name="T28" fmla="*/ 34 w 140"/>
                  <a:gd name="T29" fmla="*/ 12 h 129"/>
                  <a:gd name="T30" fmla="*/ 0 w 140"/>
                  <a:gd name="T31" fmla="*/ 17 h 129"/>
                  <a:gd name="T32" fmla="*/ 21 w 140"/>
                  <a:gd name="T33" fmla="*/ 20 h 129"/>
                  <a:gd name="T34" fmla="*/ 28 w 140"/>
                  <a:gd name="T35" fmla="*/ 22 h 129"/>
                  <a:gd name="T36" fmla="*/ 26 w 140"/>
                  <a:gd name="T37" fmla="*/ 120 h 129"/>
                  <a:gd name="T38" fmla="*/ 19 w 140"/>
                  <a:gd name="T39" fmla="*/ 118 h 129"/>
                  <a:gd name="T40" fmla="*/ 7 w 140"/>
                  <a:gd name="T41" fmla="*/ 20 h 129"/>
                  <a:gd name="T42" fmla="*/ 15 w 140"/>
                  <a:gd name="T43" fmla="*/ 22 h 129"/>
                  <a:gd name="T44" fmla="*/ 13 w 140"/>
                  <a:gd name="T45" fmla="*/ 120 h 129"/>
                  <a:gd name="T46" fmla="*/ 5 w 140"/>
                  <a:gd name="T47" fmla="*/ 118 h 129"/>
                  <a:gd name="T48" fmla="*/ 7 w 140"/>
                  <a:gd name="T49" fmla="*/ 20 h 129"/>
                  <a:gd name="T50" fmla="*/ 41 w 140"/>
                  <a:gd name="T51" fmla="*/ 0 h 129"/>
                  <a:gd name="T52" fmla="*/ 36 w 140"/>
                  <a:gd name="T53" fmla="*/ 124 h 129"/>
                  <a:gd name="T54" fmla="*/ 59 w 140"/>
                  <a:gd name="T55" fmla="*/ 129 h 129"/>
                  <a:gd name="T56" fmla="*/ 60 w 140"/>
                  <a:gd name="T57" fmla="*/ 109 h 129"/>
                  <a:gd name="T58" fmla="*/ 81 w 140"/>
                  <a:gd name="T59" fmla="*/ 110 h 129"/>
                  <a:gd name="T60" fmla="*/ 99 w 140"/>
                  <a:gd name="T61" fmla="*/ 129 h 129"/>
                  <a:gd name="T62" fmla="*/ 104 w 140"/>
                  <a:gd name="T63" fmla="*/ 5 h 129"/>
                  <a:gd name="T64" fmla="*/ 52 w 140"/>
                  <a:gd name="T65" fmla="*/ 103 h 129"/>
                  <a:gd name="T66" fmla="*/ 44 w 140"/>
                  <a:gd name="T67" fmla="*/ 105 h 129"/>
                  <a:gd name="T68" fmla="*/ 42 w 140"/>
                  <a:gd name="T69" fmla="*/ 15 h 129"/>
                  <a:gd name="T70" fmla="*/ 50 w 140"/>
                  <a:gd name="T71" fmla="*/ 13 h 129"/>
                  <a:gd name="T72" fmla="*/ 52 w 140"/>
                  <a:gd name="T73" fmla="*/ 103 h 129"/>
                  <a:gd name="T74" fmla="*/ 65 w 140"/>
                  <a:gd name="T75" fmla="*/ 105 h 129"/>
                  <a:gd name="T76" fmla="*/ 58 w 140"/>
                  <a:gd name="T77" fmla="*/ 103 h 129"/>
                  <a:gd name="T78" fmla="*/ 60 w 140"/>
                  <a:gd name="T79" fmla="*/ 13 h 129"/>
                  <a:gd name="T80" fmla="*/ 67 w 140"/>
                  <a:gd name="T81" fmla="*/ 15 h 129"/>
                  <a:gd name="T82" fmla="*/ 83 w 140"/>
                  <a:gd name="T83" fmla="*/ 103 h 129"/>
                  <a:gd name="T84" fmla="*/ 75 w 140"/>
                  <a:gd name="T85" fmla="*/ 105 h 129"/>
                  <a:gd name="T86" fmla="*/ 73 w 140"/>
                  <a:gd name="T87" fmla="*/ 15 h 129"/>
                  <a:gd name="T88" fmla="*/ 80 w 140"/>
                  <a:gd name="T89" fmla="*/ 13 h 129"/>
                  <a:gd name="T90" fmla="*/ 83 w 140"/>
                  <a:gd name="T91" fmla="*/ 103 h 129"/>
                  <a:gd name="T92" fmla="*/ 96 w 140"/>
                  <a:gd name="T93" fmla="*/ 105 h 129"/>
                  <a:gd name="T94" fmla="*/ 88 w 140"/>
                  <a:gd name="T95" fmla="*/ 103 h 129"/>
                  <a:gd name="T96" fmla="*/ 91 w 140"/>
                  <a:gd name="T97" fmla="*/ 13 h 129"/>
                  <a:gd name="T98" fmla="*/ 98 w 140"/>
                  <a:gd name="T99" fmla="*/ 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0" h="129">
                    <a:moveTo>
                      <a:pt x="135" y="20"/>
                    </a:moveTo>
                    <a:cubicBezTo>
                      <a:pt x="107" y="20"/>
                      <a:pt x="107" y="20"/>
                      <a:pt x="107" y="20"/>
                    </a:cubicBezTo>
                    <a:cubicBezTo>
                      <a:pt x="107" y="129"/>
                      <a:pt x="107" y="129"/>
                      <a:pt x="107" y="129"/>
                    </a:cubicBezTo>
                    <a:cubicBezTo>
                      <a:pt x="135" y="129"/>
                      <a:pt x="135" y="129"/>
                      <a:pt x="135" y="129"/>
                    </a:cubicBezTo>
                    <a:cubicBezTo>
                      <a:pt x="138" y="129"/>
                      <a:pt x="140" y="127"/>
                      <a:pt x="140" y="124"/>
                    </a:cubicBezTo>
                    <a:cubicBezTo>
                      <a:pt x="140" y="25"/>
                      <a:pt x="140" y="25"/>
                      <a:pt x="140" y="25"/>
                    </a:cubicBezTo>
                    <a:cubicBezTo>
                      <a:pt x="140" y="22"/>
                      <a:pt x="138" y="20"/>
                      <a:pt x="135" y="20"/>
                    </a:cubicBezTo>
                    <a:close/>
                    <a:moveTo>
                      <a:pt x="122" y="118"/>
                    </a:moveTo>
                    <a:cubicBezTo>
                      <a:pt x="122" y="119"/>
                      <a:pt x="121" y="120"/>
                      <a:pt x="120" y="120"/>
                    </a:cubicBezTo>
                    <a:cubicBezTo>
                      <a:pt x="114" y="120"/>
                      <a:pt x="114" y="120"/>
                      <a:pt x="114" y="120"/>
                    </a:cubicBezTo>
                    <a:cubicBezTo>
                      <a:pt x="113" y="120"/>
                      <a:pt x="112" y="119"/>
                      <a:pt x="112" y="118"/>
                    </a:cubicBezTo>
                    <a:cubicBezTo>
                      <a:pt x="112" y="30"/>
                      <a:pt x="112" y="30"/>
                      <a:pt x="112" y="30"/>
                    </a:cubicBezTo>
                    <a:cubicBezTo>
                      <a:pt x="112" y="29"/>
                      <a:pt x="113" y="28"/>
                      <a:pt x="114" y="28"/>
                    </a:cubicBezTo>
                    <a:cubicBezTo>
                      <a:pt x="120" y="28"/>
                      <a:pt x="120" y="28"/>
                      <a:pt x="120" y="28"/>
                    </a:cubicBezTo>
                    <a:cubicBezTo>
                      <a:pt x="121" y="28"/>
                      <a:pt x="122" y="29"/>
                      <a:pt x="122" y="30"/>
                    </a:cubicBezTo>
                    <a:lnTo>
                      <a:pt x="122" y="118"/>
                    </a:lnTo>
                    <a:close/>
                    <a:moveTo>
                      <a:pt x="135" y="118"/>
                    </a:moveTo>
                    <a:cubicBezTo>
                      <a:pt x="135" y="119"/>
                      <a:pt x="134" y="120"/>
                      <a:pt x="133" y="120"/>
                    </a:cubicBezTo>
                    <a:cubicBezTo>
                      <a:pt x="128" y="120"/>
                      <a:pt x="128" y="120"/>
                      <a:pt x="128" y="120"/>
                    </a:cubicBezTo>
                    <a:cubicBezTo>
                      <a:pt x="127" y="120"/>
                      <a:pt x="126" y="119"/>
                      <a:pt x="126" y="118"/>
                    </a:cubicBezTo>
                    <a:cubicBezTo>
                      <a:pt x="126" y="30"/>
                      <a:pt x="126" y="30"/>
                      <a:pt x="126" y="30"/>
                    </a:cubicBezTo>
                    <a:cubicBezTo>
                      <a:pt x="126" y="29"/>
                      <a:pt x="127" y="28"/>
                      <a:pt x="128" y="28"/>
                    </a:cubicBezTo>
                    <a:cubicBezTo>
                      <a:pt x="133" y="28"/>
                      <a:pt x="133" y="28"/>
                      <a:pt x="133" y="28"/>
                    </a:cubicBezTo>
                    <a:cubicBezTo>
                      <a:pt x="134" y="28"/>
                      <a:pt x="135" y="29"/>
                      <a:pt x="135" y="30"/>
                    </a:cubicBezTo>
                    <a:lnTo>
                      <a:pt x="135" y="118"/>
                    </a:lnTo>
                    <a:close/>
                    <a:moveTo>
                      <a:pt x="0" y="17"/>
                    </a:moveTo>
                    <a:cubicBezTo>
                      <a:pt x="0" y="124"/>
                      <a:pt x="0" y="124"/>
                      <a:pt x="0" y="124"/>
                    </a:cubicBezTo>
                    <a:cubicBezTo>
                      <a:pt x="0" y="127"/>
                      <a:pt x="2" y="129"/>
                      <a:pt x="5" y="129"/>
                    </a:cubicBezTo>
                    <a:cubicBezTo>
                      <a:pt x="34" y="129"/>
                      <a:pt x="34" y="129"/>
                      <a:pt x="34" y="129"/>
                    </a:cubicBezTo>
                    <a:cubicBezTo>
                      <a:pt x="34" y="12"/>
                      <a:pt x="34" y="12"/>
                      <a:pt x="34" y="12"/>
                    </a:cubicBezTo>
                    <a:cubicBezTo>
                      <a:pt x="5" y="12"/>
                      <a:pt x="5" y="12"/>
                      <a:pt x="5" y="12"/>
                    </a:cubicBezTo>
                    <a:cubicBezTo>
                      <a:pt x="2" y="12"/>
                      <a:pt x="0" y="14"/>
                      <a:pt x="0" y="17"/>
                    </a:cubicBezTo>
                    <a:close/>
                    <a:moveTo>
                      <a:pt x="19" y="22"/>
                    </a:moveTo>
                    <a:cubicBezTo>
                      <a:pt x="19" y="21"/>
                      <a:pt x="20" y="20"/>
                      <a:pt x="21" y="20"/>
                    </a:cubicBezTo>
                    <a:cubicBezTo>
                      <a:pt x="26" y="20"/>
                      <a:pt x="26" y="20"/>
                      <a:pt x="26" y="20"/>
                    </a:cubicBezTo>
                    <a:cubicBezTo>
                      <a:pt x="27" y="20"/>
                      <a:pt x="28" y="21"/>
                      <a:pt x="28" y="22"/>
                    </a:cubicBezTo>
                    <a:cubicBezTo>
                      <a:pt x="28" y="118"/>
                      <a:pt x="28" y="118"/>
                      <a:pt x="28" y="118"/>
                    </a:cubicBezTo>
                    <a:cubicBezTo>
                      <a:pt x="28" y="119"/>
                      <a:pt x="27" y="120"/>
                      <a:pt x="26" y="120"/>
                    </a:cubicBezTo>
                    <a:cubicBezTo>
                      <a:pt x="21" y="120"/>
                      <a:pt x="21" y="120"/>
                      <a:pt x="21" y="120"/>
                    </a:cubicBezTo>
                    <a:cubicBezTo>
                      <a:pt x="20" y="120"/>
                      <a:pt x="19" y="119"/>
                      <a:pt x="19" y="118"/>
                    </a:cubicBezTo>
                    <a:lnTo>
                      <a:pt x="19" y="22"/>
                    </a:lnTo>
                    <a:close/>
                    <a:moveTo>
                      <a:pt x="7" y="20"/>
                    </a:moveTo>
                    <a:cubicBezTo>
                      <a:pt x="13" y="20"/>
                      <a:pt x="13" y="20"/>
                      <a:pt x="13" y="20"/>
                    </a:cubicBezTo>
                    <a:cubicBezTo>
                      <a:pt x="14" y="20"/>
                      <a:pt x="15" y="21"/>
                      <a:pt x="15" y="22"/>
                    </a:cubicBezTo>
                    <a:cubicBezTo>
                      <a:pt x="15" y="118"/>
                      <a:pt x="15" y="118"/>
                      <a:pt x="15" y="118"/>
                    </a:cubicBezTo>
                    <a:cubicBezTo>
                      <a:pt x="15" y="119"/>
                      <a:pt x="14" y="120"/>
                      <a:pt x="13" y="120"/>
                    </a:cubicBezTo>
                    <a:cubicBezTo>
                      <a:pt x="7" y="120"/>
                      <a:pt x="7" y="120"/>
                      <a:pt x="7" y="120"/>
                    </a:cubicBezTo>
                    <a:cubicBezTo>
                      <a:pt x="6" y="120"/>
                      <a:pt x="5" y="119"/>
                      <a:pt x="5" y="118"/>
                    </a:cubicBezTo>
                    <a:cubicBezTo>
                      <a:pt x="5" y="22"/>
                      <a:pt x="5" y="22"/>
                      <a:pt x="5" y="22"/>
                    </a:cubicBezTo>
                    <a:cubicBezTo>
                      <a:pt x="5" y="21"/>
                      <a:pt x="6" y="20"/>
                      <a:pt x="7" y="20"/>
                    </a:cubicBezTo>
                    <a:close/>
                    <a:moveTo>
                      <a:pt x="99" y="0"/>
                    </a:moveTo>
                    <a:cubicBezTo>
                      <a:pt x="41" y="0"/>
                      <a:pt x="41" y="0"/>
                      <a:pt x="41" y="0"/>
                    </a:cubicBezTo>
                    <a:cubicBezTo>
                      <a:pt x="38" y="0"/>
                      <a:pt x="36" y="2"/>
                      <a:pt x="36" y="5"/>
                    </a:cubicBezTo>
                    <a:cubicBezTo>
                      <a:pt x="36" y="124"/>
                      <a:pt x="36" y="124"/>
                      <a:pt x="36" y="124"/>
                    </a:cubicBezTo>
                    <a:cubicBezTo>
                      <a:pt x="36" y="127"/>
                      <a:pt x="38" y="129"/>
                      <a:pt x="41" y="129"/>
                    </a:cubicBezTo>
                    <a:cubicBezTo>
                      <a:pt x="59" y="129"/>
                      <a:pt x="59" y="129"/>
                      <a:pt x="59" y="129"/>
                    </a:cubicBezTo>
                    <a:cubicBezTo>
                      <a:pt x="59" y="110"/>
                      <a:pt x="59" y="110"/>
                      <a:pt x="59" y="110"/>
                    </a:cubicBezTo>
                    <a:cubicBezTo>
                      <a:pt x="59" y="110"/>
                      <a:pt x="60" y="109"/>
                      <a:pt x="60" y="109"/>
                    </a:cubicBezTo>
                    <a:cubicBezTo>
                      <a:pt x="80" y="109"/>
                      <a:pt x="80" y="109"/>
                      <a:pt x="80" y="109"/>
                    </a:cubicBezTo>
                    <a:cubicBezTo>
                      <a:pt x="81" y="109"/>
                      <a:pt x="81" y="110"/>
                      <a:pt x="81" y="110"/>
                    </a:cubicBezTo>
                    <a:cubicBezTo>
                      <a:pt x="81" y="129"/>
                      <a:pt x="81" y="129"/>
                      <a:pt x="81" y="129"/>
                    </a:cubicBezTo>
                    <a:cubicBezTo>
                      <a:pt x="99" y="129"/>
                      <a:pt x="99" y="129"/>
                      <a:pt x="99" y="129"/>
                    </a:cubicBezTo>
                    <a:cubicBezTo>
                      <a:pt x="102" y="129"/>
                      <a:pt x="104" y="127"/>
                      <a:pt x="104" y="124"/>
                    </a:cubicBezTo>
                    <a:cubicBezTo>
                      <a:pt x="104" y="5"/>
                      <a:pt x="104" y="5"/>
                      <a:pt x="104" y="5"/>
                    </a:cubicBezTo>
                    <a:cubicBezTo>
                      <a:pt x="104" y="2"/>
                      <a:pt x="102" y="0"/>
                      <a:pt x="99" y="0"/>
                    </a:cubicBezTo>
                    <a:close/>
                    <a:moveTo>
                      <a:pt x="52" y="103"/>
                    </a:moveTo>
                    <a:cubicBezTo>
                      <a:pt x="52" y="104"/>
                      <a:pt x="51" y="105"/>
                      <a:pt x="50" y="105"/>
                    </a:cubicBezTo>
                    <a:cubicBezTo>
                      <a:pt x="44" y="105"/>
                      <a:pt x="44" y="105"/>
                      <a:pt x="44" y="105"/>
                    </a:cubicBezTo>
                    <a:cubicBezTo>
                      <a:pt x="43" y="105"/>
                      <a:pt x="42" y="104"/>
                      <a:pt x="42" y="103"/>
                    </a:cubicBezTo>
                    <a:cubicBezTo>
                      <a:pt x="42" y="15"/>
                      <a:pt x="42" y="15"/>
                      <a:pt x="42" y="15"/>
                    </a:cubicBezTo>
                    <a:cubicBezTo>
                      <a:pt x="42" y="14"/>
                      <a:pt x="43" y="13"/>
                      <a:pt x="44" y="13"/>
                    </a:cubicBezTo>
                    <a:cubicBezTo>
                      <a:pt x="50" y="13"/>
                      <a:pt x="50" y="13"/>
                      <a:pt x="50" y="13"/>
                    </a:cubicBezTo>
                    <a:cubicBezTo>
                      <a:pt x="51" y="13"/>
                      <a:pt x="52" y="14"/>
                      <a:pt x="52" y="15"/>
                    </a:cubicBezTo>
                    <a:lnTo>
                      <a:pt x="52" y="103"/>
                    </a:lnTo>
                    <a:close/>
                    <a:moveTo>
                      <a:pt x="67" y="103"/>
                    </a:moveTo>
                    <a:cubicBezTo>
                      <a:pt x="67" y="104"/>
                      <a:pt x="66" y="105"/>
                      <a:pt x="65" y="105"/>
                    </a:cubicBezTo>
                    <a:cubicBezTo>
                      <a:pt x="60" y="105"/>
                      <a:pt x="60" y="105"/>
                      <a:pt x="60" y="105"/>
                    </a:cubicBezTo>
                    <a:cubicBezTo>
                      <a:pt x="59" y="105"/>
                      <a:pt x="58" y="104"/>
                      <a:pt x="58" y="103"/>
                    </a:cubicBezTo>
                    <a:cubicBezTo>
                      <a:pt x="58" y="15"/>
                      <a:pt x="58" y="15"/>
                      <a:pt x="58" y="15"/>
                    </a:cubicBezTo>
                    <a:cubicBezTo>
                      <a:pt x="58" y="14"/>
                      <a:pt x="59" y="13"/>
                      <a:pt x="60" y="13"/>
                    </a:cubicBezTo>
                    <a:cubicBezTo>
                      <a:pt x="65" y="13"/>
                      <a:pt x="65" y="13"/>
                      <a:pt x="65" y="13"/>
                    </a:cubicBezTo>
                    <a:cubicBezTo>
                      <a:pt x="66" y="13"/>
                      <a:pt x="67" y="14"/>
                      <a:pt x="67" y="15"/>
                    </a:cubicBezTo>
                    <a:lnTo>
                      <a:pt x="67" y="103"/>
                    </a:lnTo>
                    <a:close/>
                    <a:moveTo>
                      <a:pt x="83" y="103"/>
                    </a:moveTo>
                    <a:cubicBezTo>
                      <a:pt x="83" y="104"/>
                      <a:pt x="82" y="105"/>
                      <a:pt x="80" y="105"/>
                    </a:cubicBezTo>
                    <a:cubicBezTo>
                      <a:pt x="75" y="105"/>
                      <a:pt x="75" y="105"/>
                      <a:pt x="75" y="105"/>
                    </a:cubicBezTo>
                    <a:cubicBezTo>
                      <a:pt x="74" y="105"/>
                      <a:pt x="73" y="104"/>
                      <a:pt x="73" y="103"/>
                    </a:cubicBezTo>
                    <a:cubicBezTo>
                      <a:pt x="73" y="15"/>
                      <a:pt x="73" y="15"/>
                      <a:pt x="73" y="15"/>
                    </a:cubicBezTo>
                    <a:cubicBezTo>
                      <a:pt x="73" y="14"/>
                      <a:pt x="74" y="13"/>
                      <a:pt x="75" y="13"/>
                    </a:cubicBezTo>
                    <a:cubicBezTo>
                      <a:pt x="80" y="13"/>
                      <a:pt x="80" y="13"/>
                      <a:pt x="80" y="13"/>
                    </a:cubicBezTo>
                    <a:cubicBezTo>
                      <a:pt x="82" y="13"/>
                      <a:pt x="83" y="14"/>
                      <a:pt x="83" y="15"/>
                    </a:cubicBezTo>
                    <a:lnTo>
                      <a:pt x="83" y="103"/>
                    </a:lnTo>
                    <a:close/>
                    <a:moveTo>
                      <a:pt x="98" y="103"/>
                    </a:moveTo>
                    <a:cubicBezTo>
                      <a:pt x="98" y="104"/>
                      <a:pt x="97" y="105"/>
                      <a:pt x="96" y="105"/>
                    </a:cubicBezTo>
                    <a:cubicBezTo>
                      <a:pt x="91" y="105"/>
                      <a:pt x="91" y="105"/>
                      <a:pt x="91" y="105"/>
                    </a:cubicBezTo>
                    <a:cubicBezTo>
                      <a:pt x="89" y="105"/>
                      <a:pt x="88" y="104"/>
                      <a:pt x="88" y="103"/>
                    </a:cubicBezTo>
                    <a:cubicBezTo>
                      <a:pt x="88" y="15"/>
                      <a:pt x="88" y="15"/>
                      <a:pt x="88" y="15"/>
                    </a:cubicBezTo>
                    <a:cubicBezTo>
                      <a:pt x="88" y="14"/>
                      <a:pt x="89" y="13"/>
                      <a:pt x="91" y="13"/>
                    </a:cubicBezTo>
                    <a:cubicBezTo>
                      <a:pt x="96" y="13"/>
                      <a:pt x="96" y="13"/>
                      <a:pt x="96" y="13"/>
                    </a:cubicBezTo>
                    <a:cubicBezTo>
                      <a:pt x="97" y="13"/>
                      <a:pt x="98" y="14"/>
                      <a:pt x="98" y="15"/>
                    </a:cubicBezTo>
                    <a:lnTo>
                      <a:pt x="98" y="103"/>
                    </a:lnTo>
                    <a:close/>
                  </a:path>
                </a:pathLst>
              </a:custGeom>
              <a:solidFill>
                <a:srgbClr val="44546A">
                  <a:lumMod val="75000"/>
                  <a:lumOff val="25000"/>
                </a:srgb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74" name="组合 73"/>
              <p:cNvGrpSpPr/>
              <p:nvPr/>
            </p:nvGrpSpPr>
            <p:grpSpPr>
              <a:xfrm>
                <a:off x="7023274" y="2360185"/>
                <a:ext cx="216024" cy="254454"/>
                <a:chOff x="3024738" y="2453396"/>
                <a:chExt cx="216024" cy="254454"/>
              </a:xfrm>
            </p:grpSpPr>
            <p:sp>
              <p:nvSpPr>
                <p:cNvPr id="81" name="Freeform 138"/>
                <p:cNvSpPr>
                  <a:spLocks/>
                </p:cNvSpPr>
                <p:nvPr/>
              </p:nvSpPr>
              <p:spPr bwMode="auto">
                <a:xfrm>
                  <a:off x="3058785" y="2453396"/>
                  <a:ext cx="149104" cy="98838"/>
                </a:xfrm>
                <a:custGeom>
                  <a:avLst/>
                  <a:gdLst>
                    <a:gd name="T0" fmla="*/ 17 w 80"/>
                    <a:gd name="T1" fmla="*/ 59 h 59"/>
                    <a:gd name="T2" fmla="*/ 17 w 80"/>
                    <a:gd name="T3" fmla="*/ 41 h 59"/>
                    <a:gd name="T4" fmla="*/ 24 w 80"/>
                    <a:gd name="T5" fmla="*/ 24 h 59"/>
                    <a:gd name="T6" fmla="*/ 40 w 80"/>
                    <a:gd name="T7" fmla="*/ 17 h 59"/>
                    <a:gd name="T8" fmla="*/ 56 w 80"/>
                    <a:gd name="T9" fmla="*/ 24 h 59"/>
                    <a:gd name="T10" fmla="*/ 63 w 80"/>
                    <a:gd name="T11" fmla="*/ 41 h 59"/>
                    <a:gd name="T12" fmla="*/ 63 w 80"/>
                    <a:gd name="T13" fmla="*/ 59 h 59"/>
                    <a:gd name="T14" fmla="*/ 80 w 80"/>
                    <a:gd name="T15" fmla="*/ 59 h 59"/>
                    <a:gd name="T16" fmla="*/ 80 w 80"/>
                    <a:gd name="T17" fmla="*/ 41 h 59"/>
                    <a:gd name="T18" fmla="*/ 40 w 80"/>
                    <a:gd name="T19" fmla="*/ 0 h 59"/>
                    <a:gd name="T20" fmla="*/ 0 w 80"/>
                    <a:gd name="T21" fmla="*/ 41 h 59"/>
                    <a:gd name="T22" fmla="*/ 0 w 80"/>
                    <a:gd name="T23" fmla="*/ 59 h 59"/>
                    <a:gd name="T24" fmla="*/ 17 w 80"/>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9">
                      <a:moveTo>
                        <a:pt x="17" y="59"/>
                      </a:moveTo>
                      <a:cubicBezTo>
                        <a:pt x="17" y="41"/>
                        <a:pt x="17" y="41"/>
                        <a:pt x="17" y="41"/>
                      </a:cubicBezTo>
                      <a:cubicBezTo>
                        <a:pt x="17" y="34"/>
                        <a:pt x="19" y="29"/>
                        <a:pt x="24" y="24"/>
                      </a:cubicBezTo>
                      <a:cubicBezTo>
                        <a:pt x="28" y="20"/>
                        <a:pt x="34" y="17"/>
                        <a:pt x="40" y="17"/>
                      </a:cubicBezTo>
                      <a:cubicBezTo>
                        <a:pt x="46" y="17"/>
                        <a:pt x="52" y="20"/>
                        <a:pt x="56" y="24"/>
                      </a:cubicBezTo>
                      <a:cubicBezTo>
                        <a:pt x="61" y="29"/>
                        <a:pt x="63" y="34"/>
                        <a:pt x="63" y="41"/>
                      </a:cubicBezTo>
                      <a:cubicBezTo>
                        <a:pt x="63" y="59"/>
                        <a:pt x="63" y="59"/>
                        <a:pt x="63" y="59"/>
                      </a:cubicBezTo>
                      <a:cubicBezTo>
                        <a:pt x="80" y="59"/>
                        <a:pt x="80" y="59"/>
                        <a:pt x="80" y="59"/>
                      </a:cubicBezTo>
                      <a:cubicBezTo>
                        <a:pt x="80" y="41"/>
                        <a:pt x="80" y="41"/>
                        <a:pt x="80" y="41"/>
                      </a:cubicBezTo>
                      <a:cubicBezTo>
                        <a:pt x="80" y="18"/>
                        <a:pt x="62" y="0"/>
                        <a:pt x="40" y="0"/>
                      </a:cubicBezTo>
                      <a:cubicBezTo>
                        <a:pt x="18" y="0"/>
                        <a:pt x="0" y="18"/>
                        <a:pt x="0" y="41"/>
                      </a:cubicBezTo>
                      <a:cubicBezTo>
                        <a:pt x="0" y="59"/>
                        <a:pt x="0" y="59"/>
                        <a:pt x="0" y="59"/>
                      </a:cubicBezTo>
                      <a:lnTo>
                        <a:pt x="17" y="59"/>
                      </a:lnTo>
                      <a:close/>
                    </a:path>
                  </a:pathLst>
                </a:custGeom>
                <a:solidFill>
                  <a:srgbClr val="44546A">
                    <a:lumMod val="75000"/>
                    <a:lumOff val="25000"/>
                  </a:srgb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2" name="Rectangle 139"/>
                <p:cNvSpPr>
                  <a:spLocks noChangeArrowheads="1"/>
                </p:cNvSpPr>
                <p:nvPr/>
              </p:nvSpPr>
              <p:spPr bwMode="auto">
                <a:xfrm>
                  <a:off x="3024738" y="2552234"/>
                  <a:ext cx="216024" cy="155616"/>
                </a:xfrm>
                <a:prstGeom prst="rect">
                  <a:avLst/>
                </a:prstGeom>
                <a:solidFill>
                  <a:srgbClr val="44546A">
                    <a:lumMod val="75000"/>
                    <a:lumOff val="25000"/>
                  </a:srgb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3" name="Freeform 140"/>
                <p:cNvSpPr>
                  <a:spLocks/>
                </p:cNvSpPr>
                <p:nvPr/>
              </p:nvSpPr>
              <p:spPr bwMode="auto">
                <a:xfrm>
                  <a:off x="3110443" y="2600601"/>
                  <a:ext cx="44613" cy="64139"/>
                </a:xfrm>
                <a:custGeom>
                  <a:avLst/>
                  <a:gdLst>
                    <a:gd name="T0" fmla="*/ 18 w 24"/>
                    <a:gd name="T1" fmla="*/ 23 h 38"/>
                    <a:gd name="T2" fmla="*/ 18 w 24"/>
                    <a:gd name="T3" fmla="*/ 38 h 38"/>
                    <a:gd name="T4" fmla="*/ 6 w 24"/>
                    <a:gd name="T5" fmla="*/ 38 h 38"/>
                    <a:gd name="T6" fmla="*/ 6 w 24"/>
                    <a:gd name="T7" fmla="*/ 23 h 38"/>
                    <a:gd name="T8" fmla="*/ 0 w 24"/>
                    <a:gd name="T9" fmla="*/ 12 h 38"/>
                    <a:gd name="T10" fmla="*/ 12 w 24"/>
                    <a:gd name="T11" fmla="*/ 0 h 38"/>
                    <a:gd name="T12" fmla="*/ 24 w 24"/>
                    <a:gd name="T13" fmla="*/ 12 h 38"/>
                    <a:gd name="T14" fmla="*/ 18 w 24"/>
                    <a:gd name="T15" fmla="*/ 2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8">
                      <a:moveTo>
                        <a:pt x="18" y="23"/>
                      </a:moveTo>
                      <a:cubicBezTo>
                        <a:pt x="18" y="38"/>
                        <a:pt x="18" y="38"/>
                        <a:pt x="18" y="38"/>
                      </a:cubicBezTo>
                      <a:cubicBezTo>
                        <a:pt x="6" y="38"/>
                        <a:pt x="6" y="38"/>
                        <a:pt x="6" y="38"/>
                      </a:cubicBezTo>
                      <a:cubicBezTo>
                        <a:pt x="6" y="23"/>
                        <a:pt x="6" y="23"/>
                        <a:pt x="6" y="23"/>
                      </a:cubicBezTo>
                      <a:cubicBezTo>
                        <a:pt x="2" y="21"/>
                        <a:pt x="0" y="17"/>
                        <a:pt x="0" y="12"/>
                      </a:cubicBezTo>
                      <a:cubicBezTo>
                        <a:pt x="0" y="5"/>
                        <a:pt x="5" y="0"/>
                        <a:pt x="12" y="0"/>
                      </a:cubicBezTo>
                      <a:cubicBezTo>
                        <a:pt x="19" y="0"/>
                        <a:pt x="24" y="5"/>
                        <a:pt x="24" y="12"/>
                      </a:cubicBezTo>
                      <a:cubicBezTo>
                        <a:pt x="24" y="17"/>
                        <a:pt x="22" y="21"/>
                        <a:pt x="18" y="23"/>
                      </a:cubicBezTo>
                      <a:close/>
                    </a:path>
                  </a:pathLst>
                </a:custGeom>
                <a:solidFill>
                  <a:srgbClr val="E7E6E6">
                    <a:lumMod val="20000"/>
                    <a:lumOff val="80000"/>
                  </a:srgb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75" name="组合 74"/>
              <p:cNvGrpSpPr/>
              <p:nvPr/>
            </p:nvGrpSpPr>
            <p:grpSpPr>
              <a:xfrm>
                <a:off x="7281025" y="1949621"/>
                <a:ext cx="166570" cy="341235"/>
                <a:chOff x="5984779" y="3525825"/>
                <a:chExt cx="191118" cy="299966"/>
              </a:xfrm>
            </p:grpSpPr>
            <p:sp>
              <p:nvSpPr>
                <p:cNvPr id="76" name="Freeform 29"/>
                <p:cNvSpPr>
                  <a:spLocks/>
                </p:cNvSpPr>
                <p:nvPr/>
              </p:nvSpPr>
              <p:spPr bwMode="auto">
                <a:xfrm>
                  <a:off x="6049329" y="3559998"/>
                  <a:ext cx="67081" cy="265793"/>
                </a:xfrm>
                <a:custGeom>
                  <a:avLst/>
                  <a:gdLst>
                    <a:gd name="T0" fmla="*/ 42 w 42"/>
                    <a:gd name="T1" fmla="*/ 165 h 165"/>
                    <a:gd name="T2" fmla="*/ 25 w 42"/>
                    <a:gd name="T3" fmla="*/ 37 h 165"/>
                    <a:gd name="T4" fmla="*/ 39 w 42"/>
                    <a:gd name="T5" fmla="*/ 19 h 165"/>
                    <a:gd name="T6" fmla="*/ 21 w 42"/>
                    <a:gd name="T7" fmla="*/ 0 h 165"/>
                    <a:gd name="T8" fmla="*/ 2 w 42"/>
                    <a:gd name="T9" fmla="*/ 19 h 165"/>
                    <a:gd name="T10" fmla="*/ 16 w 42"/>
                    <a:gd name="T11" fmla="*/ 37 h 165"/>
                    <a:gd name="T12" fmla="*/ 0 w 42"/>
                    <a:gd name="T13" fmla="*/ 165 h 165"/>
                    <a:gd name="T14" fmla="*/ 42 w 42"/>
                    <a:gd name="T15" fmla="*/ 165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65">
                      <a:moveTo>
                        <a:pt x="42" y="165"/>
                      </a:moveTo>
                      <a:cubicBezTo>
                        <a:pt x="25" y="37"/>
                        <a:pt x="25" y="37"/>
                        <a:pt x="25" y="37"/>
                      </a:cubicBezTo>
                      <a:cubicBezTo>
                        <a:pt x="33" y="35"/>
                        <a:pt x="39" y="28"/>
                        <a:pt x="39" y="19"/>
                      </a:cubicBezTo>
                      <a:cubicBezTo>
                        <a:pt x="39" y="8"/>
                        <a:pt x="31" y="0"/>
                        <a:pt x="21" y="0"/>
                      </a:cubicBezTo>
                      <a:cubicBezTo>
                        <a:pt x="10" y="0"/>
                        <a:pt x="2" y="8"/>
                        <a:pt x="2" y="19"/>
                      </a:cubicBezTo>
                      <a:cubicBezTo>
                        <a:pt x="2" y="28"/>
                        <a:pt x="8" y="35"/>
                        <a:pt x="16" y="37"/>
                      </a:cubicBezTo>
                      <a:cubicBezTo>
                        <a:pt x="0" y="165"/>
                        <a:pt x="0" y="165"/>
                        <a:pt x="0" y="165"/>
                      </a:cubicBezTo>
                      <a:lnTo>
                        <a:pt x="42" y="165"/>
                      </a:ln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微软雅黑"/>
                    <a:ea typeface="微软雅黑"/>
                    <a:cs typeface="+mn-cs"/>
                  </a:endParaRPr>
                </a:p>
              </p:txBody>
            </p:sp>
            <p:sp>
              <p:nvSpPr>
                <p:cNvPr id="77" name="Freeform 30"/>
                <p:cNvSpPr>
                  <a:spLocks/>
                </p:cNvSpPr>
                <p:nvPr/>
              </p:nvSpPr>
              <p:spPr bwMode="auto">
                <a:xfrm>
                  <a:off x="6020218" y="3551139"/>
                  <a:ext cx="43033" cy="78472"/>
                </a:xfrm>
                <a:custGeom>
                  <a:avLst/>
                  <a:gdLst>
                    <a:gd name="T0" fmla="*/ 5 w 27"/>
                    <a:gd name="T1" fmla="*/ 24 h 49"/>
                    <a:gd name="T2" fmla="*/ 27 w 27"/>
                    <a:gd name="T3" fmla="*/ 0 h 49"/>
                    <a:gd name="T4" fmla="*/ 24 w 27"/>
                    <a:gd name="T5" fmla="*/ 0 h 49"/>
                    <a:gd name="T6" fmla="*/ 0 w 27"/>
                    <a:gd name="T7" fmla="*/ 24 h 49"/>
                    <a:gd name="T8" fmla="*/ 24 w 27"/>
                    <a:gd name="T9" fmla="*/ 49 h 49"/>
                    <a:gd name="T10" fmla="*/ 27 w 27"/>
                    <a:gd name="T11" fmla="*/ 49 h 49"/>
                    <a:gd name="T12" fmla="*/ 5 w 27"/>
                    <a:gd name="T13" fmla="*/ 24 h 49"/>
                  </a:gdLst>
                  <a:ahLst/>
                  <a:cxnLst>
                    <a:cxn ang="0">
                      <a:pos x="T0" y="T1"/>
                    </a:cxn>
                    <a:cxn ang="0">
                      <a:pos x="T2" y="T3"/>
                    </a:cxn>
                    <a:cxn ang="0">
                      <a:pos x="T4" y="T5"/>
                    </a:cxn>
                    <a:cxn ang="0">
                      <a:pos x="T6" y="T7"/>
                    </a:cxn>
                    <a:cxn ang="0">
                      <a:pos x="T8" y="T9"/>
                    </a:cxn>
                    <a:cxn ang="0">
                      <a:pos x="T10" y="T11"/>
                    </a:cxn>
                    <a:cxn ang="0">
                      <a:pos x="T12" y="T13"/>
                    </a:cxn>
                  </a:cxnLst>
                  <a:rect l="0" t="0" r="r" b="b"/>
                  <a:pathLst>
                    <a:path w="27" h="49">
                      <a:moveTo>
                        <a:pt x="5" y="24"/>
                      </a:moveTo>
                      <a:cubicBezTo>
                        <a:pt x="5" y="12"/>
                        <a:pt x="15" y="2"/>
                        <a:pt x="27" y="0"/>
                      </a:cubicBezTo>
                      <a:cubicBezTo>
                        <a:pt x="26" y="0"/>
                        <a:pt x="25" y="0"/>
                        <a:pt x="24" y="0"/>
                      </a:cubicBezTo>
                      <a:cubicBezTo>
                        <a:pt x="11" y="0"/>
                        <a:pt x="0" y="11"/>
                        <a:pt x="0" y="24"/>
                      </a:cubicBezTo>
                      <a:cubicBezTo>
                        <a:pt x="0" y="38"/>
                        <a:pt x="11" y="49"/>
                        <a:pt x="24" y="49"/>
                      </a:cubicBezTo>
                      <a:cubicBezTo>
                        <a:pt x="25" y="49"/>
                        <a:pt x="26" y="49"/>
                        <a:pt x="27" y="49"/>
                      </a:cubicBezTo>
                      <a:cubicBezTo>
                        <a:pt x="15" y="47"/>
                        <a:pt x="5" y="37"/>
                        <a:pt x="5" y="24"/>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微软雅黑"/>
                    <a:ea typeface="微软雅黑"/>
                    <a:cs typeface="+mn-cs"/>
                  </a:endParaRPr>
                </a:p>
              </p:txBody>
            </p:sp>
            <p:sp>
              <p:nvSpPr>
                <p:cNvPr id="78" name="Freeform 31"/>
                <p:cNvSpPr>
                  <a:spLocks/>
                </p:cNvSpPr>
                <p:nvPr/>
              </p:nvSpPr>
              <p:spPr bwMode="auto">
                <a:xfrm>
                  <a:off x="5984779" y="3527090"/>
                  <a:ext cx="70878" cy="126568"/>
                </a:xfrm>
                <a:custGeom>
                  <a:avLst/>
                  <a:gdLst>
                    <a:gd name="T0" fmla="*/ 9 w 44"/>
                    <a:gd name="T1" fmla="*/ 39 h 79"/>
                    <a:gd name="T2" fmla="*/ 44 w 44"/>
                    <a:gd name="T3" fmla="*/ 1 h 79"/>
                    <a:gd name="T4" fmla="*/ 39 w 44"/>
                    <a:gd name="T5" fmla="*/ 0 h 79"/>
                    <a:gd name="T6" fmla="*/ 0 w 44"/>
                    <a:gd name="T7" fmla="*/ 39 h 79"/>
                    <a:gd name="T8" fmla="*/ 39 w 44"/>
                    <a:gd name="T9" fmla="*/ 79 h 79"/>
                    <a:gd name="T10" fmla="*/ 44 w 44"/>
                    <a:gd name="T11" fmla="*/ 78 h 79"/>
                    <a:gd name="T12" fmla="*/ 9 w 44"/>
                    <a:gd name="T13" fmla="*/ 39 h 79"/>
                  </a:gdLst>
                  <a:ahLst/>
                  <a:cxnLst>
                    <a:cxn ang="0">
                      <a:pos x="T0" y="T1"/>
                    </a:cxn>
                    <a:cxn ang="0">
                      <a:pos x="T2" y="T3"/>
                    </a:cxn>
                    <a:cxn ang="0">
                      <a:pos x="T4" y="T5"/>
                    </a:cxn>
                    <a:cxn ang="0">
                      <a:pos x="T6" y="T7"/>
                    </a:cxn>
                    <a:cxn ang="0">
                      <a:pos x="T8" y="T9"/>
                    </a:cxn>
                    <a:cxn ang="0">
                      <a:pos x="T10" y="T11"/>
                    </a:cxn>
                    <a:cxn ang="0">
                      <a:pos x="T12" y="T13"/>
                    </a:cxn>
                  </a:cxnLst>
                  <a:rect l="0" t="0" r="r" b="b"/>
                  <a:pathLst>
                    <a:path w="44" h="79">
                      <a:moveTo>
                        <a:pt x="9" y="39"/>
                      </a:moveTo>
                      <a:cubicBezTo>
                        <a:pt x="9" y="19"/>
                        <a:pt x="24" y="3"/>
                        <a:pt x="44" y="1"/>
                      </a:cubicBezTo>
                      <a:cubicBezTo>
                        <a:pt x="42" y="0"/>
                        <a:pt x="41" y="0"/>
                        <a:pt x="39" y="0"/>
                      </a:cubicBezTo>
                      <a:cubicBezTo>
                        <a:pt x="17" y="0"/>
                        <a:pt x="0" y="18"/>
                        <a:pt x="0" y="39"/>
                      </a:cubicBezTo>
                      <a:cubicBezTo>
                        <a:pt x="0" y="61"/>
                        <a:pt x="17" y="79"/>
                        <a:pt x="39" y="79"/>
                      </a:cubicBezTo>
                      <a:cubicBezTo>
                        <a:pt x="41" y="79"/>
                        <a:pt x="42" y="79"/>
                        <a:pt x="44" y="78"/>
                      </a:cubicBezTo>
                      <a:cubicBezTo>
                        <a:pt x="24" y="76"/>
                        <a:pt x="9" y="60"/>
                        <a:pt x="9" y="39"/>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微软雅黑"/>
                    <a:ea typeface="微软雅黑"/>
                    <a:cs typeface="+mn-cs"/>
                  </a:endParaRPr>
                </a:p>
              </p:txBody>
            </p:sp>
            <p:sp>
              <p:nvSpPr>
                <p:cNvPr id="79" name="Freeform 32"/>
                <p:cNvSpPr>
                  <a:spLocks/>
                </p:cNvSpPr>
                <p:nvPr/>
              </p:nvSpPr>
              <p:spPr bwMode="auto">
                <a:xfrm>
                  <a:off x="6097425" y="3549872"/>
                  <a:ext cx="43033" cy="75941"/>
                </a:xfrm>
                <a:custGeom>
                  <a:avLst/>
                  <a:gdLst>
                    <a:gd name="T0" fmla="*/ 22 w 27"/>
                    <a:gd name="T1" fmla="*/ 24 h 48"/>
                    <a:gd name="T2" fmla="*/ 0 w 27"/>
                    <a:gd name="T3" fmla="*/ 0 h 48"/>
                    <a:gd name="T4" fmla="*/ 3 w 27"/>
                    <a:gd name="T5" fmla="*/ 0 h 48"/>
                    <a:gd name="T6" fmla="*/ 27 w 27"/>
                    <a:gd name="T7" fmla="*/ 24 h 48"/>
                    <a:gd name="T8" fmla="*/ 3 w 27"/>
                    <a:gd name="T9" fmla="*/ 48 h 48"/>
                    <a:gd name="T10" fmla="*/ 0 w 27"/>
                    <a:gd name="T11" fmla="*/ 48 h 48"/>
                    <a:gd name="T12" fmla="*/ 22 w 27"/>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27" h="48">
                      <a:moveTo>
                        <a:pt x="22" y="24"/>
                      </a:moveTo>
                      <a:cubicBezTo>
                        <a:pt x="22" y="12"/>
                        <a:pt x="12" y="1"/>
                        <a:pt x="0" y="0"/>
                      </a:cubicBezTo>
                      <a:cubicBezTo>
                        <a:pt x="1" y="0"/>
                        <a:pt x="2" y="0"/>
                        <a:pt x="3" y="0"/>
                      </a:cubicBezTo>
                      <a:cubicBezTo>
                        <a:pt x="16" y="0"/>
                        <a:pt x="27" y="11"/>
                        <a:pt x="27" y="24"/>
                      </a:cubicBezTo>
                      <a:cubicBezTo>
                        <a:pt x="27" y="38"/>
                        <a:pt x="16" y="48"/>
                        <a:pt x="3" y="48"/>
                      </a:cubicBezTo>
                      <a:cubicBezTo>
                        <a:pt x="2" y="48"/>
                        <a:pt x="1" y="48"/>
                        <a:pt x="0" y="48"/>
                      </a:cubicBezTo>
                      <a:cubicBezTo>
                        <a:pt x="12" y="47"/>
                        <a:pt x="22" y="37"/>
                        <a:pt x="22" y="24"/>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微软雅黑"/>
                    <a:ea typeface="微软雅黑"/>
                    <a:cs typeface="+mn-cs"/>
                  </a:endParaRPr>
                </a:p>
              </p:txBody>
            </p:sp>
            <p:sp>
              <p:nvSpPr>
                <p:cNvPr id="80" name="Freeform 33"/>
                <p:cNvSpPr>
                  <a:spLocks/>
                </p:cNvSpPr>
                <p:nvPr/>
              </p:nvSpPr>
              <p:spPr bwMode="auto">
                <a:xfrm>
                  <a:off x="6105019" y="3525825"/>
                  <a:ext cx="70878" cy="125303"/>
                </a:xfrm>
                <a:custGeom>
                  <a:avLst/>
                  <a:gdLst>
                    <a:gd name="T0" fmla="*/ 35 w 44"/>
                    <a:gd name="T1" fmla="*/ 39 h 78"/>
                    <a:gd name="T2" fmla="*/ 0 w 44"/>
                    <a:gd name="T3" fmla="*/ 0 h 78"/>
                    <a:gd name="T4" fmla="*/ 5 w 44"/>
                    <a:gd name="T5" fmla="*/ 0 h 78"/>
                    <a:gd name="T6" fmla="*/ 44 w 44"/>
                    <a:gd name="T7" fmla="*/ 39 h 78"/>
                    <a:gd name="T8" fmla="*/ 5 w 44"/>
                    <a:gd name="T9" fmla="*/ 78 h 78"/>
                    <a:gd name="T10" fmla="*/ 0 w 44"/>
                    <a:gd name="T11" fmla="*/ 78 h 78"/>
                    <a:gd name="T12" fmla="*/ 35 w 44"/>
                    <a:gd name="T13" fmla="*/ 39 h 78"/>
                  </a:gdLst>
                  <a:ahLst/>
                  <a:cxnLst>
                    <a:cxn ang="0">
                      <a:pos x="T0" y="T1"/>
                    </a:cxn>
                    <a:cxn ang="0">
                      <a:pos x="T2" y="T3"/>
                    </a:cxn>
                    <a:cxn ang="0">
                      <a:pos x="T4" y="T5"/>
                    </a:cxn>
                    <a:cxn ang="0">
                      <a:pos x="T6" y="T7"/>
                    </a:cxn>
                    <a:cxn ang="0">
                      <a:pos x="T8" y="T9"/>
                    </a:cxn>
                    <a:cxn ang="0">
                      <a:pos x="T10" y="T11"/>
                    </a:cxn>
                    <a:cxn ang="0">
                      <a:pos x="T12" y="T13"/>
                    </a:cxn>
                  </a:cxnLst>
                  <a:rect l="0" t="0" r="r" b="b"/>
                  <a:pathLst>
                    <a:path w="44" h="78">
                      <a:moveTo>
                        <a:pt x="35" y="39"/>
                      </a:moveTo>
                      <a:cubicBezTo>
                        <a:pt x="35" y="19"/>
                        <a:pt x="20" y="2"/>
                        <a:pt x="0" y="0"/>
                      </a:cubicBezTo>
                      <a:cubicBezTo>
                        <a:pt x="2" y="0"/>
                        <a:pt x="3" y="0"/>
                        <a:pt x="5" y="0"/>
                      </a:cubicBezTo>
                      <a:cubicBezTo>
                        <a:pt x="27" y="0"/>
                        <a:pt x="44" y="17"/>
                        <a:pt x="44" y="39"/>
                      </a:cubicBezTo>
                      <a:cubicBezTo>
                        <a:pt x="44" y="61"/>
                        <a:pt x="27" y="78"/>
                        <a:pt x="5" y="78"/>
                      </a:cubicBezTo>
                      <a:cubicBezTo>
                        <a:pt x="3" y="78"/>
                        <a:pt x="2" y="78"/>
                        <a:pt x="0" y="78"/>
                      </a:cubicBezTo>
                      <a:cubicBezTo>
                        <a:pt x="20" y="76"/>
                        <a:pt x="35" y="59"/>
                        <a:pt x="35" y="39"/>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微软雅黑"/>
                    <a:ea typeface="微软雅黑"/>
                    <a:cs typeface="+mn-cs"/>
                  </a:endParaRPr>
                </a:p>
              </p:txBody>
            </p:sp>
          </p:grpSp>
        </p:grpSp>
        <p:cxnSp>
          <p:nvCxnSpPr>
            <p:cNvPr id="84" name="直接连接符 83"/>
            <p:cNvCxnSpPr>
              <a:stCxn id="46" idx="3"/>
              <a:endCxn id="59" idx="1"/>
            </p:cNvCxnSpPr>
            <p:nvPr/>
          </p:nvCxnSpPr>
          <p:spPr>
            <a:xfrm flipV="1">
              <a:off x="4310865" y="2270028"/>
              <a:ext cx="754224" cy="11350"/>
            </a:xfrm>
            <a:prstGeom prst="line">
              <a:avLst/>
            </a:prstGeom>
            <a:noFill/>
            <a:ln w="19050" cap="flat" cmpd="sng" algn="ctr">
              <a:solidFill>
                <a:sysClr val="windowText" lastClr="000000"/>
              </a:solidFill>
              <a:prstDash val="solid"/>
              <a:miter lim="800000"/>
              <a:tailEnd type="triangle"/>
            </a:ln>
            <a:effectLst/>
          </p:spPr>
        </p:cxnSp>
        <p:cxnSp>
          <p:nvCxnSpPr>
            <p:cNvPr id="85" name="直接连接符 84"/>
            <p:cNvCxnSpPr>
              <a:stCxn id="59" idx="3"/>
              <a:endCxn id="72" idx="1"/>
            </p:cNvCxnSpPr>
            <p:nvPr/>
          </p:nvCxnSpPr>
          <p:spPr>
            <a:xfrm>
              <a:off x="6132868" y="2270028"/>
              <a:ext cx="710493" cy="5692"/>
            </a:xfrm>
            <a:prstGeom prst="line">
              <a:avLst/>
            </a:prstGeom>
            <a:noFill/>
            <a:ln w="19050" cap="flat" cmpd="sng" algn="ctr">
              <a:solidFill>
                <a:sysClr val="windowText" lastClr="000000"/>
              </a:solidFill>
              <a:prstDash val="solid"/>
              <a:miter lim="800000"/>
              <a:tailEnd type="triangle"/>
            </a:ln>
            <a:effectLst/>
          </p:spPr>
        </p:cxnSp>
        <p:grpSp>
          <p:nvGrpSpPr>
            <p:cNvPr id="86" name="组合 85"/>
            <p:cNvGrpSpPr/>
            <p:nvPr/>
          </p:nvGrpSpPr>
          <p:grpSpPr>
            <a:xfrm>
              <a:off x="5762671" y="4162656"/>
              <a:ext cx="868050" cy="514170"/>
              <a:chOff x="8576647" y="4734697"/>
              <a:chExt cx="868050" cy="514170"/>
            </a:xfrm>
          </p:grpSpPr>
          <p:grpSp>
            <p:nvGrpSpPr>
              <p:cNvPr id="87" name="组合 86"/>
              <p:cNvGrpSpPr/>
              <p:nvPr/>
            </p:nvGrpSpPr>
            <p:grpSpPr>
              <a:xfrm>
                <a:off x="8680461" y="4734697"/>
                <a:ext cx="166571" cy="341232"/>
                <a:chOff x="5984779" y="3525825"/>
                <a:chExt cx="191118" cy="299966"/>
              </a:xfrm>
            </p:grpSpPr>
            <p:sp>
              <p:nvSpPr>
                <p:cNvPr id="89" name="Freeform 29"/>
                <p:cNvSpPr>
                  <a:spLocks/>
                </p:cNvSpPr>
                <p:nvPr/>
              </p:nvSpPr>
              <p:spPr bwMode="auto">
                <a:xfrm>
                  <a:off x="6049329" y="3559998"/>
                  <a:ext cx="67081" cy="265793"/>
                </a:xfrm>
                <a:custGeom>
                  <a:avLst/>
                  <a:gdLst>
                    <a:gd name="T0" fmla="*/ 42 w 42"/>
                    <a:gd name="T1" fmla="*/ 165 h 165"/>
                    <a:gd name="T2" fmla="*/ 25 w 42"/>
                    <a:gd name="T3" fmla="*/ 37 h 165"/>
                    <a:gd name="T4" fmla="*/ 39 w 42"/>
                    <a:gd name="T5" fmla="*/ 19 h 165"/>
                    <a:gd name="T6" fmla="*/ 21 w 42"/>
                    <a:gd name="T7" fmla="*/ 0 h 165"/>
                    <a:gd name="T8" fmla="*/ 2 w 42"/>
                    <a:gd name="T9" fmla="*/ 19 h 165"/>
                    <a:gd name="T10" fmla="*/ 16 w 42"/>
                    <a:gd name="T11" fmla="*/ 37 h 165"/>
                    <a:gd name="T12" fmla="*/ 0 w 42"/>
                    <a:gd name="T13" fmla="*/ 165 h 165"/>
                    <a:gd name="T14" fmla="*/ 42 w 42"/>
                    <a:gd name="T15" fmla="*/ 165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65">
                      <a:moveTo>
                        <a:pt x="42" y="165"/>
                      </a:moveTo>
                      <a:cubicBezTo>
                        <a:pt x="25" y="37"/>
                        <a:pt x="25" y="37"/>
                        <a:pt x="25" y="37"/>
                      </a:cubicBezTo>
                      <a:cubicBezTo>
                        <a:pt x="33" y="35"/>
                        <a:pt x="39" y="28"/>
                        <a:pt x="39" y="19"/>
                      </a:cubicBezTo>
                      <a:cubicBezTo>
                        <a:pt x="39" y="8"/>
                        <a:pt x="31" y="0"/>
                        <a:pt x="21" y="0"/>
                      </a:cubicBezTo>
                      <a:cubicBezTo>
                        <a:pt x="10" y="0"/>
                        <a:pt x="2" y="8"/>
                        <a:pt x="2" y="19"/>
                      </a:cubicBezTo>
                      <a:cubicBezTo>
                        <a:pt x="2" y="28"/>
                        <a:pt x="8" y="35"/>
                        <a:pt x="16" y="37"/>
                      </a:cubicBezTo>
                      <a:cubicBezTo>
                        <a:pt x="0" y="165"/>
                        <a:pt x="0" y="165"/>
                        <a:pt x="0" y="165"/>
                      </a:cubicBezTo>
                      <a:lnTo>
                        <a:pt x="42" y="165"/>
                      </a:ln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微软雅黑"/>
                    <a:ea typeface="微软雅黑"/>
                  </a:endParaRPr>
                </a:p>
              </p:txBody>
            </p:sp>
            <p:sp>
              <p:nvSpPr>
                <p:cNvPr id="90" name="Freeform 30"/>
                <p:cNvSpPr>
                  <a:spLocks/>
                </p:cNvSpPr>
                <p:nvPr/>
              </p:nvSpPr>
              <p:spPr bwMode="auto">
                <a:xfrm>
                  <a:off x="6020218" y="3551139"/>
                  <a:ext cx="43033" cy="78472"/>
                </a:xfrm>
                <a:custGeom>
                  <a:avLst/>
                  <a:gdLst>
                    <a:gd name="T0" fmla="*/ 5 w 27"/>
                    <a:gd name="T1" fmla="*/ 24 h 49"/>
                    <a:gd name="T2" fmla="*/ 27 w 27"/>
                    <a:gd name="T3" fmla="*/ 0 h 49"/>
                    <a:gd name="T4" fmla="*/ 24 w 27"/>
                    <a:gd name="T5" fmla="*/ 0 h 49"/>
                    <a:gd name="T6" fmla="*/ 0 w 27"/>
                    <a:gd name="T7" fmla="*/ 24 h 49"/>
                    <a:gd name="T8" fmla="*/ 24 w 27"/>
                    <a:gd name="T9" fmla="*/ 49 h 49"/>
                    <a:gd name="T10" fmla="*/ 27 w 27"/>
                    <a:gd name="T11" fmla="*/ 49 h 49"/>
                    <a:gd name="T12" fmla="*/ 5 w 27"/>
                    <a:gd name="T13" fmla="*/ 24 h 49"/>
                  </a:gdLst>
                  <a:ahLst/>
                  <a:cxnLst>
                    <a:cxn ang="0">
                      <a:pos x="T0" y="T1"/>
                    </a:cxn>
                    <a:cxn ang="0">
                      <a:pos x="T2" y="T3"/>
                    </a:cxn>
                    <a:cxn ang="0">
                      <a:pos x="T4" y="T5"/>
                    </a:cxn>
                    <a:cxn ang="0">
                      <a:pos x="T6" y="T7"/>
                    </a:cxn>
                    <a:cxn ang="0">
                      <a:pos x="T8" y="T9"/>
                    </a:cxn>
                    <a:cxn ang="0">
                      <a:pos x="T10" y="T11"/>
                    </a:cxn>
                    <a:cxn ang="0">
                      <a:pos x="T12" y="T13"/>
                    </a:cxn>
                  </a:cxnLst>
                  <a:rect l="0" t="0" r="r" b="b"/>
                  <a:pathLst>
                    <a:path w="27" h="49">
                      <a:moveTo>
                        <a:pt x="5" y="24"/>
                      </a:moveTo>
                      <a:cubicBezTo>
                        <a:pt x="5" y="12"/>
                        <a:pt x="15" y="2"/>
                        <a:pt x="27" y="0"/>
                      </a:cubicBezTo>
                      <a:cubicBezTo>
                        <a:pt x="26" y="0"/>
                        <a:pt x="25" y="0"/>
                        <a:pt x="24" y="0"/>
                      </a:cubicBezTo>
                      <a:cubicBezTo>
                        <a:pt x="11" y="0"/>
                        <a:pt x="0" y="11"/>
                        <a:pt x="0" y="24"/>
                      </a:cubicBezTo>
                      <a:cubicBezTo>
                        <a:pt x="0" y="38"/>
                        <a:pt x="11" y="49"/>
                        <a:pt x="24" y="49"/>
                      </a:cubicBezTo>
                      <a:cubicBezTo>
                        <a:pt x="25" y="49"/>
                        <a:pt x="26" y="49"/>
                        <a:pt x="27" y="49"/>
                      </a:cubicBezTo>
                      <a:cubicBezTo>
                        <a:pt x="15" y="47"/>
                        <a:pt x="5" y="37"/>
                        <a:pt x="5" y="24"/>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微软雅黑"/>
                    <a:ea typeface="微软雅黑"/>
                  </a:endParaRPr>
                </a:p>
              </p:txBody>
            </p:sp>
            <p:sp>
              <p:nvSpPr>
                <p:cNvPr id="91" name="Freeform 31"/>
                <p:cNvSpPr>
                  <a:spLocks/>
                </p:cNvSpPr>
                <p:nvPr/>
              </p:nvSpPr>
              <p:spPr bwMode="auto">
                <a:xfrm>
                  <a:off x="5984779" y="3527090"/>
                  <a:ext cx="70878" cy="126568"/>
                </a:xfrm>
                <a:custGeom>
                  <a:avLst/>
                  <a:gdLst>
                    <a:gd name="T0" fmla="*/ 9 w 44"/>
                    <a:gd name="T1" fmla="*/ 39 h 79"/>
                    <a:gd name="T2" fmla="*/ 44 w 44"/>
                    <a:gd name="T3" fmla="*/ 1 h 79"/>
                    <a:gd name="T4" fmla="*/ 39 w 44"/>
                    <a:gd name="T5" fmla="*/ 0 h 79"/>
                    <a:gd name="T6" fmla="*/ 0 w 44"/>
                    <a:gd name="T7" fmla="*/ 39 h 79"/>
                    <a:gd name="T8" fmla="*/ 39 w 44"/>
                    <a:gd name="T9" fmla="*/ 79 h 79"/>
                    <a:gd name="T10" fmla="*/ 44 w 44"/>
                    <a:gd name="T11" fmla="*/ 78 h 79"/>
                    <a:gd name="T12" fmla="*/ 9 w 44"/>
                    <a:gd name="T13" fmla="*/ 39 h 79"/>
                  </a:gdLst>
                  <a:ahLst/>
                  <a:cxnLst>
                    <a:cxn ang="0">
                      <a:pos x="T0" y="T1"/>
                    </a:cxn>
                    <a:cxn ang="0">
                      <a:pos x="T2" y="T3"/>
                    </a:cxn>
                    <a:cxn ang="0">
                      <a:pos x="T4" y="T5"/>
                    </a:cxn>
                    <a:cxn ang="0">
                      <a:pos x="T6" y="T7"/>
                    </a:cxn>
                    <a:cxn ang="0">
                      <a:pos x="T8" y="T9"/>
                    </a:cxn>
                    <a:cxn ang="0">
                      <a:pos x="T10" y="T11"/>
                    </a:cxn>
                    <a:cxn ang="0">
                      <a:pos x="T12" y="T13"/>
                    </a:cxn>
                  </a:cxnLst>
                  <a:rect l="0" t="0" r="r" b="b"/>
                  <a:pathLst>
                    <a:path w="44" h="79">
                      <a:moveTo>
                        <a:pt x="9" y="39"/>
                      </a:moveTo>
                      <a:cubicBezTo>
                        <a:pt x="9" y="19"/>
                        <a:pt x="24" y="3"/>
                        <a:pt x="44" y="1"/>
                      </a:cubicBezTo>
                      <a:cubicBezTo>
                        <a:pt x="42" y="0"/>
                        <a:pt x="41" y="0"/>
                        <a:pt x="39" y="0"/>
                      </a:cubicBezTo>
                      <a:cubicBezTo>
                        <a:pt x="17" y="0"/>
                        <a:pt x="0" y="18"/>
                        <a:pt x="0" y="39"/>
                      </a:cubicBezTo>
                      <a:cubicBezTo>
                        <a:pt x="0" y="61"/>
                        <a:pt x="17" y="79"/>
                        <a:pt x="39" y="79"/>
                      </a:cubicBezTo>
                      <a:cubicBezTo>
                        <a:pt x="41" y="79"/>
                        <a:pt x="42" y="79"/>
                        <a:pt x="44" y="78"/>
                      </a:cubicBezTo>
                      <a:cubicBezTo>
                        <a:pt x="24" y="76"/>
                        <a:pt x="9" y="60"/>
                        <a:pt x="9" y="39"/>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微软雅黑"/>
                    <a:ea typeface="微软雅黑"/>
                  </a:endParaRPr>
                </a:p>
              </p:txBody>
            </p:sp>
            <p:sp>
              <p:nvSpPr>
                <p:cNvPr id="92" name="Freeform 32"/>
                <p:cNvSpPr>
                  <a:spLocks/>
                </p:cNvSpPr>
                <p:nvPr/>
              </p:nvSpPr>
              <p:spPr bwMode="auto">
                <a:xfrm>
                  <a:off x="6097425" y="3549872"/>
                  <a:ext cx="43033" cy="75941"/>
                </a:xfrm>
                <a:custGeom>
                  <a:avLst/>
                  <a:gdLst>
                    <a:gd name="T0" fmla="*/ 22 w 27"/>
                    <a:gd name="T1" fmla="*/ 24 h 48"/>
                    <a:gd name="T2" fmla="*/ 0 w 27"/>
                    <a:gd name="T3" fmla="*/ 0 h 48"/>
                    <a:gd name="T4" fmla="*/ 3 w 27"/>
                    <a:gd name="T5" fmla="*/ 0 h 48"/>
                    <a:gd name="T6" fmla="*/ 27 w 27"/>
                    <a:gd name="T7" fmla="*/ 24 h 48"/>
                    <a:gd name="T8" fmla="*/ 3 w 27"/>
                    <a:gd name="T9" fmla="*/ 48 h 48"/>
                    <a:gd name="T10" fmla="*/ 0 w 27"/>
                    <a:gd name="T11" fmla="*/ 48 h 48"/>
                    <a:gd name="T12" fmla="*/ 22 w 27"/>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27" h="48">
                      <a:moveTo>
                        <a:pt x="22" y="24"/>
                      </a:moveTo>
                      <a:cubicBezTo>
                        <a:pt x="22" y="12"/>
                        <a:pt x="12" y="1"/>
                        <a:pt x="0" y="0"/>
                      </a:cubicBezTo>
                      <a:cubicBezTo>
                        <a:pt x="1" y="0"/>
                        <a:pt x="2" y="0"/>
                        <a:pt x="3" y="0"/>
                      </a:cubicBezTo>
                      <a:cubicBezTo>
                        <a:pt x="16" y="0"/>
                        <a:pt x="27" y="11"/>
                        <a:pt x="27" y="24"/>
                      </a:cubicBezTo>
                      <a:cubicBezTo>
                        <a:pt x="27" y="38"/>
                        <a:pt x="16" y="48"/>
                        <a:pt x="3" y="48"/>
                      </a:cubicBezTo>
                      <a:cubicBezTo>
                        <a:pt x="2" y="48"/>
                        <a:pt x="1" y="48"/>
                        <a:pt x="0" y="48"/>
                      </a:cubicBezTo>
                      <a:cubicBezTo>
                        <a:pt x="12" y="47"/>
                        <a:pt x="22" y="37"/>
                        <a:pt x="22" y="24"/>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微软雅黑"/>
                    <a:ea typeface="微软雅黑"/>
                  </a:endParaRPr>
                </a:p>
              </p:txBody>
            </p:sp>
            <p:sp>
              <p:nvSpPr>
                <p:cNvPr id="93" name="Freeform 33"/>
                <p:cNvSpPr>
                  <a:spLocks/>
                </p:cNvSpPr>
                <p:nvPr/>
              </p:nvSpPr>
              <p:spPr bwMode="auto">
                <a:xfrm>
                  <a:off x="6105019" y="3525825"/>
                  <a:ext cx="70878" cy="125303"/>
                </a:xfrm>
                <a:custGeom>
                  <a:avLst/>
                  <a:gdLst>
                    <a:gd name="T0" fmla="*/ 35 w 44"/>
                    <a:gd name="T1" fmla="*/ 39 h 78"/>
                    <a:gd name="T2" fmla="*/ 0 w 44"/>
                    <a:gd name="T3" fmla="*/ 0 h 78"/>
                    <a:gd name="T4" fmla="*/ 5 w 44"/>
                    <a:gd name="T5" fmla="*/ 0 h 78"/>
                    <a:gd name="T6" fmla="*/ 44 w 44"/>
                    <a:gd name="T7" fmla="*/ 39 h 78"/>
                    <a:gd name="T8" fmla="*/ 5 w 44"/>
                    <a:gd name="T9" fmla="*/ 78 h 78"/>
                    <a:gd name="T10" fmla="*/ 0 w 44"/>
                    <a:gd name="T11" fmla="*/ 78 h 78"/>
                    <a:gd name="T12" fmla="*/ 35 w 44"/>
                    <a:gd name="T13" fmla="*/ 39 h 78"/>
                  </a:gdLst>
                  <a:ahLst/>
                  <a:cxnLst>
                    <a:cxn ang="0">
                      <a:pos x="T0" y="T1"/>
                    </a:cxn>
                    <a:cxn ang="0">
                      <a:pos x="T2" y="T3"/>
                    </a:cxn>
                    <a:cxn ang="0">
                      <a:pos x="T4" y="T5"/>
                    </a:cxn>
                    <a:cxn ang="0">
                      <a:pos x="T6" y="T7"/>
                    </a:cxn>
                    <a:cxn ang="0">
                      <a:pos x="T8" y="T9"/>
                    </a:cxn>
                    <a:cxn ang="0">
                      <a:pos x="T10" y="T11"/>
                    </a:cxn>
                    <a:cxn ang="0">
                      <a:pos x="T12" y="T13"/>
                    </a:cxn>
                  </a:cxnLst>
                  <a:rect l="0" t="0" r="r" b="b"/>
                  <a:pathLst>
                    <a:path w="44" h="78">
                      <a:moveTo>
                        <a:pt x="35" y="39"/>
                      </a:moveTo>
                      <a:cubicBezTo>
                        <a:pt x="35" y="19"/>
                        <a:pt x="20" y="2"/>
                        <a:pt x="0" y="0"/>
                      </a:cubicBezTo>
                      <a:cubicBezTo>
                        <a:pt x="2" y="0"/>
                        <a:pt x="3" y="0"/>
                        <a:pt x="5" y="0"/>
                      </a:cubicBezTo>
                      <a:cubicBezTo>
                        <a:pt x="27" y="0"/>
                        <a:pt x="44" y="17"/>
                        <a:pt x="44" y="39"/>
                      </a:cubicBezTo>
                      <a:cubicBezTo>
                        <a:pt x="44" y="61"/>
                        <a:pt x="27" y="78"/>
                        <a:pt x="5" y="78"/>
                      </a:cubicBezTo>
                      <a:cubicBezTo>
                        <a:pt x="3" y="78"/>
                        <a:pt x="2" y="78"/>
                        <a:pt x="0" y="78"/>
                      </a:cubicBezTo>
                      <a:cubicBezTo>
                        <a:pt x="20" y="76"/>
                        <a:pt x="35" y="59"/>
                        <a:pt x="35" y="39"/>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latin typeface="微软雅黑"/>
                    <a:ea typeface="微软雅黑"/>
                  </a:endParaRPr>
                </a:p>
              </p:txBody>
            </p:sp>
          </p:grpSp>
          <p:sp>
            <p:nvSpPr>
              <p:cNvPr id="88" name="文本框 87"/>
              <p:cNvSpPr txBox="1"/>
              <p:nvPr/>
            </p:nvSpPr>
            <p:spPr>
              <a:xfrm>
                <a:off x="8576647" y="5018035"/>
                <a:ext cx="868050" cy="230832"/>
              </a:xfrm>
              <a:prstGeom prst="rect">
                <a:avLst/>
              </a:prstGeom>
              <a:noFill/>
            </p:spPr>
            <p:txBody>
              <a:bodyPr wrap="square" rtlCol="0">
                <a:spAutoFit/>
              </a:bodyPr>
              <a:lstStyle/>
              <a:p>
                <a:pPr>
                  <a:lnSpc>
                    <a:spcPct val="90000"/>
                  </a:lnSpc>
                </a:pPr>
                <a:r>
                  <a:rPr lang="en-US" altLang="zh-CN" sz="1000" dirty="0">
                    <a:solidFill>
                      <a:prstClr val="black"/>
                    </a:solidFill>
                    <a:latin typeface="New roman"/>
                    <a:ea typeface="等线" panose="02010600030101010101" pitchFamily="2" charset="-122"/>
                  </a:rPr>
                  <a:t>RSU</a:t>
                </a:r>
                <a:endParaRPr lang="zh-CN" altLang="en-US" sz="1000" dirty="0">
                  <a:solidFill>
                    <a:prstClr val="black"/>
                  </a:solidFill>
                  <a:latin typeface="New roman"/>
                  <a:ea typeface="等线" panose="02010600030101010101" pitchFamily="2" charset="-122"/>
                </a:endParaRPr>
              </a:p>
            </p:txBody>
          </p:sp>
        </p:grpSp>
        <p:grpSp>
          <p:nvGrpSpPr>
            <p:cNvPr id="94" name="组合 93"/>
            <p:cNvGrpSpPr/>
            <p:nvPr/>
          </p:nvGrpSpPr>
          <p:grpSpPr>
            <a:xfrm>
              <a:off x="6350720" y="4975508"/>
              <a:ext cx="574841" cy="244492"/>
              <a:chOff x="5316538" y="706438"/>
              <a:chExt cx="1330325" cy="471488"/>
            </a:xfrm>
          </p:grpSpPr>
          <p:sp>
            <p:nvSpPr>
              <p:cNvPr id="95" name="Freeform 309"/>
              <p:cNvSpPr>
                <a:spLocks/>
              </p:cNvSpPr>
              <p:nvPr/>
            </p:nvSpPr>
            <p:spPr bwMode="auto">
              <a:xfrm>
                <a:off x="5316538" y="706438"/>
                <a:ext cx="1330325" cy="392113"/>
              </a:xfrm>
              <a:custGeom>
                <a:avLst/>
                <a:gdLst>
                  <a:gd name="T0" fmla="*/ 570 w 585"/>
                  <a:gd name="T1" fmla="*/ 165 h 172"/>
                  <a:gd name="T2" fmla="*/ 537 w 585"/>
                  <a:gd name="T3" fmla="*/ 172 h 172"/>
                  <a:gd name="T4" fmla="*/ 5 w 585"/>
                  <a:gd name="T5" fmla="*/ 172 h 172"/>
                  <a:gd name="T6" fmla="*/ 19 w 585"/>
                  <a:gd name="T7" fmla="*/ 112 h 172"/>
                  <a:gd name="T8" fmla="*/ 132 w 585"/>
                  <a:gd name="T9" fmla="*/ 64 h 172"/>
                  <a:gd name="T10" fmla="*/ 320 w 585"/>
                  <a:gd name="T11" fmla="*/ 3 h 172"/>
                  <a:gd name="T12" fmla="*/ 495 w 585"/>
                  <a:gd name="T13" fmla="*/ 46 h 172"/>
                  <a:gd name="T14" fmla="*/ 580 w 585"/>
                  <a:gd name="T15" fmla="*/ 55 h 172"/>
                  <a:gd name="T16" fmla="*/ 564 w 585"/>
                  <a:gd name="T17" fmla="*/ 88 h 172"/>
                  <a:gd name="T18" fmla="*/ 577 w 585"/>
                  <a:gd name="T19" fmla="*/ 113 h 172"/>
                  <a:gd name="T20" fmla="*/ 570 w 585"/>
                  <a:gd name="T21" fmla="*/ 16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5" h="172">
                    <a:moveTo>
                      <a:pt x="570" y="165"/>
                    </a:moveTo>
                    <a:cubicBezTo>
                      <a:pt x="537" y="172"/>
                      <a:pt x="537" y="172"/>
                      <a:pt x="537" y="172"/>
                    </a:cubicBezTo>
                    <a:cubicBezTo>
                      <a:pt x="5" y="172"/>
                      <a:pt x="5" y="172"/>
                      <a:pt x="5" y="172"/>
                    </a:cubicBezTo>
                    <a:cubicBezTo>
                      <a:pt x="5" y="172"/>
                      <a:pt x="0" y="135"/>
                      <a:pt x="19" y="112"/>
                    </a:cubicBezTo>
                    <a:cubicBezTo>
                      <a:pt x="39" y="89"/>
                      <a:pt x="132" y="64"/>
                      <a:pt x="132" y="64"/>
                    </a:cubicBezTo>
                    <a:cubicBezTo>
                      <a:pt x="132" y="64"/>
                      <a:pt x="230" y="6"/>
                      <a:pt x="320" y="3"/>
                    </a:cubicBezTo>
                    <a:cubicBezTo>
                      <a:pt x="409" y="0"/>
                      <a:pt x="495" y="46"/>
                      <a:pt x="495" y="46"/>
                    </a:cubicBezTo>
                    <a:cubicBezTo>
                      <a:pt x="495" y="46"/>
                      <a:pt x="565" y="53"/>
                      <a:pt x="580" y="55"/>
                    </a:cubicBezTo>
                    <a:cubicBezTo>
                      <a:pt x="585" y="67"/>
                      <a:pt x="566" y="79"/>
                      <a:pt x="564" y="88"/>
                    </a:cubicBezTo>
                    <a:cubicBezTo>
                      <a:pt x="563" y="96"/>
                      <a:pt x="575" y="99"/>
                      <a:pt x="577" y="113"/>
                    </a:cubicBezTo>
                    <a:cubicBezTo>
                      <a:pt x="580" y="131"/>
                      <a:pt x="570" y="165"/>
                      <a:pt x="570" y="165"/>
                    </a:cubicBezTo>
                    <a:close/>
                  </a:path>
                </a:pathLst>
              </a:custGeom>
              <a:solidFill>
                <a:srgbClr val="2469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96" name="Freeform 310"/>
              <p:cNvSpPr>
                <a:spLocks/>
              </p:cNvSpPr>
              <p:nvPr/>
            </p:nvSpPr>
            <p:spPr bwMode="auto">
              <a:xfrm>
                <a:off x="5319713" y="968376"/>
                <a:ext cx="1316037" cy="138113"/>
              </a:xfrm>
              <a:custGeom>
                <a:avLst/>
                <a:gdLst>
                  <a:gd name="T0" fmla="*/ 576 w 579"/>
                  <a:gd name="T1" fmla="*/ 0 h 61"/>
                  <a:gd name="T2" fmla="*/ 253 w 579"/>
                  <a:gd name="T3" fmla="*/ 17 h 61"/>
                  <a:gd name="T4" fmla="*/ 13 w 579"/>
                  <a:gd name="T5" fmla="*/ 8 h 61"/>
                  <a:gd name="T6" fmla="*/ 4 w 579"/>
                  <a:gd name="T7" fmla="*/ 61 h 61"/>
                  <a:gd name="T8" fmla="*/ 536 w 579"/>
                  <a:gd name="T9" fmla="*/ 61 h 61"/>
                  <a:gd name="T10" fmla="*/ 569 w 579"/>
                  <a:gd name="T11" fmla="*/ 54 h 61"/>
                  <a:gd name="T12" fmla="*/ 576 w 579"/>
                  <a:gd name="T13" fmla="*/ 2 h 61"/>
                  <a:gd name="T14" fmla="*/ 576 w 579"/>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9" h="61">
                    <a:moveTo>
                      <a:pt x="576" y="0"/>
                    </a:moveTo>
                    <a:cubicBezTo>
                      <a:pt x="484" y="11"/>
                      <a:pt x="373" y="17"/>
                      <a:pt x="253" y="17"/>
                    </a:cubicBezTo>
                    <a:cubicBezTo>
                      <a:pt x="168" y="17"/>
                      <a:pt x="87" y="14"/>
                      <a:pt x="13" y="8"/>
                    </a:cubicBezTo>
                    <a:cubicBezTo>
                      <a:pt x="0" y="31"/>
                      <a:pt x="4" y="61"/>
                      <a:pt x="4" y="61"/>
                    </a:cubicBezTo>
                    <a:cubicBezTo>
                      <a:pt x="536" y="61"/>
                      <a:pt x="536" y="61"/>
                      <a:pt x="536" y="61"/>
                    </a:cubicBezTo>
                    <a:cubicBezTo>
                      <a:pt x="569" y="54"/>
                      <a:pt x="569" y="54"/>
                      <a:pt x="569" y="54"/>
                    </a:cubicBezTo>
                    <a:cubicBezTo>
                      <a:pt x="569" y="54"/>
                      <a:pt x="579" y="20"/>
                      <a:pt x="576" y="2"/>
                    </a:cubicBezTo>
                    <a:cubicBezTo>
                      <a:pt x="576" y="1"/>
                      <a:pt x="576" y="1"/>
                      <a:pt x="576" y="0"/>
                    </a:cubicBezTo>
                    <a:close/>
                  </a:path>
                </a:pathLst>
              </a:custGeom>
              <a:solidFill>
                <a:srgbClr val="1C4F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97" name="Freeform 311"/>
              <p:cNvSpPr>
                <a:spLocks/>
              </p:cNvSpPr>
              <p:nvPr/>
            </p:nvSpPr>
            <p:spPr bwMode="auto">
              <a:xfrm>
                <a:off x="5715000" y="747713"/>
                <a:ext cx="609600" cy="98425"/>
              </a:xfrm>
              <a:custGeom>
                <a:avLst/>
                <a:gdLst>
                  <a:gd name="T0" fmla="*/ 0 w 268"/>
                  <a:gd name="T1" fmla="*/ 43 h 43"/>
                  <a:gd name="T2" fmla="*/ 246 w 268"/>
                  <a:gd name="T3" fmla="*/ 43 h 43"/>
                  <a:gd name="T4" fmla="*/ 268 w 268"/>
                  <a:gd name="T5" fmla="*/ 21 h 43"/>
                  <a:gd name="T6" fmla="*/ 151 w 268"/>
                  <a:gd name="T7" fmla="*/ 0 h 43"/>
                  <a:gd name="T8" fmla="*/ 0 w 268"/>
                  <a:gd name="T9" fmla="*/ 43 h 43"/>
                </a:gdLst>
                <a:ahLst/>
                <a:cxnLst>
                  <a:cxn ang="0">
                    <a:pos x="T0" y="T1"/>
                  </a:cxn>
                  <a:cxn ang="0">
                    <a:pos x="T2" y="T3"/>
                  </a:cxn>
                  <a:cxn ang="0">
                    <a:pos x="T4" y="T5"/>
                  </a:cxn>
                  <a:cxn ang="0">
                    <a:pos x="T6" y="T7"/>
                  </a:cxn>
                  <a:cxn ang="0">
                    <a:pos x="T8" y="T9"/>
                  </a:cxn>
                </a:cxnLst>
                <a:rect l="0" t="0" r="r" b="b"/>
                <a:pathLst>
                  <a:path w="268" h="43">
                    <a:moveTo>
                      <a:pt x="0" y="43"/>
                    </a:moveTo>
                    <a:cubicBezTo>
                      <a:pt x="246" y="43"/>
                      <a:pt x="246" y="43"/>
                      <a:pt x="246" y="43"/>
                    </a:cubicBezTo>
                    <a:cubicBezTo>
                      <a:pt x="268" y="21"/>
                      <a:pt x="268" y="21"/>
                      <a:pt x="268" y="21"/>
                    </a:cubicBezTo>
                    <a:cubicBezTo>
                      <a:pt x="268" y="21"/>
                      <a:pt x="212" y="0"/>
                      <a:pt x="151" y="0"/>
                    </a:cubicBezTo>
                    <a:cubicBezTo>
                      <a:pt x="89" y="0"/>
                      <a:pt x="0" y="43"/>
                      <a:pt x="0" y="43"/>
                    </a:cubicBezTo>
                    <a:close/>
                  </a:path>
                </a:pathLst>
              </a:custGeom>
              <a:solidFill>
                <a:srgbClr val="292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98" name="Freeform 312"/>
              <p:cNvSpPr>
                <a:spLocks/>
              </p:cNvSpPr>
              <p:nvPr/>
            </p:nvSpPr>
            <p:spPr bwMode="auto">
              <a:xfrm>
                <a:off x="5775325" y="766763"/>
                <a:ext cx="393700" cy="79375"/>
              </a:xfrm>
              <a:custGeom>
                <a:avLst/>
                <a:gdLst>
                  <a:gd name="T0" fmla="*/ 173 w 173"/>
                  <a:gd name="T1" fmla="*/ 4 h 35"/>
                  <a:gd name="T2" fmla="*/ 129 w 173"/>
                  <a:gd name="T3" fmla="*/ 0 h 35"/>
                  <a:gd name="T4" fmla="*/ 0 w 173"/>
                  <a:gd name="T5" fmla="*/ 35 h 35"/>
                  <a:gd name="T6" fmla="*/ 85 w 173"/>
                  <a:gd name="T7" fmla="*/ 35 h 35"/>
                  <a:gd name="T8" fmla="*/ 136 w 173"/>
                  <a:gd name="T9" fmla="*/ 14 h 35"/>
                  <a:gd name="T10" fmla="*/ 173 w 173"/>
                  <a:gd name="T11" fmla="*/ 4 h 35"/>
                </a:gdLst>
                <a:ahLst/>
                <a:cxnLst>
                  <a:cxn ang="0">
                    <a:pos x="T0" y="T1"/>
                  </a:cxn>
                  <a:cxn ang="0">
                    <a:pos x="T2" y="T3"/>
                  </a:cxn>
                  <a:cxn ang="0">
                    <a:pos x="T4" y="T5"/>
                  </a:cxn>
                  <a:cxn ang="0">
                    <a:pos x="T6" y="T7"/>
                  </a:cxn>
                  <a:cxn ang="0">
                    <a:pos x="T8" y="T9"/>
                  </a:cxn>
                  <a:cxn ang="0">
                    <a:pos x="T10" y="T11"/>
                  </a:cxn>
                </a:cxnLst>
                <a:rect l="0" t="0" r="r" b="b"/>
                <a:pathLst>
                  <a:path w="173" h="35">
                    <a:moveTo>
                      <a:pt x="173" y="4"/>
                    </a:moveTo>
                    <a:cubicBezTo>
                      <a:pt x="159" y="2"/>
                      <a:pt x="144" y="0"/>
                      <a:pt x="129" y="0"/>
                    </a:cubicBezTo>
                    <a:cubicBezTo>
                      <a:pt x="76" y="0"/>
                      <a:pt x="0" y="35"/>
                      <a:pt x="0" y="35"/>
                    </a:cubicBezTo>
                    <a:cubicBezTo>
                      <a:pt x="85" y="35"/>
                      <a:pt x="85" y="35"/>
                      <a:pt x="85" y="35"/>
                    </a:cubicBezTo>
                    <a:cubicBezTo>
                      <a:pt x="100" y="27"/>
                      <a:pt x="117" y="20"/>
                      <a:pt x="136" y="14"/>
                    </a:cubicBezTo>
                    <a:cubicBezTo>
                      <a:pt x="149" y="10"/>
                      <a:pt x="161" y="7"/>
                      <a:pt x="173" y="4"/>
                    </a:cubicBez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99" name="Freeform 313"/>
              <p:cNvSpPr>
                <a:spLocks/>
              </p:cNvSpPr>
              <p:nvPr/>
            </p:nvSpPr>
            <p:spPr bwMode="auto">
              <a:xfrm>
                <a:off x="5453063" y="919163"/>
                <a:ext cx="274637" cy="185738"/>
              </a:xfrm>
              <a:custGeom>
                <a:avLst/>
                <a:gdLst>
                  <a:gd name="T0" fmla="*/ 117 w 121"/>
                  <a:gd name="T1" fmla="*/ 82 h 82"/>
                  <a:gd name="T2" fmla="*/ 121 w 121"/>
                  <a:gd name="T3" fmla="*/ 61 h 82"/>
                  <a:gd name="T4" fmla="*/ 60 w 121"/>
                  <a:gd name="T5" fmla="*/ 0 h 82"/>
                  <a:gd name="T6" fmla="*/ 0 w 121"/>
                  <a:gd name="T7" fmla="*/ 61 h 82"/>
                  <a:gd name="T8" fmla="*/ 4 w 121"/>
                  <a:gd name="T9" fmla="*/ 82 h 82"/>
                  <a:gd name="T10" fmla="*/ 117 w 121"/>
                  <a:gd name="T11" fmla="*/ 82 h 82"/>
                </a:gdLst>
                <a:ahLst/>
                <a:cxnLst>
                  <a:cxn ang="0">
                    <a:pos x="T0" y="T1"/>
                  </a:cxn>
                  <a:cxn ang="0">
                    <a:pos x="T2" y="T3"/>
                  </a:cxn>
                  <a:cxn ang="0">
                    <a:pos x="T4" y="T5"/>
                  </a:cxn>
                  <a:cxn ang="0">
                    <a:pos x="T6" y="T7"/>
                  </a:cxn>
                  <a:cxn ang="0">
                    <a:pos x="T8" y="T9"/>
                  </a:cxn>
                  <a:cxn ang="0">
                    <a:pos x="T10" y="T11"/>
                  </a:cxn>
                </a:cxnLst>
                <a:rect l="0" t="0" r="r" b="b"/>
                <a:pathLst>
                  <a:path w="121" h="82">
                    <a:moveTo>
                      <a:pt x="117" y="82"/>
                    </a:moveTo>
                    <a:cubicBezTo>
                      <a:pt x="119" y="76"/>
                      <a:pt x="121" y="68"/>
                      <a:pt x="121" y="61"/>
                    </a:cubicBezTo>
                    <a:cubicBezTo>
                      <a:pt x="121" y="27"/>
                      <a:pt x="94" y="0"/>
                      <a:pt x="60" y="0"/>
                    </a:cubicBezTo>
                    <a:cubicBezTo>
                      <a:pt x="27" y="0"/>
                      <a:pt x="0" y="27"/>
                      <a:pt x="0" y="61"/>
                    </a:cubicBezTo>
                    <a:cubicBezTo>
                      <a:pt x="0" y="68"/>
                      <a:pt x="1" y="76"/>
                      <a:pt x="4" y="82"/>
                    </a:cubicBezTo>
                    <a:lnTo>
                      <a:pt x="117" y="82"/>
                    </a:lnTo>
                    <a:close/>
                  </a:path>
                </a:pathLst>
              </a:custGeom>
              <a:solidFill>
                <a:srgbClr val="2E69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00" name="Oval 314"/>
              <p:cNvSpPr>
                <a:spLocks noChangeArrowheads="1"/>
              </p:cNvSpPr>
              <p:nvPr/>
            </p:nvSpPr>
            <p:spPr bwMode="auto">
              <a:xfrm>
                <a:off x="5478463" y="947738"/>
                <a:ext cx="228600" cy="230188"/>
              </a:xfrm>
              <a:prstGeom prst="ellipse">
                <a:avLst/>
              </a:prstGeom>
              <a:solidFill>
                <a:srgbClr val="45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01" name="Freeform 315"/>
              <p:cNvSpPr>
                <a:spLocks noEditPoints="1"/>
              </p:cNvSpPr>
              <p:nvPr/>
            </p:nvSpPr>
            <p:spPr bwMode="auto">
              <a:xfrm>
                <a:off x="5507038" y="979488"/>
                <a:ext cx="168275" cy="168275"/>
              </a:xfrm>
              <a:custGeom>
                <a:avLst/>
                <a:gdLst>
                  <a:gd name="T0" fmla="*/ 37 w 74"/>
                  <a:gd name="T1" fmla="*/ 74 h 74"/>
                  <a:gd name="T2" fmla="*/ 0 w 74"/>
                  <a:gd name="T3" fmla="*/ 37 h 74"/>
                  <a:gd name="T4" fmla="*/ 37 w 74"/>
                  <a:gd name="T5" fmla="*/ 0 h 74"/>
                  <a:gd name="T6" fmla="*/ 74 w 74"/>
                  <a:gd name="T7" fmla="*/ 37 h 74"/>
                  <a:gd name="T8" fmla="*/ 37 w 74"/>
                  <a:gd name="T9" fmla="*/ 74 h 74"/>
                  <a:gd name="T10" fmla="*/ 37 w 74"/>
                  <a:gd name="T11" fmla="*/ 8 h 74"/>
                  <a:gd name="T12" fmla="*/ 8 w 74"/>
                  <a:gd name="T13" fmla="*/ 37 h 74"/>
                  <a:gd name="T14" fmla="*/ 37 w 74"/>
                  <a:gd name="T15" fmla="*/ 66 h 74"/>
                  <a:gd name="T16" fmla="*/ 66 w 74"/>
                  <a:gd name="T17" fmla="*/ 37 h 74"/>
                  <a:gd name="T18" fmla="*/ 37 w 74"/>
                  <a:gd name="T19" fmla="*/ 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4">
                    <a:moveTo>
                      <a:pt x="37" y="74"/>
                    </a:moveTo>
                    <a:cubicBezTo>
                      <a:pt x="17" y="74"/>
                      <a:pt x="0" y="57"/>
                      <a:pt x="0" y="37"/>
                    </a:cubicBezTo>
                    <a:cubicBezTo>
                      <a:pt x="0" y="16"/>
                      <a:pt x="17" y="0"/>
                      <a:pt x="37" y="0"/>
                    </a:cubicBezTo>
                    <a:cubicBezTo>
                      <a:pt x="58" y="0"/>
                      <a:pt x="74" y="16"/>
                      <a:pt x="74" y="37"/>
                    </a:cubicBezTo>
                    <a:cubicBezTo>
                      <a:pt x="74" y="57"/>
                      <a:pt x="58" y="74"/>
                      <a:pt x="37" y="74"/>
                    </a:cubicBezTo>
                    <a:close/>
                    <a:moveTo>
                      <a:pt x="37" y="8"/>
                    </a:moveTo>
                    <a:cubicBezTo>
                      <a:pt x="21" y="8"/>
                      <a:pt x="8" y="21"/>
                      <a:pt x="8" y="37"/>
                    </a:cubicBezTo>
                    <a:cubicBezTo>
                      <a:pt x="8" y="53"/>
                      <a:pt x="21" y="66"/>
                      <a:pt x="37" y="66"/>
                    </a:cubicBezTo>
                    <a:cubicBezTo>
                      <a:pt x="53" y="66"/>
                      <a:pt x="66" y="53"/>
                      <a:pt x="66" y="37"/>
                    </a:cubicBezTo>
                    <a:cubicBezTo>
                      <a:pt x="66" y="21"/>
                      <a:pt x="53" y="8"/>
                      <a:pt x="37" y="8"/>
                    </a:cubicBez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02" name="Freeform 316"/>
              <p:cNvSpPr>
                <a:spLocks/>
              </p:cNvSpPr>
              <p:nvPr/>
            </p:nvSpPr>
            <p:spPr bwMode="auto">
              <a:xfrm>
                <a:off x="5583238" y="987426"/>
                <a:ext cx="17462" cy="153988"/>
              </a:xfrm>
              <a:custGeom>
                <a:avLst/>
                <a:gdLst>
                  <a:gd name="T0" fmla="*/ 11 w 11"/>
                  <a:gd name="T1" fmla="*/ 97 h 97"/>
                  <a:gd name="T2" fmla="*/ 0 w 11"/>
                  <a:gd name="T3" fmla="*/ 97 h 97"/>
                  <a:gd name="T4" fmla="*/ 0 w 11"/>
                  <a:gd name="T5" fmla="*/ 0 h 97"/>
                  <a:gd name="T6" fmla="*/ 11 w 11"/>
                  <a:gd name="T7" fmla="*/ 0 h 97"/>
                  <a:gd name="T8" fmla="*/ 11 w 11"/>
                  <a:gd name="T9" fmla="*/ 97 h 97"/>
                  <a:gd name="T10" fmla="*/ 11 w 11"/>
                  <a:gd name="T11" fmla="*/ 97 h 97"/>
                </a:gdLst>
                <a:ahLst/>
                <a:cxnLst>
                  <a:cxn ang="0">
                    <a:pos x="T0" y="T1"/>
                  </a:cxn>
                  <a:cxn ang="0">
                    <a:pos x="T2" y="T3"/>
                  </a:cxn>
                  <a:cxn ang="0">
                    <a:pos x="T4" y="T5"/>
                  </a:cxn>
                  <a:cxn ang="0">
                    <a:pos x="T6" y="T7"/>
                  </a:cxn>
                  <a:cxn ang="0">
                    <a:pos x="T8" y="T9"/>
                  </a:cxn>
                  <a:cxn ang="0">
                    <a:pos x="T10" y="T11"/>
                  </a:cxn>
                </a:cxnLst>
                <a:rect l="0" t="0" r="r" b="b"/>
                <a:pathLst>
                  <a:path w="11" h="97">
                    <a:moveTo>
                      <a:pt x="11" y="97"/>
                    </a:moveTo>
                    <a:lnTo>
                      <a:pt x="0" y="97"/>
                    </a:lnTo>
                    <a:lnTo>
                      <a:pt x="0" y="0"/>
                    </a:lnTo>
                    <a:lnTo>
                      <a:pt x="11" y="0"/>
                    </a:lnTo>
                    <a:lnTo>
                      <a:pt x="11" y="97"/>
                    </a:lnTo>
                    <a:lnTo>
                      <a:pt x="11" y="97"/>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03" name="Freeform 317"/>
              <p:cNvSpPr>
                <a:spLocks/>
              </p:cNvSpPr>
              <p:nvPr/>
            </p:nvSpPr>
            <p:spPr bwMode="auto">
              <a:xfrm>
                <a:off x="5514975" y="1055688"/>
                <a:ext cx="153987" cy="17463"/>
              </a:xfrm>
              <a:custGeom>
                <a:avLst/>
                <a:gdLst>
                  <a:gd name="T0" fmla="*/ 97 w 97"/>
                  <a:gd name="T1" fmla="*/ 11 h 11"/>
                  <a:gd name="T2" fmla="*/ 0 w 97"/>
                  <a:gd name="T3" fmla="*/ 11 h 11"/>
                  <a:gd name="T4" fmla="*/ 0 w 97"/>
                  <a:gd name="T5" fmla="*/ 0 h 11"/>
                  <a:gd name="T6" fmla="*/ 97 w 97"/>
                  <a:gd name="T7" fmla="*/ 0 h 11"/>
                  <a:gd name="T8" fmla="*/ 97 w 97"/>
                  <a:gd name="T9" fmla="*/ 11 h 11"/>
                  <a:gd name="T10" fmla="*/ 97 w 97"/>
                  <a:gd name="T11" fmla="*/ 11 h 11"/>
                </a:gdLst>
                <a:ahLst/>
                <a:cxnLst>
                  <a:cxn ang="0">
                    <a:pos x="T0" y="T1"/>
                  </a:cxn>
                  <a:cxn ang="0">
                    <a:pos x="T2" y="T3"/>
                  </a:cxn>
                  <a:cxn ang="0">
                    <a:pos x="T4" y="T5"/>
                  </a:cxn>
                  <a:cxn ang="0">
                    <a:pos x="T6" y="T7"/>
                  </a:cxn>
                  <a:cxn ang="0">
                    <a:pos x="T8" y="T9"/>
                  </a:cxn>
                  <a:cxn ang="0">
                    <a:pos x="T10" y="T11"/>
                  </a:cxn>
                </a:cxnLst>
                <a:rect l="0" t="0" r="r" b="b"/>
                <a:pathLst>
                  <a:path w="97" h="11">
                    <a:moveTo>
                      <a:pt x="97" y="11"/>
                    </a:moveTo>
                    <a:lnTo>
                      <a:pt x="0" y="11"/>
                    </a:lnTo>
                    <a:lnTo>
                      <a:pt x="0" y="0"/>
                    </a:lnTo>
                    <a:lnTo>
                      <a:pt x="97" y="0"/>
                    </a:lnTo>
                    <a:lnTo>
                      <a:pt x="97" y="11"/>
                    </a:lnTo>
                    <a:lnTo>
                      <a:pt x="97" y="11"/>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04" name="Freeform 318"/>
              <p:cNvSpPr>
                <a:spLocks/>
              </p:cNvSpPr>
              <p:nvPr/>
            </p:nvSpPr>
            <p:spPr bwMode="auto">
              <a:xfrm>
                <a:off x="5530850" y="1003301"/>
                <a:ext cx="122237" cy="122238"/>
              </a:xfrm>
              <a:custGeom>
                <a:avLst/>
                <a:gdLst>
                  <a:gd name="T0" fmla="*/ 69 w 77"/>
                  <a:gd name="T1" fmla="*/ 77 h 77"/>
                  <a:gd name="T2" fmla="*/ 0 w 77"/>
                  <a:gd name="T3" fmla="*/ 8 h 77"/>
                  <a:gd name="T4" fmla="*/ 8 w 77"/>
                  <a:gd name="T5" fmla="*/ 0 h 77"/>
                  <a:gd name="T6" fmla="*/ 77 w 77"/>
                  <a:gd name="T7" fmla="*/ 68 h 77"/>
                  <a:gd name="T8" fmla="*/ 69 w 77"/>
                  <a:gd name="T9" fmla="*/ 77 h 77"/>
                  <a:gd name="T10" fmla="*/ 69 w 77"/>
                  <a:gd name="T11" fmla="*/ 77 h 77"/>
                </a:gdLst>
                <a:ahLst/>
                <a:cxnLst>
                  <a:cxn ang="0">
                    <a:pos x="T0" y="T1"/>
                  </a:cxn>
                  <a:cxn ang="0">
                    <a:pos x="T2" y="T3"/>
                  </a:cxn>
                  <a:cxn ang="0">
                    <a:pos x="T4" y="T5"/>
                  </a:cxn>
                  <a:cxn ang="0">
                    <a:pos x="T6" y="T7"/>
                  </a:cxn>
                  <a:cxn ang="0">
                    <a:pos x="T8" y="T9"/>
                  </a:cxn>
                  <a:cxn ang="0">
                    <a:pos x="T10" y="T11"/>
                  </a:cxn>
                </a:cxnLst>
                <a:rect l="0" t="0" r="r" b="b"/>
                <a:pathLst>
                  <a:path w="77" h="77">
                    <a:moveTo>
                      <a:pt x="69" y="77"/>
                    </a:moveTo>
                    <a:lnTo>
                      <a:pt x="0" y="8"/>
                    </a:lnTo>
                    <a:lnTo>
                      <a:pt x="8" y="0"/>
                    </a:lnTo>
                    <a:lnTo>
                      <a:pt x="77" y="68"/>
                    </a:lnTo>
                    <a:lnTo>
                      <a:pt x="69" y="77"/>
                    </a:lnTo>
                    <a:lnTo>
                      <a:pt x="69" y="77"/>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05" name="Freeform 319"/>
              <p:cNvSpPr>
                <a:spLocks/>
              </p:cNvSpPr>
              <p:nvPr/>
            </p:nvSpPr>
            <p:spPr bwMode="auto">
              <a:xfrm>
                <a:off x="5530850" y="1003301"/>
                <a:ext cx="122237" cy="122238"/>
              </a:xfrm>
              <a:custGeom>
                <a:avLst/>
                <a:gdLst>
                  <a:gd name="T0" fmla="*/ 8 w 77"/>
                  <a:gd name="T1" fmla="*/ 77 h 77"/>
                  <a:gd name="T2" fmla="*/ 0 w 77"/>
                  <a:gd name="T3" fmla="*/ 68 h 77"/>
                  <a:gd name="T4" fmla="*/ 69 w 77"/>
                  <a:gd name="T5" fmla="*/ 0 h 77"/>
                  <a:gd name="T6" fmla="*/ 77 w 77"/>
                  <a:gd name="T7" fmla="*/ 8 h 77"/>
                  <a:gd name="T8" fmla="*/ 8 w 77"/>
                  <a:gd name="T9" fmla="*/ 77 h 77"/>
                  <a:gd name="T10" fmla="*/ 8 w 77"/>
                  <a:gd name="T11" fmla="*/ 77 h 77"/>
                </a:gdLst>
                <a:ahLst/>
                <a:cxnLst>
                  <a:cxn ang="0">
                    <a:pos x="T0" y="T1"/>
                  </a:cxn>
                  <a:cxn ang="0">
                    <a:pos x="T2" y="T3"/>
                  </a:cxn>
                  <a:cxn ang="0">
                    <a:pos x="T4" y="T5"/>
                  </a:cxn>
                  <a:cxn ang="0">
                    <a:pos x="T6" y="T7"/>
                  </a:cxn>
                  <a:cxn ang="0">
                    <a:pos x="T8" y="T9"/>
                  </a:cxn>
                  <a:cxn ang="0">
                    <a:pos x="T10" y="T11"/>
                  </a:cxn>
                </a:cxnLst>
                <a:rect l="0" t="0" r="r" b="b"/>
                <a:pathLst>
                  <a:path w="77" h="77">
                    <a:moveTo>
                      <a:pt x="8" y="77"/>
                    </a:moveTo>
                    <a:lnTo>
                      <a:pt x="0" y="68"/>
                    </a:lnTo>
                    <a:lnTo>
                      <a:pt x="69" y="0"/>
                    </a:lnTo>
                    <a:lnTo>
                      <a:pt x="77" y="8"/>
                    </a:lnTo>
                    <a:lnTo>
                      <a:pt x="8" y="77"/>
                    </a:lnTo>
                    <a:lnTo>
                      <a:pt x="8" y="77"/>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06" name="Oval 320"/>
              <p:cNvSpPr>
                <a:spLocks noChangeArrowheads="1"/>
              </p:cNvSpPr>
              <p:nvPr/>
            </p:nvSpPr>
            <p:spPr bwMode="auto">
              <a:xfrm>
                <a:off x="5568950" y="1041401"/>
                <a:ext cx="46037" cy="46038"/>
              </a:xfrm>
              <a:prstGeom prst="ellipse">
                <a:avLst/>
              </a:prstGeom>
              <a:solidFill>
                <a:srgbClr val="9B9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07" name="Freeform 321"/>
              <p:cNvSpPr>
                <a:spLocks/>
              </p:cNvSpPr>
              <p:nvPr/>
            </p:nvSpPr>
            <p:spPr bwMode="auto">
              <a:xfrm>
                <a:off x="6267450" y="919163"/>
                <a:ext cx="273050" cy="185738"/>
              </a:xfrm>
              <a:custGeom>
                <a:avLst/>
                <a:gdLst>
                  <a:gd name="T0" fmla="*/ 116 w 120"/>
                  <a:gd name="T1" fmla="*/ 82 h 82"/>
                  <a:gd name="T2" fmla="*/ 120 w 120"/>
                  <a:gd name="T3" fmla="*/ 61 h 82"/>
                  <a:gd name="T4" fmla="*/ 60 w 120"/>
                  <a:gd name="T5" fmla="*/ 0 h 82"/>
                  <a:gd name="T6" fmla="*/ 0 w 120"/>
                  <a:gd name="T7" fmla="*/ 61 h 82"/>
                  <a:gd name="T8" fmla="*/ 4 w 120"/>
                  <a:gd name="T9" fmla="*/ 82 h 82"/>
                  <a:gd name="T10" fmla="*/ 116 w 120"/>
                  <a:gd name="T11" fmla="*/ 82 h 82"/>
                </a:gdLst>
                <a:ahLst/>
                <a:cxnLst>
                  <a:cxn ang="0">
                    <a:pos x="T0" y="T1"/>
                  </a:cxn>
                  <a:cxn ang="0">
                    <a:pos x="T2" y="T3"/>
                  </a:cxn>
                  <a:cxn ang="0">
                    <a:pos x="T4" y="T5"/>
                  </a:cxn>
                  <a:cxn ang="0">
                    <a:pos x="T6" y="T7"/>
                  </a:cxn>
                  <a:cxn ang="0">
                    <a:pos x="T8" y="T9"/>
                  </a:cxn>
                  <a:cxn ang="0">
                    <a:pos x="T10" y="T11"/>
                  </a:cxn>
                </a:cxnLst>
                <a:rect l="0" t="0" r="r" b="b"/>
                <a:pathLst>
                  <a:path w="120" h="82">
                    <a:moveTo>
                      <a:pt x="116" y="82"/>
                    </a:moveTo>
                    <a:cubicBezTo>
                      <a:pt x="119" y="76"/>
                      <a:pt x="120" y="68"/>
                      <a:pt x="120" y="61"/>
                    </a:cubicBezTo>
                    <a:cubicBezTo>
                      <a:pt x="120" y="27"/>
                      <a:pt x="93" y="0"/>
                      <a:pt x="60" y="0"/>
                    </a:cubicBezTo>
                    <a:cubicBezTo>
                      <a:pt x="27" y="0"/>
                      <a:pt x="0" y="27"/>
                      <a:pt x="0" y="61"/>
                    </a:cubicBezTo>
                    <a:cubicBezTo>
                      <a:pt x="0" y="68"/>
                      <a:pt x="1" y="76"/>
                      <a:pt x="4" y="82"/>
                    </a:cubicBezTo>
                    <a:lnTo>
                      <a:pt x="116" y="82"/>
                    </a:lnTo>
                    <a:close/>
                  </a:path>
                </a:pathLst>
              </a:custGeom>
              <a:solidFill>
                <a:srgbClr val="2E69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08" name="Oval 322"/>
              <p:cNvSpPr>
                <a:spLocks noChangeArrowheads="1"/>
              </p:cNvSpPr>
              <p:nvPr/>
            </p:nvSpPr>
            <p:spPr bwMode="auto">
              <a:xfrm>
                <a:off x="6289675" y="947738"/>
                <a:ext cx="230187" cy="230188"/>
              </a:xfrm>
              <a:prstGeom prst="ellipse">
                <a:avLst/>
              </a:prstGeom>
              <a:solidFill>
                <a:srgbClr val="45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09" name="Freeform 323"/>
              <p:cNvSpPr>
                <a:spLocks noEditPoints="1"/>
              </p:cNvSpPr>
              <p:nvPr/>
            </p:nvSpPr>
            <p:spPr bwMode="auto">
              <a:xfrm>
                <a:off x="6321425" y="979488"/>
                <a:ext cx="168275" cy="168275"/>
              </a:xfrm>
              <a:custGeom>
                <a:avLst/>
                <a:gdLst>
                  <a:gd name="T0" fmla="*/ 37 w 74"/>
                  <a:gd name="T1" fmla="*/ 74 h 74"/>
                  <a:gd name="T2" fmla="*/ 0 w 74"/>
                  <a:gd name="T3" fmla="*/ 37 h 74"/>
                  <a:gd name="T4" fmla="*/ 37 w 74"/>
                  <a:gd name="T5" fmla="*/ 0 h 74"/>
                  <a:gd name="T6" fmla="*/ 74 w 74"/>
                  <a:gd name="T7" fmla="*/ 37 h 74"/>
                  <a:gd name="T8" fmla="*/ 37 w 74"/>
                  <a:gd name="T9" fmla="*/ 74 h 74"/>
                  <a:gd name="T10" fmla="*/ 37 w 74"/>
                  <a:gd name="T11" fmla="*/ 8 h 74"/>
                  <a:gd name="T12" fmla="*/ 8 w 74"/>
                  <a:gd name="T13" fmla="*/ 37 h 74"/>
                  <a:gd name="T14" fmla="*/ 37 w 74"/>
                  <a:gd name="T15" fmla="*/ 66 h 74"/>
                  <a:gd name="T16" fmla="*/ 66 w 74"/>
                  <a:gd name="T17" fmla="*/ 37 h 74"/>
                  <a:gd name="T18" fmla="*/ 37 w 74"/>
                  <a:gd name="T19" fmla="*/ 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4">
                    <a:moveTo>
                      <a:pt x="37" y="74"/>
                    </a:moveTo>
                    <a:cubicBezTo>
                      <a:pt x="16" y="74"/>
                      <a:pt x="0" y="57"/>
                      <a:pt x="0" y="37"/>
                    </a:cubicBezTo>
                    <a:cubicBezTo>
                      <a:pt x="0" y="16"/>
                      <a:pt x="16" y="0"/>
                      <a:pt x="37" y="0"/>
                    </a:cubicBezTo>
                    <a:cubicBezTo>
                      <a:pt x="57" y="0"/>
                      <a:pt x="74" y="16"/>
                      <a:pt x="74" y="37"/>
                    </a:cubicBezTo>
                    <a:cubicBezTo>
                      <a:pt x="74" y="57"/>
                      <a:pt x="57" y="74"/>
                      <a:pt x="37" y="74"/>
                    </a:cubicBezTo>
                    <a:close/>
                    <a:moveTo>
                      <a:pt x="37" y="8"/>
                    </a:moveTo>
                    <a:cubicBezTo>
                      <a:pt x="21" y="8"/>
                      <a:pt x="8" y="21"/>
                      <a:pt x="8" y="37"/>
                    </a:cubicBezTo>
                    <a:cubicBezTo>
                      <a:pt x="8" y="53"/>
                      <a:pt x="21" y="66"/>
                      <a:pt x="37" y="66"/>
                    </a:cubicBezTo>
                    <a:cubicBezTo>
                      <a:pt x="53" y="66"/>
                      <a:pt x="66" y="53"/>
                      <a:pt x="66" y="37"/>
                    </a:cubicBezTo>
                    <a:cubicBezTo>
                      <a:pt x="66" y="21"/>
                      <a:pt x="53" y="8"/>
                      <a:pt x="37" y="8"/>
                    </a:cubicBez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10" name="Freeform 324"/>
              <p:cNvSpPr>
                <a:spLocks/>
              </p:cNvSpPr>
              <p:nvPr/>
            </p:nvSpPr>
            <p:spPr bwMode="auto">
              <a:xfrm>
                <a:off x="6396038" y="987426"/>
                <a:ext cx="19050" cy="153988"/>
              </a:xfrm>
              <a:custGeom>
                <a:avLst/>
                <a:gdLst>
                  <a:gd name="T0" fmla="*/ 12 w 12"/>
                  <a:gd name="T1" fmla="*/ 97 h 97"/>
                  <a:gd name="T2" fmla="*/ 0 w 12"/>
                  <a:gd name="T3" fmla="*/ 97 h 97"/>
                  <a:gd name="T4" fmla="*/ 0 w 12"/>
                  <a:gd name="T5" fmla="*/ 0 h 97"/>
                  <a:gd name="T6" fmla="*/ 12 w 12"/>
                  <a:gd name="T7" fmla="*/ 0 h 97"/>
                  <a:gd name="T8" fmla="*/ 12 w 12"/>
                  <a:gd name="T9" fmla="*/ 97 h 97"/>
                  <a:gd name="T10" fmla="*/ 12 w 12"/>
                  <a:gd name="T11" fmla="*/ 97 h 97"/>
                </a:gdLst>
                <a:ahLst/>
                <a:cxnLst>
                  <a:cxn ang="0">
                    <a:pos x="T0" y="T1"/>
                  </a:cxn>
                  <a:cxn ang="0">
                    <a:pos x="T2" y="T3"/>
                  </a:cxn>
                  <a:cxn ang="0">
                    <a:pos x="T4" y="T5"/>
                  </a:cxn>
                  <a:cxn ang="0">
                    <a:pos x="T6" y="T7"/>
                  </a:cxn>
                  <a:cxn ang="0">
                    <a:pos x="T8" y="T9"/>
                  </a:cxn>
                  <a:cxn ang="0">
                    <a:pos x="T10" y="T11"/>
                  </a:cxn>
                </a:cxnLst>
                <a:rect l="0" t="0" r="r" b="b"/>
                <a:pathLst>
                  <a:path w="12" h="97">
                    <a:moveTo>
                      <a:pt x="12" y="97"/>
                    </a:moveTo>
                    <a:lnTo>
                      <a:pt x="0" y="97"/>
                    </a:lnTo>
                    <a:lnTo>
                      <a:pt x="0" y="0"/>
                    </a:lnTo>
                    <a:lnTo>
                      <a:pt x="12" y="0"/>
                    </a:lnTo>
                    <a:lnTo>
                      <a:pt x="12" y="97"/>
                    </a:lnTo>
                    <a:lnTo>
                      <a:pt x="12" y="97"/>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11" name="Freeform 325"/>
              <p:cNvSpPr>
                <a:spLocks/>
              </p:cNvSpPr>
              <p:nvPr/>
            </p:nvSpPr>
            <p:spPr bwMode="auto">
              <a:xfrm>
                <a:off x="6327775" y="1055688"/>
                <a:ext cx="155575" cy="17463"/>
              </a:xfrm>
              <a:custGeom>
                <a:avLst/>
                <a:gdLst>
                  <a:gd name="T0" fmla="*/ 98 w 98"/>
                  <a:gd name="T1" fmla="*/ 11 h 11"/>
                  <a:gd name="T2" fmla="*/ 0 w 98"/>
                  <a:gd name="T3" fmla="*/ 11 h 11"/>
                  <a:gd name="T4" fmla="*/ 0 w 98"/>
                  <a:gd name="T5" fmla="*/ 0 h 11"/>
                  <a:gd name="T6" fmla="*/ 98 w 98"/>
                  <a:gd name="T7" fmla="*/ 0 h 11"/>
                  <a:gd name="T8" fmla="*/ 98 w 98"/>
                  <a:gd name="T9" fmla="*/ 11 h 11"/>
                  <a:gd name="T10" fmla="*/ 98 w 98"/>
                  <a:gd name="T11" fmla="*/ 11 h 11"/>
                </a:gdLst>
                <a:ahLst/>
                <a:cxnLst>
                  <a:cxn ang="0">
                    <a:pos x="T0" y="T1"/>
                  </a:cxn>
                  <a:cxn ang="0">
                    <a:pos x="T2" y="T3"/>
                  </a:cxn>
                  <a:cxn ang="0">
                    <a:pos x="T4" y="T5"/>
                  </a:cxn>
                  <a:cxn ang="0">
                    <a:pos x="T6" y="T7"/>
                  </a:cxn>
                  <a:cxn ang="0">
                    <a:pos x="T8" y="T9"/>
                  </a:cxn>
                  <a:cxn ang="0">
                    <a:pos x="T10" y="T11"/>
                  </a:cxn>
                </a:cxnLst>
                <a:rect l="0" t="0" r="r" b="b"/>
                <a:pathLst>
                  <a:path w="98" h="11">
                    <a:moveTo>
                      <a:pt x="98" y="11"/>
                    </a:moveTo>
                    <a:lnTo>
                      <a:pt x="0" y="11"/>
                    </a:lnTo>
                    <a:lnTo>
                      <a:pt x="0" y="0"/>
                    </a:lnTo>
                    <a:lnTo>
                      <a:pt x="98" y="0"/>
                    </a:lnTo>
                    <a:lnTo>
                      <a:pt x="98" y="11"/>
                    </a:lnTo>
                    <a:lnTo>
                      <a:pt x="98" y="11"/>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12" name="Freeform 326"/>
              <p:cNvSpPr>
                <a:spLocks/>
              </p:cNvSpPr>
              <p:nvPr/>
            </p:nvSpPr>
            <p:spPr bwMode="auto">
              <a:xfrm>
                <a:off x="6343650" y="1003301"/>
                <a:ext cx="123825" cy="122238"/>
              </a:xfrm>
              <a:custGeom>
                <a:avLst/>
                <a:gdLst>
                  <a:gd name="T0" fmla="*/ 69 w 78"/>
                  <a:gd name="T1" fmla="*/ 77 h 77"/>
                  <a:gd name="T2" fmla="*/ 0 w 78"/>
                  <a:gd name="T3" fmla="*/ 8 h 77"/>
                  <a:gd name="T4" fmla="*/ 9 w 78"/>
                  <a:gd name="T5" fmla="*/ 0 h 77"/>
                  <a:gd name="T6" fmla="*/ 78 w 78"/>
                  <a:gd name="T7" fmla="*/ 68 h 77"/>
                  <a:gd name="T8" fmla="*/ 69 w 78"/>
                  <a:gd name="T9" fmla="*/ 77 h 77"/>
                  <a:gd name="T10" fmla="*/ 69 w 78"/>
                  <a:gd name="T11" fmla="*/ 77 h 77"/>
                </a:gdLst>
                <a:ahLst/>
                <a:cxnLst>
                  <a:cxn ang="0">
                    <a:pos x="T0" y="T1"/>
                  </a:cxn>
                  <a:cxn ang="0">
                    <a:pos x="T2" y="T3"/>
                  </a:cxn>
                  <a:cxn ang="0">
                    <a:pos x="T4" y="T5"/>
                  </a:cxn>
                  <a:cxn ang="0">
                    <a:pos x="T6" y="T7"/>
                  </a:cxn>
                  <a:cxn ang="0">
                    <a:pos x="T8" y="T9"/>
                  </a:cxn>
                  <a:cxn ang="0">
                    <a:pos x="T10" y="T11"/>
                  </a:cxn>
                </a:cxnLst>
                <a:rect l="0" t="0" r="r" b="b"/>
                <a:pathLst>
                  <a:path w="78" h="77">
                    <a:moveTo>
                      <a:pt x="69" y="77"/>
                    </a:moveTo>
                    <a:lnTo>
                      <a:pt x="0" y="8"/>
                    </a:lnTo>
                    <a:lnTo>
                      <a:pt x="9" y="0"/>
                    </a:lnTo>
                    <a:lnTo>
                      <a:pt x="78" y="68"/>
                    </a:lnTo>
                    <a:lnTo>
                      <a:pt x="69" y="77"/>
                    </a:lnTo>
                    <a:lnTo>
                      <a:pt x="69" y="77"/>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13" name="Freeform 327"/>
              <p:cNvSpPr>
                <a:spLocks/>
              </p:cNvSpPr>
              <p:nvPr/>
            </p:nvSpPr>
            <p:spPr bwMode="auto">
              <a:xfrm>
                <a:off x="6343650" y="1003301"/>
                <a:ext cx="123825" cy="122238"/>
              </a:xfrm>
              <a:custGeom>
                <a:avLst/>
                <a:gdLst>
                  <a:gd name="T0" fmla="*/ 9 w 78"/>
                  <a:gd name="T1" fmla="*/ 77 h 77"/>
                  <a:gd name="T2" fmla="*/ 0 w 78"/>
                  <a:gd name="T3" fmla="*/ 68 h 77"/>
                  <a:gd name="T4" fmla="*/ 69 w 78"/>
                  <a:gd name="T5" fmla="*/ 0 h 77"/>
                  <a:gd name="T6" fmla="*/ 78 w 78"/>
                  <a:gd name="T7" fmla="*/ 8 h 77"/>
                  <a:gd name="T8" fmla="*/ 9 w 78"/>
                  <a:gd name="T9" fmla="*/ 77 h 77"/>
                  <a:gd name="T10" fmla="*/ 9 w 78"/>
                  <a:gd name="T11" fmla="*/ 77 h 77"/>
                </a:gdLst>
                <a:ahLst/>
                <a:cxnLst>
                  <a:cxn ang="0">
                    <a:pos x="T0" y="T1"/>
                  </a:cxn>
                  <a:cxn ang="0">
                    <a:pos x="T2" y="T3"/>
                  </a:cxn>
                  <a:cxn ang="0">
                    <a:pos x="T4" y="T5"/>
                  </a:cxn>
                  <a:cxn ang="0">
                    <a:pos x="T6" y="T7"/>
                  </a:cxn>
                  <a:cxn ang="0">
                    <a:pos x="T8" y="T9"/>
                  </a:cxn>
                  <a:cxn ang="0">
                    <a:pos x="T10" y="T11"/>
                  </a:cxn>
                </a:cxnLst>
                <a:rect l="0" t="0" r="r" b="b"/>
                <a:pathLst>
                  <a:path w="78" h="77">
                    <a:moveTo>
                      <a:pt x="9" y="77"/>
                    </a:moveTo>
                    <a:lnTo>
                      <a:pt x="0" y="68"/>
                    </a:lnTo>
                    <a:lnTo>
                      <a:pt x="69" y="0"/>
                    </a:lnTo>
                    <a:lnTo>
                      <a:pt x="78" y="8"/>
                    </a:lnTo>
                    <a:lnTo>
                      <a:pt x="9" y="77"/>
                    </a:lnTo>
                    <a:lnTo>
                      <a:pt x="9" y="77"/>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14" name="Oval 328"/>
              <p:cNvSpPr>
                <a:spLocks noChangeArrowheads="1"/>
              </p:cNvSpPr>
              <p:nvPr/>
            </p:nvSpPr>
            <p:spPr bwMode="auto">
              <a:xfrm>
                <a:off x="6383338" y="1041401"/>
                <a:ext cx="44450" cy="46038"/>
              </a:xfrm>
              <a:prstGeom prst="ellipse">
                <a:avLst/>
              </a:prstGeom>
              <a:solidFill>
                <a:srgbClr val="9B9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15" name="Freeform 329"/>
              <p:cNvSpPr>
                <a:spLocks/>
              </p:cNvSpPr>
              <p:nvPr/>
            </p:nvSpPr>
            <p:spPr bwMode="auto">
              <a:xfrm>
                <a:off x="5362575" y="927101"/>
                <a:ext cx="127000" cy="76200"/>
              </a:xfrm>
              <a:custGeom>
                <a:avLst/>
                <a:gdLst>
                  <a:gd name="T0" fmla="*/ 56 w 56"/>
                  <a:gd name="T1" fmla="*/ 0 h 33"/>
                  <a:gd name="T2" fmla="*/ 30 w 56"/>
                  <a:gd name="T3" fmla="*/ 33 h 33"/>
                  <a:gd name="T4" fmla="*/ 0 w 56"/>
                  <a:gd name="T5" fmla="*/ 33 h 33"/>
                  <a:gd name="T6" fmla="*/ 56 w 56"/>
                  <a:gd name="T7" fmla="*/ 0 h 33"/>
                </a:gdLst>
                <a:ahLst/>
                <a:cxnLst>
                  <a:cxn ang="0">
                    <a:pos x="T0" y="T1"/>
                  </a:cxn>
                  <a:cxn ang="0">
                    <a:pos x="T2" y="T3"/>
                  </a:cxn>
                  <a:cxn ang="0">
                    <a:pos x="T4" y="T5"/>
                  </a:cxn>
                  <a:cxn ang="0">
                    <a:pos x="T6" y="T7"/>
                  </a:cxn>
                </a:cxnLst>
                <a:rect l="0" t="0" r="r" b="b"/>
                <a:pathLst>
                  <a:path w="56" h="33">
                    <a:moveTo>
                      <a:pt x="56" y="0"/>
                    </a:moveTo>
                    <a:cubicBezTo>
                      <a:pt x="56" y="0"/>
                      <a:pt x="32" y="12"/>
                      <a:pt x="30" y="33"/>
                    </a:cubicBezTo>
                    <a:cubicBezTo>
                      <a:pt x="12" y="33"/>
                      <a:pt x="0" y="33"/>
                      <a:pt x="0" y="33"/>
                    </a:cubicBezTo>
                    <a:cubicBezTo>
                      <a:pt x="0" y="33"/>
                      <a:pt x="11" y="6"/>
                      <a:pt x="56" y="0"/>
                    </a:cubicBez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16" name="Freeform 330"/>
              <p:cNvSpPr>
                <a:spLocks/>
              </p:cNvSpPr>
              <p:nvPr/>
            </p:nvSpPr>
            <p:spPr bwMode="auto">
              <a:xfrm>
                <a:off x="5414963" y="927101"/>
                <a:ext cx="76200" cy="76200"/>
              </a:xfrm>
              <a:custGeom>
                <a:avLst/>
                <a:gdLst>
                  <a:gd name="T0" fmla="*/ 22 w 34"/>
                  <a:gd name="T1" fmla="*/ 2 h 33"/>
                  <a:gd name="T2" fmla="*/ 0 w 34"/>
                  <a:gd name="T3" fmla="*/ 33 h 33"/>
                  <a:gd name="T4" fmla="*/ 8 w 34"/>
                  <a:gd name="T5" fmla="*/ 33 h 33"/>
                  <a:gd name="T6" fmla="*/ 34 w 34"/>
                  <a:gd name="T7" fmla="*/ 0 h 33"/>
                  <a:gd name="T8" fmla="*/ 22 w 34"/>
                  <a:gd name="T9" fmla="*/ 2 h 33"/>
                </a:gdLst>
                <a:ahLst/>
                <a:cxnLst>
                  <a:cxn ang="0">
                    <a:pos x="T0" y="T1"/>
                  </a:cxn>
                  <a:cxn ang="0">
                    <a:pos x="T2" y="T3"/>
                  </a:cxn>
                  <a:cxn ang="0">
                    <a:pos x="T4" y="T5"/>
                  </a:cxn>
                  <a:cxn ang="0">
                    <a:pos x="T6" y="T7"/>
                  </a:cxn>
                  <a:cxn ang="0">
                    <a:pos x="T8" y="T9"/>
                  </a:cxn>
                </a:cxnLst>
                <a:rect l="0" t="0" r="r" b="b"/>
                <a:pathLst>
                  <a:path w="34" h="33">
                    <a:moveTo>
                      <a:pt x="22" y="2"/>
                    </a:moveTo>
                    <a:cubicBezTo>
                      <a:pt x="15" y="7"/>
                      <a:pt x="2" y="17"/>
                      <a:pt x="0" y="33"/>
                    </a:cubicBezTo>
                    <a:cubicBezTo>
                      <a:pt x="3" y="33"/>
                      <a:pt x="5" y="33"/>
                      <a:pt x="8" y="33"/>
                    </a:cubicBezTo>
                    <a:cubicBezTo>
                      <a:pt x="10" y="12"/>
                      <a:pt x="34" y="0"/>
                      <a:pt x="34" y="0"/>
                    </a:cubicBezTo>
                    <a:cubicBezTo>
                      <a:pt x="30" y="0"/>
                      <a:pt x="26" y="1"/>
                      <a:pt x="22" y="2"/>
                    </a:cubicBezTo>
                    <a:close/>
                  </a:path>
                </a:pathLst>
              </a:custGeom>
              <a:solidFill>
                <a:srgbClr val="FF8A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17" name="Freeform 331"/>
              <p:cNvSpPr>
                <a:spLocks/>
              </p:cNvSpPr>
              <p:nvPr/>
            </p:nvSpPr>
            <p:spPr bwMode="auto">
              <a:xfrm>
                <a:off x="6153150" y="868363"/>
                <a:ext cx="95250" cy="22225"/>
              </a:xfrm>
              <a:custGeom>
                <a:avLst/>
                <a:gdLst>
                  <a:gd name="T0" fmla="*/ 42 w 42"/>
                  <a:gd name="T1" fmla="*/ 5 h 10"/>
                  <a:gd name="T2" fmla="*/ 37 w 42"/>
                  <a:gd name="T3" fmla="*/ 10 h 10"/>
                  <a:gd name="T4" fmla="*/ 5 w 42"/>
                  <a:gd name="T5" fmla="*/ 10 h 10"/>
                  <a:gd name="T6" fmla="*/ 0 w 42"/>
                  <a:gd name="T7" fmla="*/ 5 h 10"/>
                  <a:gd name="T8" fmla="*/ 0 w 42"/>
                  <a:gd name="T9" fmla="*/ 5 h 10"/>
                  <a:gd name="T10" fmla="*/ 5 w 42"/>
                  <a:gd name="T11" fmla="*/ 0 h 10"/>
                  <a:gd name="T12" fmla="*/ 37 w 42"/>
                  <a:gd name="T13" fmla="*/ 0 h 10"/>
                  <a:gd name="T14" fmla="*/ 42 w 42"/>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0">
                    <a:moveTo>
                      <a:pt x="42" y="5"/>
                    </a:moveTo>
                    <a:cubicBezTo>
                      <a:pt x="42" y="8"/>
                      <a:pt x="40" y="10"/>
                      <a:pt x="37" y="10"/>
                    </a:cubicBezTo>
                    <a:cubicBezTo>
                      <a:pt x="5" y="10"/>
                      <a:pt x="5" y="10"/>
                      <a:pt x="5" y="10"/>
                    </a:cubicBezTo>
                    <a:cubicBezTo>
                      <a:pt x="2" y="10"/>
                      <a:pt x="0" y="8"/>
                      <a:pt x="0" y="5"/>
                    </a:cubicBezTo>
                    <a:cubicBezTo>
                      <a:pt x="0" y="5"/>
                      <a:pt x="0" y="5"/>
                      <a:pt x="0" y="5"/>
                    </a:cubicBezTo>
                    <a:cubicBezTo>
                      <a:pt x="0" y="2"/>
                      <a:pt x="2" y="0"/>
                      <a:pt x="5" y="0"/>
                    </a:cubicBezTo>
                    <a:cubicBezTo>
                      <a:pt x="37" y="0"/>
                      <a:pt x="37" y="0"/>
                      <a:pt x="37" y="0"/>
                    </a:cubicBezTo>
                    <a:cubicBezTo>
                      <a:pt x="40" y="0"/>
                      <a:pt x="42" y="2"/>
                      <a:pt x="42" y="5"/>
                    </a:cubicBezTo>
                    <a:close/>
                  </a:path>
                </a:pathLst>
              </a:custGeom>
              <a:solidFill>
                <a:srgbClr val="1C4F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grpSp>
        <p:grpSp>
          <p:nvGrpSpPr>
            <p:cNvPr id="118" name="组合 117"/>
            <p:cNvGrpSpPr/>
            <p:nvPr/>
          </p:nvGrpSpPr>
          <p:grpSpPr>
            <a:xfrm>
              <a:off x="5068063" y="4953041"/>
              <a:ext cx="570726" cy="242846"/>
              <a:chOff x="3789030" y="2293035"/>
              <a:chExt cx="570726" cy="242846"/>
            </a:xfrm>
          </p:grpSpPr>
          <p:sp>
            <p:nvSpPr>
              <p:cNvPr id="119" name="Freeform 447"/>
              <p:cNvSpPr>
                <a:spLocks/>
              </p:cNvSpPr>
              <p:nvPr/>
            </p:nvSpPr>
            <p:spPr bwMode="auto">
              <a:xfrm>
                <a:off x="3789030" y="2293035"/>
                <a:ext cx="570726" cy="200862"/>
              </a:xfrm>
              <a:custGeom>
                <a:avLst/>
                <a:gdLst>
                  <a:gd name="T0" fmla="*/ 14 w 581"/>
                  <a:gd name="T1" fmla="*/ 164 h 171"/>
                  <a:gd name="T2" fmla="*/ 47 w 581"/>
                  <a:gd name="T3" fmla="*/ 171 h 171"/>
                  <a:gd name="T4" fmla="*/ 575 w 581"/>
                  <a:gd name="T5" fmla="*/ 171 h 171"/>
                  <a:gd name="T6" fmla="*/ 561 w 581"/>
                  <a:gd name="T7" fmla="*/ 112 h 171"/>
                  <a:gd name="T8" fmla="*/ 450 w 581"/>
                  <a:gd name="T9" fmla="*/ 64 h 171"/>
                  <a:gd name="T10" fmla="*/ 263 w 581"/>
                  <a:gd name="T11" fmla="*/ 3 h 171"/>
                  <a:gd name="T12" fmla="*/ 88 w 581"/>
                  <a:gd name="T13" fmla="*/ 46 h 171"/>
                  <a:gd name="T14" fmla="*/ 5 w 581"/>
                  <a:gd name="T15" fmla="*/ 56 h 171"/>
                  <a:gd name="T16" fmla="*/ 20 w 581"/>
                  <a:gd name="T17" fmla="*/ 88 h 171"/>
                  <a:gd name="T18" fmla="*/ 7 w 581"/>
                  <a:gd name="T19" fmla="*/ 113 h 171"/>
                  <a:gd name="T20" fmla="*/ 14 w 581"/>
                  <a:gd name="T21" fmla="*/ 16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1" h="171">
                    <a:moveTo>
                      <a:pt x="14" y="164"/>
                    </a:moveTo>
                    <a:cubicBezTo>
                      <a:pt x="47" y="171"/>
                      <a:pt x="47" y="171"/>
                      <a:pt x="47" y="171"/>
                    </a:cubicBezTo>
                    <a:cubicBezTo>
                      <a:pt x="575" y="171"/>
                      <a:pt x="575" y="171"/>
                      <a:pt x="575" y="171"/>
                    </a:cubicBezTo>
                    <a:cubicBezTo>
                      <a:pt x="575" y="171"/>
                      <a:pt x="581" y="135"/>
                      <a:pt x="561" y="112"/>
                    </a:cubicBezTo>
                    <a:cubicBezTo>
                      <a:pt x="541" y="89"/>
                      <a:pt x="450" y="64"/>
                      <a:pt x="450" y="64"/>
                    </a:cubicBezTo>
                    <a:cubicBezTo>
                      <a:pt x="450" y="64"/>
                      <a:pt x="352" y="6"/>
                      <a:pt x="263" y="3"/>
                    </a:cubicBezTo>
                    <a:cubicBezTo>
                      <a:pt x="174" y="0"/>
                      <a:pt x="88" y="46"/>
                      <a:pt x="88" y="46"/>
                    </a:cubicBezTo>
                    <a:cubicBezTo>
                      <a:pt x="88" y="46"/>
                      <a:pt x="19" y="53"/>
                      <a:pt x="5" y="56"/>
                    </a:cubicBezTo>
                    <a:cubicBezTo>
                      <a:pt x="0" y="68"/>
                      <a:pt x="18" y="79"/>
                      <a:pt x="20" y="88"/>
                    </a:cubicBezTo>
                    <a:cubicBezTo>
                      <a:pt x="21" y="96"/>
                      <a:pt x="9" y="98"/>
                      <a:pt x="7" y="113"/>
                    </a:cubicBezTo>
                    <a:cubicBezTo>
                      <a:pt x="5" y="130"/>
                      <a:pt x="14" y="164"/>
                      <a:pt x="14" y="164"/>
                    </a:cubicBezTo>
                    <a:close/>
                  </a:path>
                </a:pathLst>
              </a:custGeom>
              <a:solidFill>
                <a:srgbClr val="C41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20" name="Freeform 448"/>
              <p:cNvSpPr>
                <a:spLocks/>
              </p:cNvSpPr>
              <p:nvPr/>
            </p:nvSpPr>
            <p:spPr bwMode="auto">
              <a:xfrm>
                <a:off x="3793832" y="2427217"/>
                <a:ext cx="564552" cy="71619"/>
              </a:xfrm>
              <a:custGeom>
                <a:avLst/>
                <a:gdLst>
                  <a:gd name="T0" fmla="*/ 2 w 575"/>
                  <a:gd name="T1" fmla="*/ 0 h 61"/>
                  <a:gd name="T2" fmla="*/ 323 w 575"/>
                  <a:gd name="T3" fmla="*/ 18 h 61"/>
                  <a:gd name="T4" fmla="*/ 561 w 575"/>
                  <a:gd name="T5" fmla="*/ 9 h 61"/>
                  <a:gd name="T6" fmla="*/ 570 w 575"/>
                  <a:gd name="T7" fmla="*/ 61 h 61"/>
                  <a:gd name="T8" fmla="*/ 42 w 575"/>
                  <a:gd name="T9" fmla="*/ 61 h 61"/>
                  <a:gd name="T10" fmla="*/ 9 w 575"/>
                  <a:gd name="T11" fmla="*/ 54 h 61"/>
                  <a:gd name="T12" fmla="*/ 2 w 575"/>
                  <a:gd name="T13" fmla="*/ 3 h 61"/>
                  <a:gd name="T14" fmla="*/ 2 w 57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5" h="61">
                    <a:moveTo>
                      <a:pt x="2" y="0"/>
                    </a:moveTo>
                    <a:cubicBezTo>
                      <a:pt x="94" y="11"/>
                      <a:pt x="204" y="18"/>
                      <a:pt x="323" y="18"/>
                    </a:cubicBezTo>
                    <a:cubicBezTo>
                      <a:pt x="408" y="18"/>
                      <a:pt x="488" y="15"/>
                      <a:pt x="561" y="9"/>
                    </a:cubicBezTo>
                    <a:cubicBezTo>
                      <a:pt x="575" y="31"/>
                      <a:pt x="570" y="61"/>
                      <a:pt x="570" y="61"/>
                    </a:cubicBezTo>
                    <a:cubicBezTo>
                      <a:pt x="42" y="61"/>
                      <a:pt x="42" y="61"/>
                      <a:pt x="42" y="61"/>
                    </a:cubicBezTo>
                    <a:cubicBezTo>
                      <a:pt x="9" y="54"/>
                      <a:pt x="9" y="54"/>
                      <a:pt x="9" y="54"/>
                    </a:cubicBezTo>
                    <a:cubicBezTo>
                      <a:pt x="9" y="54"/>
                      <a:pt x="0" y="20"/>
                      <a:pt x="2" y="3"/>
                    </a:cubicBezTo>
                    <a:cubicBezTo>
                      <a:pt x="2" y="2"/>
                      <a:pt x="2" y="1"/>
                      <a:pt x="2" y="0"/>
                    </a:cubicBezTo>
                    <a:close/>
                  </a:path>
                </a:pathLst>
              </a:custGeom>
              <a:solidFill>
                <a:srgbClr val="9E11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21" name="Freeform 449"/>
              <p:cNvSpPr>
                <a:spLocks/>
              </p:cNvSpPr>
              <p:nvPr/>
            </p:nvSpPr>
            <p:spPr bwMode="auto">
              <a:xfrm>
                <a:off x="3926224" y="2313615"/>
                <a:ext cx="262726" cy="51039"/>
              </a:xfrm>
              <a:custGeom>
                <a:avLst/>
                <a:gdLst>
                  <a:gd name="T0" fmla="*/ 267 w 267"/>
                  <a:gd name="T1" fmla="*/ 43 h 43"/>
                  <a:gd name="T2" fmla="*/ 22 w 267"/>
                  <a:gd name="T3" fmla="*/ 43 h 43"/>
                  <a:gd name="T4" fmla="*/ 0 w 267"/>
                  <a:gd name="T5" fmla="*/ 22 h 43"/>
                  <a:gd name="T6" fmla="*/ 117 w 267"/>
                  <a:gd name="T7" fmla="*/ 0 h 43"/>
                  <a:gd name="T8" fmla="*/ 267 w 267"/>
                  <a:gd name="T9" fmla="*/ 43 h 43"/>
                </a:gdLst>
                <a:ahLst/>
                <a:cxnLst>
                  <a:cxn ang="0">
                    <a:pos x="T0" y="T1"/>
                  </a:cxn>
                  <a:cxn ang="0">
                    <a:pos x="T2" y="T3"/>
                  </a:cxn>
                  <a:cxn ang="0">
                    <a:pos x="T4" y="T5"/>
                  </a:cxn>
                  <a:cxn ang="0">
                    <a:pos x="T6" y="T7"/>
                  </a:cxn>
                  <a:cxn ang="0">
                    <a:pos x="T8" y="T9"/>
                  </a:cxn>
                </a:cxnLst>
                <a:rect l="0" t="0" r="r" b="b"/>
                <a:pathLst>
                  <a:path w="267" h="43">
                    <a:moveTo>
                      <a:pt x="267" y="43"/>
                    </a:moveTo>
                    <a:cubicBezTo>
                      <a:pt x="22" y="43"/>
                      <a:pt x="22" y="43"/>
                      <a:pt x="22" y="43"/>
                    </a:cubicBezTo>
                    <a:cubicBezTo>
                      <a:pt x="0" y="22"/>
                      <a:pt x="0" y="22"/>
                      <a:pt x="0" y="22"/>
                    </a:cubicBezTo>
                    <a:cubicBezTo>
                      <a:pt x="0" y="22"/>
                      <a:pt x="55" y="0"/>
                      <a:pt x="117" y="0"/>
                    </a:cubicBezTo>
                    <a:cubicBezTo>
                      <a:pt x="178" y="0"/>
                      <a:pt x="267" y="43"/>
                      <a:pt x="267" y="43"/>
                    </a:cubicBezTo>
                    <a:close/>
                  </a:path>
                </a:pathLst>
              </a:custGeom>
              <a:solidFill>
                <a:srgbClr val="292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22" name="Freeform 450"/>
              <p:cNvSpPr>
                <a:spLocks/>
              </p:cNvSpPr>
              <p:nvPr/>
            </p:nvSpPr>
            <p:spPr bwMode="auto">
              <a:xfrm>
                <a:off x="3993449" y="2324317"/>
                <a:ext cx="168748" cy="40337"/>
              </a:xfrm>
              <a:custGeom>
                <a:avLst/>
                <a:gdLst>
                  <a:gd name="T0" fmla="*/ 0 w 172"/>
                  <a:gd name="T1" fmla="*/ 3 h 34"/>
                  <a:gd name="T2" fmla="*/ 44 w 172"/>
                  <a:gd name="T3" fmla="*/ 0 h 34"/>
                  <a:gd name="T4" fmla="*/ 172 w 172"/>
                  <a:gd name="T5" fmla="*/ 34 h 34"/>
                  <a:gd name="T6" fmla="*/ 87 w 172"/>
                  <a:gd name="T7" fmla="*/ 34 h 34"/>
                  <a:gd name="T8" fmla="*/ 36 w 172"/>
                  <a:gd name="T9" fmla="*/ 13 h 34"/>
                  <a:gd name="T10" fmla="*/ 0 w 172"/>
                  <a:gd name="T11" fmla="*/ 3 h 34"/>
                </a:gdLst>
                <a:ahLst/>
                <a:cxnLst>
                  <a:cxn ang="0">
                    <a:pos x="T0" y="T1"/>
                  </a:cxn>
                  <a:cxn ang="0">
                    <a:pos x="T2" y="T3"/>
                  </a:cxn>
                  <a:cxn ang="0">
                    <a:pos x="T4" y="T5"/>
                  </a:cxn>
                  <a:cxn ang="0">
                    <a:pos x="T6" y="T7"/>
                  </a:cxn>
                  <a:cxn ang="0">
                    <a:pos x="T8" y="T9"/>
                  </a:cxn>
                  <a:cxn ang="0">
                    <a:pos x="T10" y="T11"/>
                  </a:cxn>
                </a:cxnLst>
                <a:rect l="0" t="0" r="r" b="b"/>
                <a:pathLst>
                  <a:path w="172" h="34">
                    <a:moveTo>
                      <a:pt x="0" y="3"/>
                    </a:moveTo>
                    <a:cubicBezTo>
                      <a:pt x="14" y="1"/>
                      <a:pt x="28" y="0"/>
                      <a:pt x="44" y="0"/>
                    </a:cubicBezTo>
                    <a:cubicBezTo>
                      <a:pt x="96" y="0"/>
                      <a:pt x="172" y="34"/>
                      <a:pt x="172" y="34"/>
                    </a:cubicBezTo>
                    <a:cubicBezTo>
                      <a:pt x="87" y="34"/>
                      <a:pt x="87" y="34"/>
                      <a:pt x="87" y="34"/>
                    </a:cubicBezTo>
                    <a:cubicBezTo>
                      <a:pt x="72" y="26"/>
                      <a:pt x="55" y="19"/>
                      <a:pt x="36" y="13"/>
                    </a:cubicBezTo>
                    <a:cubicBezTo>
                      <a:pt x="24" y="9"/>
                      <a:pt x="12" y="6"/>
                      <a:pt x="0" y="3"/>
                    </a:cubicBez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23" name="Freeform 451"/>
              <p:cNvSpPr>
                <a:spLocks/>
              </p:cNvSpPr>
              <p:nvPr/>
            </p:nvSpPr>
            <p:spPr bwMode="auto">
              <a:xfrm>
                <a:off x="4182776" y="2402521"/>
                <a:ext cx="117987" cy="95492"/>
              </a:xfrm>
              <a:custGeom>
                <a:avLst/>
                <a:gdLst>
                  <a:gd name="T0" fmla="*/ 4 w 120"/>
                  <a:gd name="T1" fmla="*/ 81 h 81"/>
                  <a:gd name="T2" fmla="*/ 0 w 120"/>
                  <a:gd name="T3" fmla="*/ 60 h 81"/>
                  <a:gd name="T4" fmla="*/ 60 w 120"/>
                  <a:gd name="T5" fmla="*/ 0 h 81"/>
                  <a:gd name="T6" fmla="*/ 120 w 120"/>
                  <a:gd name="T7" fmla="*/ 60 h 81"/>
                  <a:gd name="T8" fmla="*/ 116 w 120"/>
                  <a:gd name="T9" fmla="*/ 81 h 81"/>
                  <a:gd name="T10" fmla="*/ 4 w 120"/>
                  <a:gd name="T11" fmla="*/ 81 h 81"/>
                </a:gdLst>
                <a:ahLst/>
                <a:cxnLst>
                  <a:cxn ang="0">
                    <a:pos x="T0" y="T1"/>
                  </a:cxn>
                  <a:cxn ang="0">
                    <a:pos x="T2" y="T3"/>
                  </a:cxn>
                  <a:cxn ang="0">
                    <a:pos x="T4" y="T5"/>
                  </a:cxn>
                  <a:cxn ang="0">
                    <a:pos x="T6" y="T7"/>
                  </a:cxn>
                  <a:cxn ang="0">
                    <a:pos x="T8" y="T9"/>
                  </a:cxn>
                  <a:cxn ang="0">
                    <a:pos x="T10" y="T11"/>
                  </a:cxn>
                </a:cxnLst>
                <a:rect l="0" t="0" r="r" b="b"/>
                <a:pathLst>
                  <a:path w="120" h="81">
                    <a:moveTo>
                      <a:pt x="4" y="81"/>
                    </a:moveTo>
                    <a:cubicBezTo>
                      <a:pt x="1" y="75"/>
                      <a:pt x="0" y="67"/>
                      <a:pt x="0" y="60"/>
                    </a:cubicBezTo>
                    <a:cubicBezTo>
                      <a:pt x="0" y="27"/>
                      <a:pt x="27" y="0"/>
                      <a:pt x="60" y="0"/>
                    </a:cubicBezTo>
                    <a:cubicBezTo>
                      <a:pt x="93" y="0"/>
                      <a:pt x="120" y="27"/>
                      <a:pt x="120" y="60"/>
                    </a:cubicBezTo>
                    <a:cubicBezTo>
                      <a:pt x="120" y="67"/>
                      <a:pt x="119" y="75"/>
                      <a:pt x="116" y="81"/>
                    </a:cubicBezTo>
                    <a:lnTo>
                      <a:pt x="4" y="81"/>
                    </a:lnTo>
                    <a:close/>
                  </a:path>
                </a:pathLst>
              </a:custGeom>
              <a:solidFill>
                <a:srgbClr val="C41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24" name="Oval 452"/>
              <p:cNvSpPr>
                <a:spLocks noChangeArrowheads="1"/>
              </p:cNvSpPr>
              <p:nvPr/>
            </p:nvSpPr>
            <p:spPr bwMode="auto">
              <a:xfrm>
                <a:off x="4191693" y="2417339"/>
                <a:ext cx="98093" cy="118542"/>
              </a:xfrm>
              <a:prstGeom prst="ellipse">
                <a:avLst/>
              </a:prstGeom>
              <a:solidFill>
                <a:srgbClr val="45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25" name="Freeform 453"/>
              <p:cNvSpPr>
                <a:spLocks noEditPoints="1"/>
              </p:cNvSpPr>
              <p:nvPr/>
            </p:nvSpPr>
            <p:spPr bwMode="auto">
              <a:xfrm>
                <a:off x="4204041" y="2432980"/>
                <a:ext cx="72713" cy="87260"/>
              </a:xfrm>
              <a:custGeom>
                <a:avLst/>
                <a:gdLst>
                  <a:gd name="T0" fmla="*/ 37 w 74"/>
                  <a:gd name="T1" fmla="*/ 74 h 74"/>
                  <a:gd name="T2" fmla="*/ 0 w 74"/>
                  <a:gd name="T3" fmla="*/ 37 h 74"/>
                  <a:gd name="T4" fmla="*/ 37 w 74"/>
                  <a:gd name="T5" fmla="*/ 0 h 74"/>
                  <a:gd name="T6" fmla="*/ 74 w 74"/>
                  <a:gd name="T7" fmla="*/ 37 h 74"/>
                  <a:gd name="T8" fmla="*/ 37 w 74"/>
                  <a:gd name="T9" fmla="*/ 74 h 74"/>
                  <a:gd name="T10" fmla="*/ 37 w 74"/>
                  <a:gd name="T11" fmla="*/ 8 h 74"/>
                  <a:gd name="T12" fmla="*/ 8 w 74"/>
                  <a:gd name="T13" fmla="*/ 37 h 74"/>
                  <a:gd name="T14" fmla="*/ 37 w 74"/>
                  <a:gd name="T15" fmla="*/ 66 h 74"/>
                  <a:gd name="T16" fmla="*/ 66 w 74"/>
                  <a:gd name="T17" fmla="*/ 37 h 74"/>
                  <a:gd name="T18" fmla="*/ 37 w 74"/>
                  <a:gd name="T19" fmla="*/ 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4">
                    <a:moveTo>
                      <a:pt x="37" y="74"/>
                    </a:moveTo>
                    <a:cubicBezTo>
                      <a:pt x="17" y="74"/>
                      <a:pt x="0" y="57"/>
                      <a:pt x="0" y="37"/>
                    </a:cubicBezTo>
                    <a:cubicBezTo>
                      <a:pt x="0" y="17"/>
                      <a:pt x="17" y="0"/>
                      <a:pt x="37" y="0"/>
                    </a:cubicBezTo>
                    <a:cubicBezTo>
                      <a:pt x="57" y="0"/>
                      <a:pt x="74" y="17"/>
                      <a:pt x="74" y="37"/>
                    </a:cubicBezTo>
                    <a:cubicBezTo>
                      <a:pt x="74" y="57"/>
                      <a:pt x="57" y="74"/>
                      <a:pt x="37" y="74"/>
                    </a:cubicBezTo>
                    <a:close/>
                    <a:moveTo>
                      <a:pt x="37" y="8"/>
                    </a:moveTo>
                    <a:cubicBezTo>
                      <a:pt x="21" y="8"/>
                      <a:pt x="8" y="21"/>
                      <a:pt x="8" y="37"/>
                    </a:cubicBezTo>
                    <a:cubicBezTo>
                      <a:pt x="8" y="53"/>
                      <a:pt x="21" y="66"/>
                      <a:pt x="37" y="66"/>
                    </a:cubicBezTo>
                    <a:cubicBezTo>
                      <a:pt x="53" y="66"/>
                      <a:pt x="66" y="53"/>
                      <a:pt x="66" y="37"/>
                    </a:cubicBezTo>
                    <a:cubicBezTo>
                      <a:pt x="66" y="21"/>
                      <a:pt x="53" y="8"/>
                      <a:pt x="37" y="8"/>
                    </a:cubicBez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26" name="Freeform 454"/>
              <p:cNvSpPr>
                <a:spLocks/>
              </p:cNvSpPr>
              <p:nvPr/>
            </p:nvSpPr>
            <p:spPr bwMode="auto">
              <a:xfrm>
                <a:off x="4236967" y="2436273"/>
                <a:ext cx="7545" cy="80674"/>
              </a:xfrm>
              <a:custGeom>
                <a:avLst/>
                <a:gdLst>
                  <a:gd name="T0" fmla="*/ 0 w 11"/>
                  <a:gd name="T1" fmla="*/ 98 h 98"/>
                  <a:gd name="T2" fmla="*/ 11 w 11"/>
                  <a:gd name="T3" fmla="*/ 98 h 98"/>
                  <a:gd name="T4" fmla="*/ 11 w 11"/>
                  <a:gd name="T5" fmla="*/ 0 h 98"/>
                  <a:gd name="T6" fmla="*/ 0 w 11"/>
                  <a:gd name="T7" fmla="*/ 0 h 98"/>
                  <a:gd name="T8" fmla="*/ 0 w 11"/>
                  <a:gd name="T9" fmla="*/ 98 h 98"/>
                  <a:gd name="T10" fmla="*/ 0 w 11"/>
                  <a:gd name="T11" fmla="*/ 98 h 98"/>
                </a:gdLst>
                <a:ahLst/>
                <a:cxnLst>
                  <a:cxn ang="0">
                    <a:pos x="T0" y="T1"/>
                  </a:cxn>
                  <a:cxn ang="0">
                    <a:pos x="T2" y="T3"/>
                  </a:cxn>
                  <a:cxn ang="0">
                    <a:pos x="T4" y="T5"/>
                  </a:cxn>
                  <a:cxn ang="0">
                    <a:pos x="T6" y="T7"/>
                  </a:cxn>
                  <a:cxn ang="0">
                    <a:pos x="T8" y="T9"/>
                  </a:cxn>
                  <a:cxn ang="0">
                    <a:pos x="T10" y="T11"/>
                  </a:cxn>
                </a:cxnLst>
                <a:rect l="0" t="0" r="r" b="b"/>
                <a:pathLst>
                  <a:path w="11" h="98">
                    <a:moveTo>
                      <a:pt x="0" y="98"/>
                    </a:moveTo>
                    <a:lnTo>
                      <a:pt x="11" y="98"/>
                    </a:lnTo>
                    <a:lnTo>
                      <a:pt x="11" y="0"/>
                    </a:lnTo>
                    <a:lnTo>
                      <a:pt x="0" y="0"/>
                    </a:lnTo>
                    <a:lnTo>
                      <a:pt x="0" y="98"/>
                    </a:lnTo>
                    <a:lnTo>
                      <a:pt x="0" y="98"/>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27" name="Freeform 455"/>
              <p:cNvSpPr>
                <a:spLocks/>
              </p:cNvSpPr>
              <p:nvPr/>
            </p:nvSpPr>
            <p:spPr bwMode="auto">
              <a:xfrm>
                <a:off x="4207471" y="2471671"/>
                <a:ext cx="66539" cy="9878"/>
              </a:xfrm>
              <a:custGeom>
                <a:avLst/>
                <a:gdLst>
                  <a:gd name="T0" fmla="*/ 0 w 97"/>
                  <a:gd name="T1" fmla="*/ 12 h 12"/>
                  <a:gd name="T2" fmla="*/ 97 w 97"/>
                  <a:gd name="T3" fmla="*/ 12 h 12"/>
                  <a:gd name="T4" fmla="*/ 97 w 97"/>
                  <a:gd name="T5" fmla="*/ 0 h 12"/>
                  <a:gd name="T6" fmla="*/ 0 w 97"/>
                  <a:gd name="T7" fmla="*/ 0 h 12"/>
                  <a:gd name="T8" fmla="*/ 0 w 97"/>
                  <a:gd name="T9" fmla="*/ 12 h 12"/>
                  <a:gd name="T10" fmla="*/ 0 w 97"/>
                  <a:gd name="T11" fmla="*/ 12 h 12"/>
                </a:gdLst>
                <a:ahLst/>
                <a:cxnLst>
                  <a:cxn ang="0">
                    <a:pos x="T0" y="T1"/>
                  </a:cxn>
                  <a:cxn ang="0">
                    <a:pos x="T2" y="T3"/>
                  </a:cxn>
                  <a:cxn ang="0">
                    <a:pos x="T4" y="T5"/>
                  </a:cxn>
                  <a:cxn ang="0">
                    <a:pos x="T6" y="T7"/>
                  </a:cxn>
                  <a:cxn ang="0">
                    <a:pos x="T8" y="T9"/>
                  </a:cxn>
                  <a:cxn ang="0">
                    <a:pos x="T10" y="T11"/>
                  </a:cxn>
                </a:cxnLst>
                <a:rect l="0" t="0" r="r" b="b"/>
                <a:pathLst>
                  <a:path w="97" h="12">
                    <a:moveTo>
                      <a:pt x="0" y="12"/>
                    </a:moveTo>
                    <a:lnTo>
                      <a:pt x="97" y="12"/>
                    </a:lnTo>
                    <a:lnTo>
                      <a:pt x="97" y="0"/>
                    </a:lnTo>
                    <a:lnTo>
                      <a:pt x="0" y="0"/>
                    </a:lnTo>
                    <a:lnTo>
                      <a:pt x="0" y="12"/>
                    </a:lnTo>
                    <a:lnTo>
                      <a:pt x="0" y="12"/>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28" name="Freeform 456"/>
              <p:cNvSpPr>
                <a:spLocks/>
              </p:cNvSpPr>
              <p:nvPr/>
            </p:nvSpPr>
            <p:spPr bwMode="auto">
              <a:xfrm>
                <a:off x="4214330" y="2444505"/>
                <a:ext cx="52819" cy="64210"/>
              </a:xfrm>
              <a:custGeom>
                <a:avLst/>
                <a:gdLst>
                  <a:gd name="T0" fmla="*/ 8 w 77"/>
                  <a:gd name="T1" fmla="*/ 78 h 78"/>
                  <a:gd name="T2" fmla="*/ 77 w 77"/>
                  <a:gd name="T3" fmla="*/ 9 h 78"/>
                  <a:gd name="T4" fmla="*/ 68 w 77"/>
                  <a:gd name="T5" fmla="*/ 0 h 78"/>
                  <a:gd name="T6" fmla="*/ 0 w 77"/>
                  <a:gd name="T7" fmla="*/ 69 h 78"/>
                  <a:gd name="T8" fmla="*/ 8 w 77"/>
                  <a:gd name="T9" fmla="*/ 78 h 78"/>
                  <a:gd name="T10" fmla="*/ 8 w 77"/>
                  <a:gd name="T11" fmla="*/ 78 h 78"/>
                </a:gdLst>
                <a:ahLst/>
                <a:cxnLst>
                  <a:cxn ang="0">
                    <a:pos x="T0" y="T1"/>
                  </a:cxn>
                  <a:cxn ang="0">
                    <a:pos x="T2" y="T3"/>
                  </a:cxn>
                  <a:cxn ang="0">
                    <a:pos x="T4" y="T5"/>
                  </a:cxn>
                  <a:cxn ang="0">
                    <a:pos x="T6" y="T7"/>
                  </a:cxn>
                  <a:cxn ang="0">
                    <a:pos x="T8" y="T9"/>
                  </a:cxn>
                  <a:cxn ang="0">
                    <a:pos x="T10" y="T11"/>
                  </a:cxn>
                </a:cxnLst>
                <a:rect l="0" t="0" r="r" b="b"/>
                <a:pathLst>
                  <a:path w="77" h="78">
                    <a:moveTo>
                      <a:pt x="8" y="78"/>
                    </a:moveTo>
                    <a:lnTo>
                      <a:pt x="77" y="9"/>
                    </a:lnTo>
                    <a:lnTo>
                      <a:pt x="68" y="0"/>
                    </a:lnTo>
                    <a:lnTo>
                      <a:pt x="0" y="69"/>
                    </a:lnTo>
                    <a:lnTo>
                      <a:pt x="8" y="78"/>
                    </a:lnTo>
                    <a:lnTo>
                      <a:pt x="8" y="78"/>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29" name="Freeform 457"/>
              <p:cNvSpPr>
                <a:spLocks/>
              </p:cNvSpPr>
              <p:nvPr/>
            </p:nvSpPr>
            <p:spPr bwMode="auto">
              <a:xfrm>
                <a:off x="4214330" y="2444505"/>
                <a:ext cx="52819" cy="64210"/>
              </a:xfrm>
              <a:custGeom>
                <a:avLst/>
                <a:gdLst>
                  <a:gd name="T0" fmla="*/ 68 w 77"/>
                  <a:gd name="T1" fmla="*/ 78 h 78"/>
                  <a:gd name="T2" fmla="*/ 77 w 77"/>
                  <a:gd name="T3" fmla="*/ 69 h 78"/>
                  <a:gd name="T4" fmla="*/ 8 w 77"/>
                  <a:gd name="T5" fmla="*/ 0 h 78"/>
                  <a:gd name="T6" fmla="*/ 0 w 77"/>
                  <a:gd name="T7" fmla="*/ 9 h 78"/>
                  <a:gd name="T8" fmla="*/ 68 w 77"/>
                  <a:gd name="T9" fmla="*/ 78 h 78"/>
                  <a:gd name="T10" fmla="*/ 68 w 77"/>
                  <a:gd name="T11" fmla="*/ 78 h 78"/>
                </a:gdLst>
                <a:ahLst/>
                <a:cxnLst>
                  <a:cxn ang="0">
                    <a:pos x="T0" y="T1"/>
                  </a:cxn>
                  <a:cxn ang="0">
                    <a:pos x="T2" y="T3"/>
                  </a:cxn>
                  <a:cxn ang="0">
                    <a:pos x="T4" y="T5"/>
                  </a:cxn>
                  <a:cxn ang="0">
                    <a:pos x="T6" y="T7"/>
                  </a:cxn>
                  <a:cxn ang="0">
                    <a:pos x="T8" y="T9"/>
                  </a:cxn>
                  <a:cxn ang="0">
                    <a:pos x="T10" y="T11"/>
                  </a:cxn>
                </a:cxnLst>
                <a:rect l="0" t="0" r="r" b="b"/>
                <a:pathLst>
                  <a:path w="77" h="78">
                    <a:moveTo>
                      <a:pt x="68" y="78"/>
                    </a:moveTo>
                    <a:lnTo>
                      <a:pt x="77" y="69"/>
                    </a:lnTo>
                    <a:lnTo>
                      <a:pt x="8" y="0"/>
                    </a:lnTo>
                    <a:lnTo>
                      <a:pt x="0" y="9"/>
                    </a:lnTo>
                    <a:lnTo>
                      <a:pt x="68" y="78"/>
                    </a:lnTo>
                    <a:lnTo>
                      <a:pt x="68" y="78"/>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30" name="Oval 458"/>
              <p:cNvSpPr>
                <a:spLocks noChangeArrowheads="1"/>
              </p:cNvSpPr>
              <p:nvPr/>
            </p:nvSpPr>
            <p:spPr bwMode="auto">
              <a:xfrm>
                <a:off x="4230794" y="2465085"/>
                <a:ext cx="19893" cy="23050"/>
              </a:xfrm>
              <a:prstGeom prst="ellipse">
                <a:avLst/>
              </a:prstGeom>
              <a:solidFill>
                <a:srgbClr val="9B9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31" name="Freeform 459"/>
              <p:cNvSpPr>
                <a:spLocks/>
              </p:cNvSpPr>
              <p:nvPr/>
            </p:nvSpPr>
            <p:spPr bwMode="auto">
              <a:xfrm>
                <a:off x="3832932" y="2402521"/>
                <a:ext cx="118672" cy="95492"/>
              </a:xfrm>
              <a:custGeom>
                <a:avLst/>
                <a:gdLst>
                  <a:gd name="T0" fmla="*/ 4 w 121"/>
                  <a:gd name="T1" fmla="*/ 81 h 81"/>
                  <a:gd name="T2" fmla="*/ 0 w 121"/>
                  <a:gd name="T3" fmla="*/ 60 h 81"/>
                  <a:gd name="T4" fmla="*/ 60 w 121"/>
                  <a:gd name="T5" fmla="*/ 0 h 81"/>
                  <a:gd name="T6" fmla="*/ 121 w 121"/>
                  <a:gd name="T7" fmla="*/ 60 h 81"/>
                  <a:gd name="T8" fmla="*/ 116 w 121"/>
                  <a:gd name="T9" fmla="*/ 81 h 81"/>
                  <a:gd name="T10" fmla="*/ 4 w 121"/>
                  <a:gd name="T11" fmla="*/ 81 h 81"/>
                </a:gdLst>
                <a:ahLst/>
                <a:cxnLst>
                  <a:cxn ang="0">
                    <a:pos x="T0" y="T1"/>
                  </a:cxn>
                  <a:cxn ang="0">
                    <a:pos x="T2" y="T3"/>
                  </a:cxn>
                  <a:cxn ang="0">
                    <a:pos x="T4" y="T5"/>
                  </a:cxn>
                  <a:cxn ang="0">
                    <a:pos x="T6" y="T7"/>
                  </a:cxn>
                  <a:cxn ang="0">
                    <a:pos x="T8" y="T9"/>
                  </a:cxn>
                  <a:cxn ang="0">
                    <a:pos x="T10" y="T11"/>
                  </a:cxn>
                </a:cxnLst>
                <a:rect l="0" t="0" r="r" b="b"/>
                <a:pathLst>
                  <a:path w="121" h="81">
                    <a:moveTo>
                      <a:pt x="4" y="81"/>
                    </a:moveTo>
                    <a:cubicBezTo>
                      <a:pt x="2" y="75"/>
                      <a:pt x="0" y="67"/>
                      <a:pt x="0" y="60"/>
                    </a:cubicBezTo>
                    <a:cubicBezTo>
                      <a:pt x="0" y="27"/>
                      <a:pt x="27" y="0"/>
                      <a:pt x="60" y="0"/>
                    </a:cubicBezTo>
                    <a:cubicBezTo>
                      <a:pt x="94" y="0"/>
                      <a:pt x="121" y="27"/>
                      <a:pt x="121" y="60"/>
                    </a:cubicBezTo>
                    <a:cubicBezTo>
                      <a:pt x="121" y="67"/>
                      <a:pt x="119" y="75"/>
                      <a:pt x="116" y="81"/>
                    </a:cubicBezTo>
                    <a:lnTo>
                      <a:pt x="4" y="81"/>
                    </a:lnTo>
                    <a:close/>
                  </a:path>
                </a:pathLst>
              </a:custGeom>
              <a:solidFill>
                <a:srgbClr val="C41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32" name="Oval 460"/>
              <p:cNvSpPr>
                <a:spLocks noChangeArrowheads="1"/>
              </p:cNvSpPr>
              <p:nvPr/>
            </p:nvSpPr>
            <p:spPr bwMode="auto">
              <a:xfrm>
                <a:off x="3841849" y="2417339"/>
                <a:ext cx="99465" cy="118542"/>
              </a:xfrm>
              <a:prstGeom prst="ellipse">
                <a:avLst/>
              </a:prstGeom>
              <a:solidFill>
                <a:srgbClr val="45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33" name="Freeform 461"/>
              <p:cNvSpPr>
                <a:spLocks noEditPoints="1"/>
              </p:cNvSpPr>
              <p:nvPr/>
            </p:nvSpPr>
            <p:spPr bwMode="auto">
              <a:xfrm>
                <a:off x="3855569" y="2432980"/>
                <a:ext cx="72026" cy="87260"/>
              </a:xfrm>
              <a:custGeom>
                <a:avLst/>
                <a:gdLst>
                  <a:gd name="T0" fmla="*/ 37 w 73"/>
                  <a:gd name="T1" fmla="*/ 74 h 74"/>
                  <a:gd name="T2" fmla="*/ 0 w 73"/>
                  <a:gd name="T3" fmla="*/ 37 h 74"/>
                  <a:gd name="T4" fmla="*/ 37 w 73"/>
                  <a:gd name="T5" fmla="*/ 0 h 74"/>
                  <a:gd name="T6" fmla="*/ 73 w 73"/>
                  <a:gd name="T7" fmla="*/ 37 h 74"/>
                  <a:gd name="T8" fmla="*/ 37 w 73"/>
                  <a:gd name="T9" fmla="*/ 74 h 74"/>
                  <a:gd name="T10" fmla="*/ 37 w 73"/>
                  <a:gd name="T11" fmla="*/ 8 h 74"/>
                  <a:gd name="T12" fmla="*/ 7 w 73"/>
                  <a:gd name="T13" fmla="*/ 37 h 74"/>
                  <a:gd name="T14" fmla="*/ 37 w 73"/>
                  <a:gd name="T15" fmla="*/ 66 h 74"/>
                  <a:gd name="T16" fmla="*/ 66 w 73"/>
                  <a:gd name="T17" fmla="*/ 37 h 74"/>
                  <a:gd name="T18" fmla="*/ 37 w 73"/>
                  <a:gd name="T19" fmla="*/ 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4">
                    <a:moveTo>
                      <a:pt x="37" y="74"/>
                    </a:moveTo>
                    <a:cubicBezTo>
                      <a:pt x="16" y="74"/>
                      <a:pt x="0" y="57"/>
                      <a:pt x="0" y="37"/>
                    </a:cubicBezTo>
                    <a:cubicBezTo>
                      <a:pt x="0" y="17"/>
                      <a:pt x="16" y="0"/>
                      <a:pt x="37" y="0"/>
                    </a:cubicBezTo>
                    <a:cubicBezTo>
                      <a:pt x="57" y="0"/>
                      <a:pt x="73" y="17"/>
                      <a:pt x="73" y="37"/>
                    </a:cubicBezTo>
                    <a:cubicBezTo>
                      <a:pt x="73" y="57"/>
                      <a:pt x="57" y="74"/>
                      <a:pt x="37" y="74"/>
                    </a:cubicBezTo>
                    <a:close/>
                    <a:moveTo>
                      <a:pt x="37" y="8"/>
                    </a:moveTo>
                    <a:cubicBezTo>
                      <a:pt x="21" y="8"/>
                      <a:pt x="7" y="21"/>
                      <a:pt x="7" y="37"/>
                    </a:cubicBezTo>
                    <a:cubicBezTo>
                      <a:pt x="7" y="53"/>
                      <a:pt x="21" y="66"/>
                      <a:pt x="37" y="66"/>
                    </a:cubicBezTo>
                    <a:cubicBezTo>
                      <a:pt x="53" y="66"/>
                      <a:pt x="66" y="53"/>
                      <a:pt x="66" y="37"/>
                    </a:cubicBezTo>
                    <a:cubicBezTo>
                      <a:pt x="66" y="21"/>
                      <a:pt x="53" y="8"/>
                      <a:pt x="37" y="8"/>
                    </a:cubicBez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34" name="Freeform 462"/>
              <p:cNvSpPr>
                <a:spLocks/>
              </p:cNvSpPr>
              <p:nvPr/>
            </p:nvSpPr>
            <p:spPr bwMode="auto">
              <a:xfrm>
                <a:off x="3887809" y="2436273"/>
                <a:ext cx="8232" cy="80674"/>
              </a:xfrm>
              <a:custGeom>
                <a:avLst/>
                <a:gdLst>
                  <a:gd name="T0" fmla="*/ 0 w 12"/>
                  <a:gd name="T1" fmla="*/ 98 h 98"/>
                  <a:gd name="T2" fmla="*/ 12 w 12"/>
                  <a:gd name="T3" fmla="*/ 98 h 98"/>
                  <a:gd name="T4" fmla="*/ 12 w 12"/>
                  <a:gd name="T5" fmla="*/ 0 h 98"/>
                  <a:gd name="T6" fmla="*/ 0 w 12"/>
                  <a:gd name="T7" fmla="*/ 0 h 98"/>
                  <a:gd name="T8" fmla="*/ 0 w 12"/>
                  <a:gd name="T9" fmla="*/ 98 h 98"/>
                  <a:gd name="T10" fmla="*/ 0 w 12"/>
                  <a:gd name="T11" fmla="*/ 98 h 98"/>
                </a:gdLst>
                <a:ahLst/>
                <a:cxnLst>
                  <a:cxn ang="0">
                    <a:pos x="T0" y="T1"/>
                  </a:cxn>
                  <a:cxn ang="0">
                    <a:pos x="T2" y="T3"/>
                  </a:cxn>
                  <a:cxn ang="0">
                    <a:pos x="T4" y="T5"/>
                  </a:cxn>
                  <a:cxn ang="0">
                    <a:pos x="T6" y="T7"/>
                  </a:cxn>
                  <a:cxn ang="0">
                    <a:pos x="T8" y="T9"/>
                  </a:cxn>
                  <a:cxn ang="0">
                    <a:pos x="T10" y="T11"/>
                  </a:cxn>
                </a:cxnLst>
                <a:rect l="0" t="0" r="r" b="b"/>
                <a:pathLst>
                  <a:path w="12" h="98">
                    <a:moveTo>
                      <a:pt x="0" y="98"/>
                    </a:moveTo>
                    <a:lnTo>
                      <a:pt x="12" y="98"/>
                    </a:lnTo>
                    <a:lnTo>
                      <a:pt x="12" y="0"/>
                    </a:lnTo>
                    <a:lnTo>
                      <a:pt x="0" y="0"/>
                    </a:lnTo>
                    <a:lnTo>
                      <a:pt x="0" y="98"/>
                    </a:lnTo>
                    <a:lnTo>
                      <a:pt x="0" y="98"/>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35" name="Freeform 463"/>
              <p:cNvSpPr>
                <a:spLocks/>
              </p:cNvSpPr>
              <p:nvPr/>
            </p:nvSpPr>
            <p:spPr bwMode="auto">
              <a:xfrm>
                <a:off x="3858313" y="2471671"/>
                <a:ext cx="65853" cy="9878"/>
              </a:xfrm>
              <a:custGeom>
                <a:avLst/>
                <a:gdLst>
                  <a:gd name="T0" fmla="*/ 0 w 96"/>
                  <a:gd name="T1" fmla="*/ 12 h 12"/>
                  <a:gd name="T2" fmla="*/ 96 w 96"/>
                  <a:gd name="T3" fmla="*/ 12 h 12"/>
                  <a:gd name="T4" fmla="*/ 96 w 96"/>
                  <a:gd name="T5" fmla="*/ 0 h 12"/>
                  <a:gd name="T6" fmla="*/ 0 w 96"/>
                  <a:gd name="T7" fmla="*/ 0 h 12"/>
                  <a:gd name="T8" fmla="*/ 0 w 96"/>
                  <a:gd name="T9" fmla="*/ 12 h 12"/>
                  <a:gd name="T10" fmla="*/ 0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0" y="12"/>
                    </a:moveTo>
                    <a:lnTo>
                      <a:pt x="96" y="12"/>
                    </a:lnTo>
                    <a:lnTo>
                      <a:pt x="96" y="0"/>
                    </a:lnTo>
                    <a:lnTo>
                      <a:pt x="0" y="0"/>
                    </a:lnTo>
                    <a:lnTo>
                      <a:pt x="0" y="12"/>
                    </a:lnTo>
                    <a:lnTo>
                      <a:pt x="0" y="12"/>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36" name="Freeform 464"/>
              <p:cNvSpPr>
                <a:spLocks/>
              </p:cNvSpPr>
              <p:nvPr/>
            </p:nvSpPr>
            <p:spPr bwMode="auto">
              <a:xfrm>
                <a:off x="3865172" y="2444505"/>
                <a:ext cx="52134" cy="64210"/>
              </a:xfrm>
              <a:custGeom>
                <a:avLst/>
                <a:gdLst>
                  <a:gd name="T0" fmla="*/ 9 w 76"/>
                  <a:gd name="T1" fmla="*/ 78 h 78"/>
                  <a:gd name="T2" fmla="*/ 76 w 76"/>
                  <a:gd name="T3" fmla="*/ 9 h 78"/>
                  <a:gd name="T4" fmla="*/ 69 w 76"/>
                  <a:gd name="T5" fmla="*/ 0 h 78"/>
                  <a:gd name="T6" fmla="*/ 0 w 76"/>
                  <a:gd name="T7" fmla="*/ 69 h 78"/>
                  <a:gd name="T8" fmla="*/ 9 w 76"/>
                  <a:gd name="T9" fmla="*/ 78 h 78"/>
                  <a:gd name="T10" fmla="*/ 9 w 76"/>
                  <a:gd name="T11" fmla="*/ 78 h 78"/>
                </a:gdLst>
                <a:ahLst/>
                <a:cxnLst>
                  <a:cxn ang="0">
                    <a:pos x="T0" y="T1"/>
                  </a:cxn>
                  <a:cxn ang="0">
                    <a:pos x="T2" y="T3"/>
                  </a:cxn>
                  <a:cxn ang="0">
                    <a:pos x="T4" y="T5"/>
                  </a:cxn>
                  <a:cxn ang="0">
                    <a:pos x="T6" y="T7"/>
                  </a:cxn>
                  <a:cxn ang="0">
                    <a:pos x="T8" y="T9"/>
                  </a:cxn>
                  <a:cxn ang="0">
                    <a:pos x="T10" y="T11"/>
                  </a:cxn>
                </a:cxnLst>
                <a:rect l="0" t="0" r="r" b="b"/>
                <a:pathLst>
                  <a:path w="76" h="78">
                    <a:moveTo>
                      <a:pt x="9" y="78"/>
                    </a:moveTo>
                    <a:lnTo>
                      <a:pt x="76" y="9"/>
                    </a:lnTo>
                    <a:lnTo>
                      <a:pt x="69" y="0"/>
                    </a:lnTo>
                    <a:lnTo>
                      <a:pt x="0" y="69"/>
                    </a:lnTo>
                    <a:lnTo>
                      <a:pt x="9" y="78"/>
                    </a:lnTo>
                    <a:lnTo>
                      <a:pt x="9" y="78"/>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37" name="Freeform 465"/>
              <p:cNvSpPr>
                <a:spLocks/>
              </p:cNvSpPr>
              <p:nvPr/>
            </p:nvSpPr>
            <p:spPr bwMode="auto">
              <a:xfrm>
                <a:off x="3865172" y="2444505"/>
                <a:ext cx="52134" cy="64210"/>
              </a:xfrm>
              <a:custGeom>
                <a:avLst/>
                <a:gdLst>
                  <a:gd name="T0" fmla="*/ 69 w 76"/>
                  <a:gd name="T1" fmla="*/ 78 h 78"/>
                  <a:gd name="T2" fmla="*/ 76 w 76"/>
                  <a:gd name="T3" fmla="*/ 69 h 78"/>
                  <a:gd name="T4" fmla="*/ 9 w 76"/>
                  <a:gd name="T5" fmla="*/ 0 h 78"/>
                  <a:gd name="T6" fmla="*/ 0 w 76"/>
                  <a:gd name="T7" fmla="*/ 9 h 78"/>
                  <a:gd name="T8" fmla="*/ 69 w 76"/>
                  <a:gd name="T9" fmla="*/ 78 h 78"/>
                  <a:gd name="T10" fmla="*/ 69 w 76"/>
                  <a:gd name="T11" fmla="*/ 78 h 78"/>
                </a:gdLst>
                <a:ahLst/>
                <a:cxnLst>
                  <a:cxn ang="0">
                    <a:pos x="T0" y="T1"/>
                  </a:cxn>
                  <a:cxn ang="0">
                    <a:pos x="T2" y="T3"/>
                  </a:cxn>
                  <a:cxn ang="0">
                    <a:pos x="T4" y="T5"/>
                  </a:cxn>
                  <a:cxn ang="0">
                    <a:pos x="T6" y="T7"/>
                  </a:cxn>
                  <a:cxn ang="0">
                    <a:pos x="T8" y="T9"/>
                  </a:cxn>
                  <a:cxn ang="0">
                    <a:pos x="T10" y="T11"/>
                  </a:cxn>
                </a:cxnLst>
                <a:rect l="0" t="0" r="r" b="b"/>
                <a:pathLst>
                  <a:path w="76" h="78">
                    <a:moveTo>
                      <a:pt x="69" y="78"/>
                    </a:moveTo>
                    <a:lnTo>
                      <a:pt x="76" y="69"/>
                    </a:lnTo>
                    <a:lnTo>
                      <a:pt x="9" y="0"/>
                    </a:lnTo>
                    <a:lnTo>
                      <a:pt x="0" y="9"/>
                    </a:lnTo>
                    <a:lnTo>
                      <a:pt x="69" y="78"/>
                    </a:lnTo>
                    <a:lnTo>
                      <a:pt x="69" y="78"/>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38" name="Oval 466"/>
              <p:cNvSpPr>
                <a:spLocks noChangeArrowheads="1"/>
              </p:cNvSpPr>
              <p:nvPr/>
            </p:nvSpPr>
            <p:spPr bwMode="auto">
              <a:xfrm>
                <a:off x="3882322" y="2465085"/>
                <a:ext cx="18521" cy="23050"/>
              </a:xfrm>
              <a:prstGeom prst="ellipse">
                <a:avLst/>
              </a:prstGeom>
              <a:solidFill>
                <a:srgbClr val="9B9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39" name="Freeform 467"/>
              <p:cNvSpPr>
                <a:spLocks/>
              </p:cNvSpPr>
              <p:nvPr/>
            </p:nvSpPr>
            <p:spPr bwMode="auto">
              <a:xfrm>
                <a:off x="4284985" y="2407460"/>
                <a:ext cx="54191" cy="38691"/>
              </a:xfrm>
              <a:custGeom>
                <a:avLst/>
                <a:gdLst>
                  <a:gd name="T0" fmla="*/ 0 w 55"/>
                  <a:gd name="T1" fmla="*/ 0 h 33"/>
                  <a:gd name="T2" fmla="*/ 26 w 55"/>
                  <a:gd name="T3" fmla="*/ 33 h 33"/>
                  <a:gd name="T4" fmla="*/ 55 w 55"/>
                  <a:gd name="T5" fmla="*/ 33 h 33"/>
                  <a:gd name="T6" fmla="*/ 0 w 55"/>
                  <a:gd name="T7" fmla="*/ 0 h 33"/>
                </a:gdLst>
                <a:ahLst/>
                <a:cxnLst>
                  <a:cxn ang="0">
                    <a:pos x="T0" y="T1"/>
                  </a:cxn>
                  <a:cxn ang="0">
                    <a:pos x="T2" y="T3"/>
                  </a:cxn>
                  <a:cxn ang="0">
                    <a:pos x="T4" y="T5"/>
                  </a:cxn>
                  <a:cxn ang="0">
                    <a:pos x="T6" y="T7"/>
                  </a:cxn>
                </a:cxnLst>
                <a:rect l="0" t="0" r="r" b="b"/>
                <a:pathLst>
                  <a:path w="55" h="33">
                    <a:moveTo>
                      <a:pt x="0" y="0"/>
                    </a:moveTo>
                    <a:cubicBezTo>
                      <a:pt x="0" y="0"/>
                      <a:pt x="24" y="12"/>
                      <a:pt x="26" y="33"/>
                    </a:cubicBezTo>
                    <a:cubicBezTo>
                      <a:pt x="43" y="33"/>
                      <a:pt x="55" y="33"/>
                      <a:pt x="55" y="33"/>
                    </a:cubicBezTo>
                    <a:cubicBezTo>
                      <a:pt x="55" y="33"/>
                      <a:pt x="44" y="6"/>
                      <a:pt x="0" y="0"/>
                    </a:cubicBez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40" name="Freeform 468"/>
              <p:cNvSpPr>
                <a:spLocks/>
              </p:cNvSpPr>
              <p:nvPr/>
            </p:nvSpPr>
            <p:spPr bwMode="auto">
              <a:xfrm>
                <a:off x="4283613" y="2407460"/>
                <a:ext cx="32926" cy="38691"/>
              </a:xfrm>
              <a:custGeom>
                <a:avLst/>
                <a:gdLst>
                  <a:gd name="T0" fmla="*/ 12 w 33"/>
                  <a:gd name="T1" fmla="*/ 2 h 33"/>
                  <a:gd name="T2" fmla="*/ 33 w 33"/>
                  <a:gd name="T3" fmla="*/ 33 h 33"/>
                  <a:gd name="T4" fmla="*/ 26 w 33"/>
                  <a:gd name="T5" fmla="*/ 33 h 33"/>
                  <a:gd name="T6" fmla="*/ 0 w 33"/>
                  <a:gd name="T7" fmla="*/ 0 h 33"/>
                  <a:gd name="T8" fmla="*/ 12 w 33"/>
                  <a:gd name="T9" fmla="*/ 2 h 33"/>
                </a:gdLst>
                <a:ahLst/>
                <a:cxnLst>
                  <a:cxn ang="0">
                    <a:pos x="T0" y="T1"/>
                  </a:cxn>
                  <a:cxn ang="0">
                    <a:pos x="T2" y="T3"/>
                  </a:cxn>
                  <a:cxn ang="0">
                    <a:pos x="T4" y="T5"/>
                  </a:cxn>
                  <a:cxn ang="0">
                    <a:pos x="T6" y="T7"/>
                  </a:cxn>
                  <a:cxn ang="0">
                    <a:pos x="T8" y="T9"/>
                  </a:cxn>
                </a:cxnLst>
                <a:rect l="0" t="0" r="r" b="b"/>
                <a:pathLst>
                  <a:path w="33" h="33">
                    <a:moveTo>
                      <a:pt x="12" y="2"/>
                    </a:moveTo>
                    <a:cubicBezTo>
                      <a:pt x="18" y="6"/>
                      <a:pt x="32" y="17"/>
                      <a:pt x="33" y="33"/>
                    </a:cubicBezTo>
                    <a:cubicBezTo>
                      <a:pt x="31" y="33"/>
                      <a:pt x="28" y="33"/>
                      <a:pt x="26" y="33"/>
                    </a:cubicBezTo>
                    <a:cubicBezTo>
                      <a:pt x="24" y="12"/>
                      <a:pt x="0" y="0"/>
                      <a:pt x="0" y="0"/>
                    </a:cubicBezTo>
                    <a:cubicBezTo>
                      <a:pt x="4" y="0"/>
                      <a:pt x="8" y="1"/>
                      <a:pt x="12" y="2"/>
                    </a:cubicBezTo>
                    <a:close/>
                  </a:path>
                </a:pathLst>
              </a:custGeom>
              <a:solidFill>
                <a:srgbClr val="FF8A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41" name="Freeform 469"/>
              <p:cNvSpPr>
                <a:spLocks/>
              </p:cNvSpPr>
              <p:nvPr/>
            </p:nvSpPr>
            <p:spPr bwMode="auto">
              <a:xfrm>
                <a:off x="3958464" y="2376179"/>
                <a:ext cx="41844" cy="12348"/>
              </a:xfrm>
              <a:custGeom>
                <a:avLst/>
                <a:gdLst>
                  <a:gd name="T0" fmla="*/ 0 w 42"/>
                  <a:gd name="T1" fmla="*/ 5 h 10"/>
                  <a:gd name="T2" fmla="*/ 5 w 42"/>
                  <a:gd name="T3" fmla="*/ 10 h 10"/>
                  <a:gd name="T4" fmla="*/ 37 w 42"/>
                  <a:gd name="T5" fmla="*/ 10 h 10"/>
                  <a:gd name="T6" fmla="*/ 42 w 42"/>
                  <a:gd name="T7" fmla="*/ 5 h 10"/>
                  <a:gd name="T8" fmla="*/ 42 w 42"/>
                  <a:gd name="T9" fmla="*/ 5 h 10"/>
                  <a:gd name="T10" fmla="*/ 37 w 42"/>
                  <a:gd name="T11" fmla="*/ 0 h 10"/>
                  <a:gd name="T12" fmla="*/ 5 w 42"/>
                  <a:gd name="T13" fmla="*/ 0 h 10"/>
                  <a:gd name="T14" fmla="*/ 0 w 42"/>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0">
                    <a:moveTo>
                      <a:pt x="0" y="5"/>
                    </a:moveTo>
                    <a:cubicBezTo>
                      <a:pt x="0" y="8"/>
                      <a:pt x="2" y="10"/>
                      <a:pt x="5" y="10"/>
                    </a:cubicBezTo>
                    <a:cubicBezTo>
                      <a:pt x="37" y="10"/>
                      <a:pt x="37" y="10"/>
                      <a:pt x="37" y="10"/>
                    </a:cubicBezTo>
                    <a:cubicBezTo>
                      <a:pt x="40" y="10"/>
                      <a:pt x="42" y="8"/>
                      <a:pt x="42" y="5"/>
                    </a:cubicBezTo>
                    <a:cubicBezTo>
                      <a:pt x="42" y="5"/>
                      <a:pt x="42" y="5"/>
                      <a:pt x="42" y="5"/>
                    </a:cubicBezTo>
                    <a:cubicBezTo>
                      <a:pt x="42" y="2"/>
                      <a:pt x="40" y="0"/>
                      <a:pt x="37" y="0"/>
                    </a:cubicBezTo>
                    <a:cubicBezTo>
                      <a:pt x="5" y="0"/>
                      <a:pt x="5" y="0"/>
                      <a:pt x="5" y="0"/>
                    </a:cubicBezTo>
                    <a:cubicBezTo>
                      <a:pt x="2" y="0"/>
                      <a:pt x="0" y="2"/>
                      <a:pt x="0" y="5"/>
                    </a:cubicBezTo>
                    <a:close/>
                  </a:path>
                </a:pathLst>
              </a:custGeom>
              <a:solidFill>
                <a:srgbClr val="9E11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grpSp>
        <p:grpSp>
          <p:nvGrpSpPr>
            <p:cNvPr id="142" name="组合 141"/>
            <p:cNvGrpSpPr/>
            <p:nvPr/>
          </p:nvGrpSpPr>
          <p:grpSpPr>
            <a:xfrm>
              <a:off x="6828435" y="5096477"/>
              <a:ext cx="868050" cy="384879"/>
              <a:chOff x="2422946" y="4669067"/>
              <a:chExt cx="868050" cy="384879"/>
            </a:xfrm>
          </p:grpSpPr>
          <p:grpSp>
            <p:nvGrpSpPr>
              <p:cNvPr id="143" name="组合 142"/>
              <p:cNvGrpSpPr/>
              <p:nvPr/>
            </p:nvGrpSpPr>
            <p:grpSpPr>
              <a:xfrm>
                <a:off x="2595975" y="4669067"/>
                <a:ext cx="294059" cy="216024"/>
                <a:chOff x="3589242" y="4293096"/>
                <a:chExt cx="931863" cy="766762"/>
              </a:xfrm>
            </p:grpSpPr>
            <p:sp>
              <p:nvSpPr>
                <p:cNvPr id="145" name="Freeform 73"/>
                <p:cNvSpPr>
                  <a:spLocks/>
                </p:cNvSpPr>
                <p:nvPr/>
              </p:nvSpPr>
              <p:spPr bwMode="auto">
                <a:xfrm>
                  <a:off x="3589242" y="4323258"/>
                  <a:ext cx="931863" cy="736600"/>
                </a:xfrm>
                <a:custGeom>
                  <a:avLst/>
                  <a:gdLst>
                    <a:gd name="T0" fmla="*/ 227 w 248"/>
                    <a:gd name="T1" fmla="*/ 0 h 196"/>
                    <a:gd name="T2" fmla="*/ 21 w 248"/>
                    <a:gd name="T3" fmla="*/ 0 h 196"/>
                    <a:gd name="T4" fmla="*/ 0 w 248"/>
                    <a:gd name="T5" fmla="*/ 21 h 196"/>
                    <a:gd name="T6" fmla="*/ 0 w 248"/>
                    <a:gd name="T7" fmla="*/ 175 h 196"/>
                    <a:gd name="T8" fmla="*/ 21 w 248"/>
                    <a:gd name="T9" fmla="*/ 196 h 196"/>
                    <a:gd name="T10" fmla="*/ 227 w 248"/>
                    <a:gd name="T11" fmla="*/ 196 h 196"/>
                    <a:gd name="T12" fmla="*/ 248 w 248"/>
                    <a:gd name="T13" fmla="*/ 175 h 196"/>
                    <a:gd name="T14" fmla="*/ 248 w 248"/>
                    <a:gd name="T15" fmla="*/ 21 h 196"/>
                    <a:gd name="T16" fmla="*/ 227 w 248"/>
                    <a:gd name="T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196">
                      <a:moveTo>
                        <a:pt x="227" y="0"/>
                      </a:moveTo>
                      <a:cubicBezTo>
                        <a:pt x="21" y="0"/>
                        <a:pt x="21" y="0"/>
                        <a:pt x="21" y="0"/>
                      </a:cubicBezTo>
                      <a:cubicBezTo>
                        <a:pt x="9" y="0"/>
                        <a:pt x="0" y="9"/>
                        <a:pt x="0" y="21"/>
                      </a:cubicBezTo>
                      <a:cubicBezTo>
                        <a:pt x="0" y="175"/>
                        <a:pt x="0" y="175"/>
                        <a:pt x="0" y="175"/>
                      </a:cubicBezTo>
                      <a:cubicBezTo>
                        <a:pt x="0" y="187"/>
                        <a:pt x="9" y="196"/>
                        <a:pt x="21" y="196"/>
                      </a:cubicBezTo>
                      <a:cubicBezTo>
                        <a:pt x="227" y="196"/>
                        <a:pt x="227" y="196"/>
                        <a:pt x="227" y="196"/>
                      </a:cubicBezTo>
                      <a:cubicBezTo>
                        <a:pt x="239" y="196"/>
                        <a:pt x="248" y="187"/>
                        <a:pt x="248" y="175"/>
                      </a:cubicBezTo>
                      <a:cubicBezTo>
                        <a:pt x="248" y="21"/>
                        <a:pt x="248" y="21"/>
                        <a:pt x="248" y="21"/>
                      </a:cubicBezTo>
                      <a:cubicBezTo>
                        <a:pt x="248" y="9"/>
                        <a:pt x="239" y="0"/>
                        <a:pt x="22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46" name="Freeform 74"/>
                <p:cNvSpPr>
                  <a:spLocks/>
                </p:cNvSpPr>
                <p:nvPr/>
              </p:nvSpPr>
              <p:spPr bwMode="auto">
                <a:xfrm>
                  <a:off x="3589242" y="4293096"/>
                  <a:ext cx="931863" cy="736600"/>
                </a:xfrm>
                <a:custGeom>
                  <a:avLst/>
                  <a:gdLst>
                    <a:gd name="T0" fmla="*/ 227 w 248"/>
                    <a:gd name="T1" fmla="*/ 0 h 196"/>
                    <a:gd name="T2" fmla="*/ 21 w 248"/>
                    <a:gd name="T3" fmla="*/ 0 h 196"/>
                    <a:gd name="T4" fmla="*/ 0 w 248"/>
                    <a:gd name="T5" fmla="*/ 21 h 196"/>
                    <a:gd name="T6" fmla="*/ 0 w 248"/>
                    <a:gd name="T7" fmla="*/ 175 h 196"/>
                    <a:gd name="T8" fmla="*/ 21 w 248"/>
                    <a:gd name="T9" fmla="*/ 196 h 196"/>
                    <a:gd name="T10" fmla="*/ 227 w 248"/>
                    <a:gd name="T11" fmla="*/ 196 h 196"/>
                    <a:gd name="T12" fmla="*/ 248 w 248"/>
                    <a:gd name="T13" fmla="*/ 175 h 196"/>
                    <a:gd name="T14" fmla="*/ 248 w 248"/>
                    <a:gd name="T15" fmla="*/ 21 h 196"/>
                    <a:gd name="T16" fmla="*/ 227 w 248"/>
                    <a:gd name="T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196">
                      <a:moveTo>
                        <a:pt x="227" y="0"/>
                      </a:moveTo>
                      <a:cubicBezTo>
                        <a:pt x="21" y="0"/>
                        <a:pt x="21" y="0"/>
                        <a:pt x="21" y="0"/>
                      </a:cubicBezTo>
                      <a:cubicBezTo>
                        <a:pt x="9" y="0"/>
                        <a:pt x="0" y="9"/>
                        <a:pt x="0" y="21"/>
                      </a:cubicBezTo>
                      <a:cubicBezTo>
                        <a:pt x="0" y="175"/>
                        <a:pt x="0" y="175"/>
                        <a:pt x="0" y="175"/>
                      </a:cubicBezTo>
                      <a:cubicBezTo>
                        <a:pt x="0" y="187"/>
                        <a:pt x="9" y="196"/>
                        <a:pt x="21" y="196"/>
                      </a:cubicBezTo>
                      <a:cubicBezTo>
                        <a:pt x="227" y="196"/>
                        <a:pt x="227" y="196"/>
                        <a:pt x="227" y="196"/>
                      </a:cubicBezTo>
                      <a:cubicBezTo>
                        <a:pt x="239" y="196"/>
                        <a:pt x="248" y="187"/>
                        <a:pt x="248" y="175"/>
                      </a:cubicBezTo>
                      <a:cubicBezTo>
                        <a:pt x="248" y="21"/>
                        <a:pt x="248" y="21"/>
                        <a:pt x="248" y="21"/>
                      </a:cubicBezTo>
                      <a:cubicBezTo>
                        <a:pt x="248" y="9"/>
                        <a:pt x="239" y="0"/>
                        <a:pt x="227" y="0"/>
                      </a:cubicBezTo>
                      <a:close/>
                    </a:path>
                  </a:pathLst>
                </a:custGeom>
                <a:solidFill>
                  <a:srgbClr val="528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47" name="Rectangle 75"/>
                <p:cNvSpPr>
                  <a:spLocks noChangeArrowheads="1"/>
                </p:cNvSpPr>
                <p:nvPr/>
              </p:nvSpPr>
              <p:spPr bwMode="auto">
                <a:xfrm>
                  <a:off x="3589242" y="4383583"/>
                  <a:ext cx="931863" cy="149225"/>
                </a:xfrm>
                <a:prstGeom prst="rect">
                  <a:avLst/>
                </a:prstGeom>
                <a:solidFill>
                  <a:srgbClr val="2222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48" name="Freeform 76"/>
                <p:cNvSpPr>
                  <a:spLocks/>
                </p:cNvSpPr>
                <p:nvPr/>
              </p:nvSpPr>
              <p:spPr bwMode="auto">
                <a:xfrm>
                  <a:off x="3695604" y="4609008"/>
                  <a:ext cx="720725" cy="90488"/>
                </a:xfrm>
                <a:custGeom>
                  <a:avLst/>
                  <a:gdLst>
                    <a:gd name="T0" fmla="*/ 0 w 454"/>
                    <a:gd name="T1" fmla="*/ 0 h 57"/>
                    <a:gd name="T2" fmla="*/ 0 w 454"/>
                    <a:gd name="T3" fmla="*/ 57 h 57"/>
                    <a:gd name="T4" fmla="*/ 222 w 454"/>
                    <a:gd name="T5" fmla="*/ 57 h 57"/>
                    <a:gd name="T6" fmla="*/ 222 w 454"/>
                    <a:gd name="T7" fmla="*/ 57 h 57"/>
                    <a:gd name="T8" fmla="*/ 402 w 454"/>
                    <a:gd name="T9" fmla="*/ 57 h 57"/>
                    <a:gd name="T10" fmla="*/ 402 w 454"/>
                    <a:gd name="T11" fmla="*/ 57 h 57"/>
                    <a:gd name="T12" fmla="*/ 454 w 454"/>
                    <a:gd name="T13" fmla="*/ 57 h 57"/>
                    <a:gd name="T14" fmla="*/ 454 w 454"/>
                    <a:gd name="T15" fmla="*/ 0 h 57"/>
                    <a:gd name="T16" fmla="*/ 0 w 454"/>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57">
                      <a:moveTo>
                        <a:pt x="0" y="0"/>
                      </a:moveTo>
                      <a:lnTo>
                        <a:pt x="0" y="57"/>
                      </a:lnTo>
                      <a:lnTo>
                        <a:pt x="222" y="57"/>
                      </a:lnTo>
                      <a:lnTo>
                        <a:pt x="222" y="57"/>
                      </a:lnTo>
                      <a:lnTo>
                        <a:pt x="402" y="57"/>
                      </a:lnTo>
                      <a:lnTo>
                        <a:pt x="402" y="57"/>
                      </a:lnTo>
                      <a:lnTo>
                        <a:pt x="454" y="57"/>
                      </a:lnTo>
                      <a:lnTo>
                        <a:pt x="4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49" name="Freeform 77"/>
                <p:cNvSpPr>
                  <a:spLocks/>
                </p:cNvSpPr>
                <p:nvPr/>
              </p:nvSpPr>
              <p:spPr bwMode="auto">
                <a:xfrm>
                  <a:off x="3695604" y="4788396"/>
                  <a:ext cx="300038" cy="166688"/>
                </a:xfrm>
                <a:custGeom>
                  <a:avLst/>
                  <a:gdLst>
                    <a:gd name="T0" fmla="*/ 58 w 80"/>
                    <a:gd name="T1" fmla="*/ 0 h 44"/>
                    <a:gd name="T2" fmla="*/ 40 w 80"/>
                    <a:gd name="T3" fmla="*/ 9 h 44"/>
                    <a:gd name="T4" fmla="*/ 22 w 80"/>
                    <a:gd name="T5" fmla="*/ 0 h 44"/>
                    <a:gd name="T6" fmla="*/ 0 w 80"/>
                    <a:gd name="T7" fmla="*/ 22 h 44"/>
                    <a:gd name="T8" fmla="*/ 22 w 80"/>
                    <a:gd name="T9" fmla="*/ 44 h 44"/>
                    <a:gd name="T10" fmla="*/ 40 w 80"/>
                    <a:gd name="T11" fmla="*/ 35 h 44"/>
                    <a:gd name="T12" fmla="*/ 58 w 80"/>
                    <a:gd name="T13" fmla="*/ 44 h 44"/>
                    <a:gd name="T14" fmla="*/ 80 w 80"/>
                    <a:gd name="T15" fmla="*/ 22 h 44"/>
                    <a:gd name="T16" fmla="*/ 58 w 80"/>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4">
                      <a:moveTo>
                        <a:pt x="58" y="0"/>
                      </a:moveTo>
                      <a:cubicBezTo>
                        <a:pt x="51" y="0"/>
                        <a:pt x="44" y="4"/>
                        <a:pt x="40" y="9"/>
                      </a:cubicBezTo>
                      <a:cubicBezTo>
                        <a:pt x="36" y="4"/>
                        <a:pt x="29" y="0"/>
                        <a:pt x="22" y="0"/>
                      </a:cubicBezTo>
                      <a:cubicBezTo>
                        <a:pt x="10" y="0"/>
                        <a:pt x="0" y="10"/>
                        <a:pt x="0" y="22"/>
                      </a:cubicBezTo>
                      <a:cubicBezTo>
                        <a:pt x="0" y="34"/>
                        <a:pt x="10" y="44"/>
                        <a:pt x="22" y="44"/>
                      </a:cubicBezTo>
                      <a:cubicBezTo>
                        <a:pt x="29" y="44"/>
                        <a:pt x="36" y="40"/>
                        <a:pt x="40" y="35"/>
                      </a:cubicBezTo>
                      <a:cubicBezTo>
                        <a:pt x="44" y="40"/>
                        <a:pt x="51" y="44"/>
                        <a:pt x="58" y="44"/>
                      </a:cubicBezTo>
                      <a:cubicBezTo>
                        <a:pt x="70" y="44"/>
                        <a:pt x="80" y="34"/>
                        <a:pt x="80" y="22"/>
                      </a:cubicBezTo>
                      <a:cubicBezTo>
                        <a:pt x="80" y="10"/>
                        <a:pt x="70" y="0"/>
                        <a:pt x="58" y="0"/>
                      </a:cubicBezTo>
                      <a:close/>
                    </a:path>
                  </a:pathLst>
                </a:custGeom>
                <a:solidFill>
                  <a:srgbClr val="457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grpSp>
          <p:sp>
            <p:nvSpPr>
              <p:cNvPr id="144" name="文本框 143"/>
              <p:cNvSpPr txBox="1"/>
              <p:nvPr/>
            </p:nvSpPr>
            <p:spPr>
              <a:xfrm>
                <a:off x="2422946" y="4823114"/>
                <a:ext cx="868050" cy="230832"/>
              </a:xfrm>
              <a:prstGeom prst="rect">
                <a:avLst/>
              </a:prstGeom>
              <a:noFill/>
            </p:spPr>
            <p:txBody>
              <a:bodyPr wrap="square" rtlCol="0">
                <a:spAutoFit/>
              </a:bodyPr>
              <a:lstStyle/>
              <a:p>
                <a:pPr>
                  <a:lnSpc>
                    <a:spcPct val="90000"/>
                  </a:lnSpc>
                </a:pPr>
                <a:r>
                  <a:rPr lang="en-US" altLang="zh-CN" sz="1000" dirty="0">
                    <a:solidFill>
                      <a:prstClr val="black"/>
                    </a:solidFill>
                    <a:latin typeface="New roman"/>
                    <a:ea typeface="等线" panose="02010600030101010101" pitchFamily="2" charset="-122"/>
                  </a:rPr>
                  <a:t>Account</a:t>
                </a:r>
                <a:endParaRPr lang="zh-CN" altLang="en-US" sz="1000" dirty="0">
                  <a:solidFill>
                    <a:prstClr val="black"/>
                  </a:solidFill>
                  <a:latin typeface="New roman"/>
                  <a:ea typeface="等线" panose="02010600030101010101" pitchFamily="2" charset="-122"/>
                </a:endParaRPr>
              </a:p>
            </p:txBody>
          </p:sp>
        </p:grpSp>
        <p:grpSp>
          <p:nvGrpSpPr>
            <p:cNvPr id="151" name="组合 150"/>
            <p:cNvGrpSpPr/>
            <p:nvPr/>
          </p:nvGrpSpPr>
          <p:grpSpPr>
            <a:xfrm>
              <a:off x="4597722" y="5120061"/>
              <a:ext cx="868050" cy="384879"/>
              <a:chOff x="2422946" y="4669067"/>
              <a:chExt cx="868050" cy="384879"/>
            </a:xfrm>
          </p:grpSpPr>
          <p:grpSp>
            <p:nvGrpSpPr>
              <p:cNvPr id="153" name="组合 152"/>
              <p:cNvGrpSpPr/>
              <p:nvPr/>
            </p:nvGrpSpPr>
            <p:grpSpPr>
              <a:xfrm>
                <a:off x="2595975" y="4669067"/>
                <a:ext cx="294059" cy="216024"/>
                <a:chOff x="3589242" y="4293096"/>
                <a:chExt cx="931863" cy="766762"/>
              </a:xfrm>
            </p:grpSpPr>
            <p:sp>
              <p:nvSpPr>
                <p:cNvPr id="155" name="Freeform 73"/>
                <p:cNvSpPr>
                  <a:spLocks/>
                </p:cNvSpPr>
                <p:nvPr/>
              </p:nvSpPr>
              <p:spPr bwMode="auto">
                <a:xfrm>
                  <a:off x="3589242" y="4323258"/>
                  <a:ext cx="931863" cy="736600"/>
                </a:xfrm>
                <a:custGeom>
                  <a:avLst/>
                  <a:gdLst>
                    <a:gd name="T0" fmla="*/ 227 w 248"/>
                    <a:gd name="T1" fmla="*/ 0 h 196"/>
                    <a:gd name="T2" fmla="*/ 21 w 248"/>
                    <a:gd name="T3" fmla="*/ 0 h 196"/>
                    <a:gd name="T4" fmla="*/ 0 w 248"/>
                    <a:gd name="T5" fmla="*/ 21 h 196"/>
                    <a:gd name="T6" fmla="*/ 0 w 248"/>
                    <a:gd name="T7" fmla="*/ 175 h 196"/>
                    <a:gd name="T8" fmla="*/ 21 w 248"/>
                    <a:gd name="T9" fmla="*/ 196 h 196"/>
                    <a:gd name="T10" fmla="*/ 227 w 248"/>
                    <a:gd name="T11" fmla="*/ 196 h 196"/>
                    <a:gd name="T12" fmla="*/ 248 w 248"/>
                    <a:gd name="T13" fmla="*/ 175 h 196"/>
                    <a:gd name="T14" fmla="*/ 248 w 248"/>
                    <a:gd name="T15" fmla="*/ 21 h 196"/>
                    <a:gd name="T16" fmla="*/ 227 w 248"/>
                    <a:gd name="T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196">
                      <a:moveTo>
                        <a:pt x="227" y="0"/>
                      </a:moveTo>
                      <a:cubicBezTo>
                        <a:pt x="21" y="0"/>
                        <a:pt x="21" y="0"/>
                        <a:pt x="21" y="0"/>
                      </a:cubicBezTo>
                      <a:cubicBezTo>
                        <a:pt x="9" y="0"/>
                        <a:pt x="0" y="9"/>
                        <a:pt x="0" y="21"/>
                      </a:cubicBezTo>
                      <a:cubicBezTo>
                        <a:pt x="0" y="175"/>
                        <a:pt x="0" y="175"/>
                        <a:pt x="0" y="175"/>
                      </a:cubicBezTo>
                      <a:cubicBezTo>
                        <a:pt x="0" y="187"/>
                        <a:pt x="9" y="196"/>
                        <a:pt x="21" y="196"/>
                      </a:cubicBezTo>
                      <a:cubicBezTo>
                        <a:pt x="227" y="196"/>
                        <a:pt x="227" y="196"/>
                        <a:pt x="227" y="196"/>
                      </a:cubicBezTo>
                      <a:cubicBezTo>
                        <a:pt x="239" y="196"/>
                        <a:pt x="248" y="187"/>
                        <a:pt x="248" y="175"/>
                      </a:cubicBezTo>
                      <a:cubicBezTo>
                        <a:pt x="248" y="21"/>
                        <a:pt x="248" y="21"/>
                        <a:pt x="248" y="21"/>
                      </a:cubicBezTo>
                      <a:cubicBezTo>
                        <a:pt x="248" y="9"/>
                        <a:pt x="239" y="0"/>
                        <a:pt x="22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56" name="Freeform 74"/>
                <p:cNvSpPr>
                  <a:spLocks/>
                </p:cNvSpPr>
                <p:nvPr/>
              </p:nvSpPr>
              <p:spPr bwMode="auto">
                <a:xfrm>
                  <a:off x="3589242" y="4293096"/>
                  <a:ext cx="931863" cy="736600"/>
                </a:xfrm>
                <a:custGeom>
                  <a:avLst/>
                  <a:gdLst>
                    <a:gd name="T0" fmla="*/ 227 w 248"/>
                    <a:gd name="T1" fmla="*/ 0 h 196"/>
                    <a:gd name="T2" fmla="*/ 21 w 248"/>
                    <a:gd name="T3" fmla="*/ 0 h 196"/>
                    <a:gd name="T4" fmla="*/ 0 w 248"/>
                    <a:gd name="T5" fmla="*/ 21 h 196"/>
                    <a:gd name="T6" fmla="*/ 0 w 248"/>
                    <a:gd name="T7" fmla="*/ 175 h 196"/>
                    <a:gd name="T8" fmla="*/ 21 w 248"/>
                    <a:gd name="T9" fmla="*/ 196 h 196"/>
                    <a:gd name="T10" fmla="*/ 227 w 248"/>
                    <a:gd name="T11" fmla="*/ 196 h 196"/>
                    <a:gd name="T12" fmla="*/ 248 w 248"/>
                    <a:gd name="T13" fmla="*/ 175 h 196"/>
                    <a:gd name="T14" fmla="*/ 248 w 248"/>
                    <a:gd name="T15" fmla="*/ 21 h 196"/>
                    <a:gd name="T16" fmla="*/ 227 w 248"/>
                    <a:gd name="T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196">
                      <a:moveTo>
                        <a:pt x="227" y="0"/>
                      </a:moveTo>
                      <a:cubicBezTo>
                        <a:pt x="21" y="0"/>
                        <a:pt x="21" y="0"/>
                        <a:pt x="21" y="0"/>
                      </a:cubicBezTo>
                      <a:cubicBezTo>
                        <a:pt x="9" y="0"/>
                        <a:pt x="0" y="9"/>
                        <a:pt x="0" y="21"/>
                      </a:cubicBezTo>
                      <a:cubicBezTo>
                        <a:pt x="0" y="175"/>
                        <a:pt x="0" y="175"/>
                        <a:pt x="0" y="175"/>
                      </a:cubicBezTo>
                      <a:cubicBezTo>
                        <a:pt x="0" y="187"/>
                        <a:pt x="9" y="196"/>
                        <a:pt x="21" y="196"/>
                      </a:cubicBezTo>
                      <a:cubicBezTo>
                        <a:pt x="227" y="196"/>
                        <a:pt x="227" y="196"/>
                        <a:pt x="227" y="196"/>
                      </a:cubicBezTo>
                      <a:cubicBezTo>
                        <a:pt x="239" y="196"/>
                        <a:pt x="248" y="187"/>
                        <a:pt x="248" y="175"/>
                      </a:cubicBezTo>
                      <a:cubicBezTo>
                        <a:pt x="248" y="21"/>
                        <a:pt x="248" y="21"/>
                        <a:pt x="248" y="21"/>
                      </a:cubicBezTo>
                      <a:cubicBezTo>
                        <a:pt x="248" y="9"/>
                        <a:pt x="239" y="0"/>
                        <a:pt x="227" y="0"/>
                      </a:cubicBezTo>
                      <a:close/>
                    </a:path>
                  </a:pathLst>
                </a:custGeom>
                <a:solidFill>
                  <a:srgbClr val="528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57" name="Rectangle 75"/>
                <p:cNvSpPr>
                  <a:spLocks noChangeArrowheads="1"/>
                </p:cNvSpPr>
                <p:nvPr/>
              </p:nvSpPr>
              <p:spPr bwMode="auto">
                <a:xfrm>
                  <a:off x="3589242" y="4383583"/>
                  <a:ext cx="931863" cy="149225"/>
                </a:xfrm>
                <a:prstGeom prst="rect">
                  <a:avLst/>
                </a:prstGeom>
                <a:solidFill>
                  <a:srgbClr val="2222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60" name="Freeform 76"/>
                <p:cNvSpPr>
                  <a:spLocks/>
                </p:cNvSpPr>
                <p:nvPr/>
              </p:nvSpPr>
              <p:spPr bwMode="auto">
                <a:xfrm>
                  <a:off x="3695604" y="4609008"/>
                  <a:ext cx="720725" cy="90488"/>
                </a:xfrm>
                <a:custGeom>
                  <a:avLst/>
                  <a:gdLst>
                    <a:gd name="T0" fmla="*/ 0 w 454"/>
                    <a:gd name="T1" fmla="*/ 0 h 57"/>
                    <a:gd name="T2" fmla="*/ 0 w 454"/>
                    <a:gd name="T3" fmla="*/ 57 h 57"/>
                    <a:gd name="T4" fmla="*/ 222 w 454"/>
                    <a:gd name="T5" fmla="*/ 57 h 57"/>
                    <a:gd name="T6" fmla="*/ 222 w 454"/>
                    <a:gd name="T7" fmla="*/ 57 h 57"/>
                    <a:gd name="T8" fmla="*/ 402 w 454"/>
                    <a:gd name="T9" fmla="*/ 57 h 57"/>
                    <a:gd name="T10" fmla="*/ 402 w 454"/>
                    <a:gd name="T11" fmla="*/ 57 h 57"/>
                    <a:gd name="T12" fmla="*/ 454 w 454"/>
                    <a:gd name="T13" fmla="*/ 57 h 57"/>
                    <a:gd name="T14" fmla="*/ 454 w 454"/>
                    <a:gd name="T15" fmla="*/ 0 h 57"/>
                    <a:gd name="T16" fmla="*/ 0 w 454"/>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57">
                      <a:moveTo>
                        <a:pt x="0" y="0"/>
                      </a:moveTo>
                      <a:lnTo>
                        <a:pt x="0" y="57"/>
                      </a:lnTo>
                      <a:lnTo>
                        <a:pt x="222" y="57"/>
                      </a:lnTo>
                      <a:lnTo>
                        <a:pt x="222" y="57"/>
                      </a:lnTo>
                      <a:lnTo>
                        <a:pt x="402" y="57"/>
                      </a:lnTo>
                      <a:lnTo>
                        <a:pt x="402" y="57"/>
                      </a:lnTo>
                      <a:lnTo>
                        <a:pt x="454" y="57"/>
                      </a:lnTo>
                      <a:lnTo>
                        <a:pt x="4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61" name="Freeform 77"/>
                <p:cNvSpPr>
                  <a:spLocks/>
                </p:cNvSpPr>
                <p:nvPr/>
              </p:nvSpPr>
              <p:spPr bwMode="auto">
                <a:xfrm>
                  <a:off x="3695604" y="4788396"/>
                  <a:ext cx="300038" cy="166688"/>
                </a:xfrm>
                <a:custGeom>
                  <a:avLst/>
                  <a:gdLst>
                    <a:gd name="T0" fmla="*/ 58 w 80"/>
                    <a:gd name="T1" fmla="*/ 0 h 44"/>
                    <a:gd name="T2" fmla="*/ 40 w 80"/>
                    <a:gd name="T3" fmla="*/ 9 h 44"/>
                    <a:gd name="T4" fmla="*/ 22 w 80"/>
                    <a:gd name="T5" fmla="*/ 0 h 44"/>
                    <a:gd name="T6" fmla="*/ 0 w 80"/>
                    <a:gd name="T7" fmla="*/ 22 h 44"/>
                    <a:gd name="T8" fmla="*/ 22 w 80"/>
                    <a:gd name="T9" fmla="*/ 44 h 44"/>
                    <a:gd name="T10" fmla="*/ 40 w 80"/>
                    <a:gd name="T11" fmla="*/ 35 h 44"/>
                    <a:gd name="T12" fmla="*/ 58 w 80"/>
                    <a:gd name="T13" fmla="*/ 44 h 44"/>
                    <a:gd name="T14" fmla="*/ 80 w 80"/>
                    <a:gd name="T15" fmla="*/ 22 h 44"/>
                    <a:gd name="T16" fmla="*/ 58 w 80"/>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4">
                      <a:moveTo>
                        <a:pt x="58" y="0"/>
                      </a:moveTo>
                      <a:cubicBezTo>
                        <a:pt x="51" y="0"/>
                        <a:pt x="44" y="4"/>
                        <a:pt x="40" y="9"/>
                      </a:cubicBezTo>
                      <a:cubicBezTo>
                        <a:pt x="36" y="4"/>
                        <a:pt x="29" y="0"/>
                        <a:pt x="22" y="0"/>
                      </a:cubicBezTo>
                      <a:cubicBezTo>
                        <a:pt x="10" y="0"/>
                        <a:pt x="0" y="10"/>
                        <a:pt x="0" y="22"/>
                      </a:cubicBezTo>
                      <a:cubicBezTo>
                        <a:pt x="0" y="34"/>
                        <a:pt x="10" y="44"/>
                        <a:pt x="22" y="44"/>
                      </a:cubicBezTo>
                      <a:cubicBezTo>
                        <a:pt x="29" y="44"/>
                        <a:pt x="36" y="40"/>
                        <a:pt x="40" y="35"/>
                      </a:cubicBezTo>
                      <a:cubicBezTo>
                        <a:pt x="44" y="40"/>
                        <a:pt x="51" y="44"/>
                        <a:pt x="58" y="44"/>
                      </a:cubicBezTo>
                      <a:cubicBezTo>
                        <a:pt x="70" y="44"/>
                        <a:pt x="80" y="34"/>
                        <a:pt x="80" y="22"/>
                      </a:cubicBezTo>
                      <a:cubicBezTo>
                        <a:pt x="80" y="10"/>
                        <a:pt x="70" y="0"/>
                        <a:pt x="58" y="0"/>
                      </a:cubicBezTo>
                      <a:close/>
                    </a:path>
                  </a:pathLst>
                </a:custGeom>
                <a:solidFill>
                  <a:srgbClr val="457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grpSp>
          <p:sp>
            <p:nvSpPr>
              <p:cNvPr id="154" name="文本框 153"/>
              <p:cNvSpPr txBox="1"/>
              <p:nvPr/>
            </p:nvSpPr>
            <p:spPr>
              <a:xfrm>
                <a:off x="2422946" y="4823114"/>
                <a:ext cx="868050" cy="230832"/>
              </a:xfrm>
              <a:prstGeom prst="rect">
                <a:avLst/>
              </a:prstGeom>
              <a:noFill/>
            </p:spPr>
            <p:txBody>
              <a:bodyPr wrap="square" rtlCol="0">
                <a:spAutoFit/>
              </a:bodyPr>
              <a:lstStyle/>
              <a:p>
                <a:pPr>
                  <a:lnSpc>
                    <a:spcPct val="90000"/>
                  </a:lnSpc>
                </a:pPr>
                <a:r>
                  <a:rPr lang="en-US" altLang="zh-CN" sz="1000" dirty="0">
                    <a:solidFill>
                      <a:prstClr val="black"/>
                    </a:solidFill>
                    <a:latin typeface="New roman"/>
                    <a:ea typeface="等线" panose="02010600030101010101" pitchFamily="2" charset="-122"/>
                  </a:rPr>
                  <a:t>Account</a:t>
                </a:r>
                <a:endParaRPr lang="zh-CN" altLang="en-US" sz="1000" dirty="0">
                  <a:solidFill>
                    <a:prstClr val="black"/>
                  </a:solidFill>
                  <a:latin typeface="New roman"/>
                  <a:ea typeface="等线" panose="02010600030101010101" pitchFamily="2" charset="-122"/>
                </a:endParaRPr>
              </a:p>
            </p:txBody>
          </p:sp>
        </p:grpSp>
        <p:sp>
          <p:nvSpPr>
            <p:cNvPr id="162" name="文本框 161"/>
            <p:cNvSpPr txBox="1"/>
            <p:nvPr/>
          </p:nvSpPr>
          <p:spPr>
            <a:xfrm>
              <a:off x="5045392" y="5136618"/>
              <a:ext cx="868050" cy="230832"/>
            </a:xfrm>
            <a:prstGeom prst="rect">
              <a:avLst/>
            </a:prstGeom>
            <a:noFill/>
          </p:spPr>
          <p:txBody>
            <a:bodyPr wrap="square" rtlCol="0">
              <a:spAutoFit/>
            </a:bodyPr>
            <a:lstStyle/>
            <a:p>
              <a:pPr>
                <a:lnSpc>
                  <a:spcPct val="90000"/>
                </a:lnSpc>
              </a:pPr>
              <a:r>
                <a:rPr lang="en-US" altLang="zh-CN" sz="1000" dirty="0">
                  <a:solidFill>
                    <a:prstClr val="black"/>
                  </a:solidFill>
                  <a:latin typeface="New roman"/>
                  <a:ea typeface="等线" panose="02010600030101010101" pitchFamily="2" charset="-122"/>
                </a:rPr>
                <a:t>Vehicle</a:t>
              </a:r>
              <a:endParaRPr lang="zh-CN" altLang="en-US" sz="1000" dirty="0">
                <a:solidFill>
                  <a:prstClr val="black"/>
                </a:solidFill>
                <a:latin typeface="New roman"/>
                <a:ea typeface="等线" panose="02010600030101010101" pitchFamily="2" charset="-122"/>
              </a:endParaRPr>
            </a:p>
          </p:txBody>
        </p:sp>
        <p:sp>
          <p:nvSpPr>
            <p:cNvPr id="164" name="文本框 163"/>
            <p:cNvSpPr txBox="1"/>
            <p:nvPr/>
          </p:nvSpPr>
          <p:spPr>
            <a:xfrm>
              <a:off x="6359501" y="5148892"/>
              <a:ext cx="868050" cy="230832"/>
            </a:xfrm>
            <a:prstGeom prst="rect">
              <a:avLst/>
            </a:prstGeom>
            <a:noFill/>
          </p:spPr>
          <p:txBody>
            <a:bodyPr wrap="square" rtlCol="0">
              <a:spAutoFit/>
            </a:bodyPr>
            <a:lstStyle/>
            <a:p>
              <a:pPr>
                <a:lnSpc>
                  <a:spcPct val="90000"/>
                </a:lnSpc>
              </a:pPr>
              <a:r>
                <a:rPr lang="en-US" altLang="zh-CN" sz="1000" dirty="0">
                  <a:solidFill>
                    <a:prstClr val="black"/>
                  </a:solidFill>
                  <a:latin typeface="New roman"/>
                  <a:ea typeface="等线" panose="02010600030101010101" pitchFamily="2" charset="-122"/>
                </a:rPr>
                <a:t>Vehicle</a:t>
              </a:r>
              <a:endParaRPr lang="zh-CN" altLang="en-US" sz="1000" dirty="0">
                <a:solidFill>
                  <a:prstClr val="black"/>
                </a:solidFill>
                <a:latin typeface="New roman"/>
                <a:ea typeface="等线" panose="02010600030101010101" pitchFamily="2" charset="-122"/>
              </a:endParaRPr>
            </a:p>
          </p:txBody>
        </p:sp>
        <p:cxnSp>
          <p:nvCxnSpPr>
            <p:cNvPr id="165" name="曲线连接符 164"/>
            <p:cNvCxnSpPr>
              <a:stCxn id="35" idx="2"/>
            </p:cNvCxnSpPr>
            <p:nvPr/>
          </p:nvCxnSpPr>
          <p:spPr>
            <a:xfrm rot="16200000" flipH="1">
              <a:off x="5579454" y="4035736"/>
              <a:ext cx="195320" cy="244025"/>
            </a:xfrm>
            <a:prstGeom prst="curvedConnector2">
              <a:avLst/>
            </a:prstGeom>
            <a:noFill/>
            <a:ln w="19050" cap="flat" cmpd="sng" algn="ctr">
              <a:solidFill>
                <a:sysClr val="windowText" lastClr="000000"/>
              </a:solidFill>
              <a:prstDash val="sysDot"/>
              <a:miter lim="800000"/>
              <a:headEnd type="triangle" w="sm" len="sm"/>
              <a:tailEnd type="triangle" w="sm" len="sm"/>
            </a:ln>
            <a:effectLst/>
          </p:spPr>
        </p:cxnSp>
        <p:cxnSp>
          <p:nvCxnSpPr>
            <p:cNvPr id="166" name="曲线连接符 165"/>
            <p:cNvCxnSpPr>
              <a:endCxn id="43" idx="2"/>
            </p:cNvCxnSpPr>
            <p:nvPr/>
          </p:nvCxnSpPr>
          <p:spPr>
            <a:xfrm flipV="1">
              <a:off x="6117392" y="4060088"/>
              <a:ext cx="409530" cy="158486"/>
            </a:xfrm>
            <a:prstGeom prst="curvedConnector2">
              <a:avLst/>
            </a:prstGeom>
            <a:noFill/>
            <a:ln w="19050" cap="flat" cmpd="sng" algn="ctr">
              <a:solidFill>
                <a:sysClr val="windowText" lastClr="000000"/>
              </a:solidFill>
              <a:prstDash val="sysDot"/>
              <a:miter lim="800000"/>
              <a:headEnd w="sm" len="sm"/>
              <a:tailEnd type="triangle" w="sm" len="sm"/>
            </a:ln>
            <a:effectLst/>
          </p:spPr>
        </p:cxnSp>
        <p:sp>
          <p:nvSpPr>
            <p:cNvPr id="167" name="圆角矩形 166"/>
            <p:cNvSpPr/>
            <p:nvPr/>
          </p:nvSpPr>
          <p:spPr>
            <a:xfrm>
              <a:off x="4541222" y="3042228"/>
              <a:ext cx="2993350" cy="2888237"/>
            </a:xfrm>
            <a:prstGeom prst="roundRect">
              <a:avLst/>
            </a:prstGeom>
            <a:noFill/>
            <a:ln w="19050" cap="flat" cmpd="sng" algn="ctr">
              <a:solidFill>
                <a:srgbClr val="4472C4">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8" name="任意多边形 167"/>
            <p:cNvSpPr/>
            <p:nvPr/>
          </p:nvSpPr>
          <p:spPr>
            <a:xfrm>
              <a:off x="5588000" y="3199818"/>
              <a:ext cx="604641" cy="208400"/>
            </a:xfrm>
            <a:custGeom>
              <a:avLst/>
              <a:gdLst>
                <a:gd name="connsiteX0" fmla="*/ 0 w 604641"/>
                <a:gd name="connsiteY0" fmla="*/ 208400 h 208400"/>
                <a:gd name="connsiteX1" fmla="*/ 83127 w 604641"/>
                <a:gd name="connsiteY1" fmla="*/ 134509 h 208400"/>
                <a:gd name="connsiteX2" fmla="*/ 83127 w 604641"/>
                <a:gd name="connsiteY2" fmla="*/ 134509 h 208400"/>
                <a:gd name="connsiteX3" fmla="*/ 212436 w 604641"/>
                <a:gd name="connsiteY3" fmla="*/ 14437 h 208400"/>
                <a:gd name="connsiteX4" fmla="*/ 397164 w 604641"/>
                <a:gd name="connsiteY4" fmla="*/ 14437 h 208400"/>
                <a:gd name="connsiteX5" fmla="*/ 591127 w 604641"/>
                <a:gd name="connsiteY5" fmla="*/ 125273 h 208400"/>
                <a:gd name="connsiteX6" fmla="*/ 572655 w 604641"/>
                <a:gd name="connsiteY6" fmla="*/ 125273 h 20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641" h="208400">
                  <a:moveTo>
                    <a:pt x="0" y="208400"/>
                  </a:moveTo>
                  <a:lnTo>
                    <a:pt x="83127" y="134509"/>
                  </a:lnTo>
                  <a:lnTo>
                    <a:pt x="83127" y="134509"/>
                  </a:lnTo>
                  <a:cubicBezTo>
                    <a:pt x="104679" y="114497"/>
                    <a:pt x="160097" y="34449"/>
                    <a:pt x="212436" y="14437"/>
                  </a:cubicBezTo>
                  <a:cubicBezTo>
                    <a:pt x="264775" y="-5575"/>
                    <a:pt x="334049" y="-4036"/>
                    <a:pt x="397164" y="14437"/>
                  </a:cubicBezTo>
                  <a:cubicBezTo>
                    <a:pt x="460279" y="32910"/>
                    <a:pt x="561879" y="106800"/>
                    <a:pt x="591127" y="125273"/>
                  </a:cubicBezTo>
                  <a:cubicBezTo>
                    <a:pt x="620376" y="143746"/>
                    <a:pt x="596515" y="134509"/>
                    <a:pt x="572655" y="125273"/>
                  </a:cubicBezTo>
                </a:path>
              </a:pathLst>
            </a:custGeom>
            <a:noFill/>
            <a:ln w="19050" cap="flat" cmpd="sng" algn="ctr">
              <a:solidFill>
                <a:sysClr val="windowText" lastClr="000000">
                  <a:shade val="50000"/>
                </a:sysClr>
              </a:solidFill>
              <a:prstDash val="sysDot"/>
              <a:miter lim="800000"/>
              <a:headEnd type="triangle" w="sm" len="sm"/>
              <a:tailEnd type="triangle" w="sm"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69" name="组合 168"/>
            <p:cNvGrpSpPr/>
            <p:nvPr/>
          </p:nvGrpSpPr>
          <p:grpSpPr>
            <a:xfrm>
              <a:off x="5833677" y="5416845"/>
              <a:ext cx="294059" cy="216024"/>
              <a:chOff x="3589242" y="4293096"/>
              <a:chExt cx="931863" cy="766762"/>
            </a:xfrm>
          </p:grpSpPr>
          <p:sp>
            <p:nvSpPr>
              <p:cNvPr id="170" name="Freeform 73"/>
              <p:cNvSpPr>
                <a:spLocks/>
              </p:cNvSpPr>
              <p:nvPr/>
            </p:nvSpPr>
            <p:spPr bwMode="auto">
              <a:xfrm>
                <a:off x="3589242" y="4323258"/>
                <a:ext cx="931863" cy="736600"/>
              </a:xfrm>
              <a:custGeom>
                <a:avLst/>
                <a:gdLst>
                  <a:gd name="T0" fmla="*/ 227 w 248"/>
                  <a:gd name="T1" fmla="*/ 0 h 196"/>
                  <a:gd name="T2" fmla="*/ 21 w 248"/>
                  <a:gd name="T3" fmla="*/ 0 h 196"/>
                  <a:gd name="T4" fmla="*/ 0 w 248"/>
                  <a:gd name="T5" fmla="*/ 21 h 196"/>
                  <a:gd name="T6" fmla="*/ 0 w 248"/>
                  <a:gd name="T7" fmla="*/ 175 h 196"/>
                  <a:gd name="T8" fmla="*/ 21 w 248"/>
                  <a:gd name="T9" fmla="*/ 196 h 196"/>
                  <a:gd name="T10" fmla="*/ 227 w 248"/>
                  <a:gd name="T11" fmla="*/ 196 h 196"/>
                  <a:gd name="T12" fmla="*/ 248 w 248"/>
                  <a:gd name="T13" fmla="*/ 175 h 196"/>
                  <a:gd name="T14" fmla="*/ 248 w 248"/>
                  <a:gd name="T15" fmla="*/ 21 h 196"/>
                  <a:gd name="T16" fmla="*/ 227 w 248"/>
                  <a:gd name="T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196">
                    <a:moveTo>
                      <a:pt x="227" y="0"/>
                    </a:moveTo>
                    <a:cubicBezTo>
                      <a:pt x="21" y="0"/>
                      <a:pt x="21" y="0"/>
                      <a:pt x="21" y="0"/>
                    </a:cubicBezTo>
                    <a:cubicBezTo>
                      <a:pt x="9" y="0"/>
                      <a:pt x="0" y="9"/>
                      <a:pt x="0" y="21"/>
                    </a:cubicBezTo>
                    <a:cubicBezTo>
                      <a:pt x="0" y="175"/>
                      <a:pt x="0" y="175"/>
                      <a:pt x="0" y="175"/>
                    </a:cubicBezTo>
                    <a:cubicBezTo>
                      <a:pt x="0" y="187"/>
                      <a:pt x="9" y="196"/>
                      <a:pt x="21" y="196"/>
                    </a:cubicBezTo>
                    <a:cubicBezTo>
                      <a:pt x="227" y="196"/>
                      <a:pt x="227" y="196"/>
                      <a:pt x="227" y="196"/>
                    </a:cubicBezTo>
                    <a:cubicBezTo>
                      <a:pt x="239" y="196"/>
                      <a:pt x="248" y="187"/>
                      <a:pt x="248" y="175"/>
                    </a:cubicBezTo>
                    <a:cubicBezTo>
                      <a:pt x="248" y="21"/>
                      <a:pt x="248" y="21"/>
                      <a:pt x="248" y="21"/>
                    </a:cubicBezTo>
                    <a:cubicBezTo>
                      <a:pt x="248" y="9"/>
                      <a:pt x="239" y="0"/>
                      <a:pt x="22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71" name="Freeform 74"/>
              <p:cNvSpPr>
                <a:spLocks/>
              </p:cNvSpPr>
              <p:nvPr/>
            </p:nvSpPr>
            <p:spPr bwMode="auto">
              <a:xfrm>
                <a:off x="3589242" y="4293096"/>
                <a:ext cx="931863" cy="736600"/>
              </a:xfrm>
              <a:custGeom>
                <a:avLst/>
                <a:gdLst>
                  <a:gd name="T0" fmla="*/ 227 w 248"/>
                  <a:gd name="T1" fmla="*/ 0 h 196"/>
                  <a:gd name="T2" fmla="*/ 21 w 248"/>
                  <a:gd name="T3" fmla="*/ 0 h 196"/>
                  <a:gd name="T4" fmla="*/ 0 w 248"/>
                  <a:gd name="T5" fmla="*/ 21 h 196"/>
                  <a:gd name="T6" fmla="*/ 0 w 248"/>
                  <a:gd name="T7" fmla="*/ 175 h 196"/>
                  <a:gd name="T8" fmla="*/ 21 w 248"/>
                  <a:gd name="T9" fmla="*/ 196 h 196"/>
                  <a:gd name="T10" fmla="*/ 227 w 248"/>
                  <a:gd name="T11" fmla="*/ 196 h 196"/>
                  <a:gd name="T12" fmla="*/ 248 w 248"/>
                  <a:gd name="T13" fmla="*/ 175 h 196"/>
                  <a:gd name="T14" fmla="*/ 248 w 248"/>
                  <a:gd name="T15" fmla="*/ 21 h 196"/>
                  <a:gd name="T16" fmla="*/ 227 w 248"/>
                  <a:gd name="T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196">
                    <a:moveTo>
                      <a:pt x="227" y="0"/>
                    </a:moveTo>
                    <a:cubicBezTo>
                      <a:pt x="21" y="0"/>
                      <a:pt x="21" y="0"/>
                      <a:pt x="21" y="0"/>
                    </a:cubicBezTo>
                    <a:cubicBezTo>
                      <a:pt x="9" y="0"/>
                      <a:pt x="0" y="9"/>
                      <a:pt x="0" y="21"/>
                    </a:cubicBezTo>
                    <a:cubicBezTo>
                      <a:pt x="0" y="175"/>
                      <a:pt x="0" y="175"/>
                      <a:pt x="0" y="175"/>
                    </a:cubicBezTo>
                    <a:cubicBezTo>
                      <a:pt x="0" y="187"/>
                      <a:pt x="9" y="196"/>
                      <a:pt x="21" y="196"/>
                    </a:cubicBezTo>
                    <a:cubicBezTo>
                      <a:pt x="227" y="196"/>
                      <a:pt x="227" y="196"/>
                      <a:pt x="227" y="196"/>
                    </a:cubicBezTo>
                    <a:cubicBezTo>
                      <a:pt x="239" y="196"/>
                      <a:pt x="248" y="187"/>
                      <a:pt x="248" y="175"/>
                    </a:cubicBezTo>
                    <a:cubicBezTo>
                      <a:pt x="248" y="21"/>
                      <a:pt x="248" y="21"/>
                      <a:pt x="248" y="21"/>
                    </a:cubicBezTo>
                    <a:cubicBezTo>
                      <a:pt x="248" y="9"/>
                      <a:pt x="239" y="0"/>
                      <a:pt x="227" y="0"/>
                    </a:cubicBezTo>
                    <a:close/>
                  </a:path>
                </a:pathLst>
              </a:custGeom>
              <a:solidFill>
                <a:srgbClr val="528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72" name="Rectangle 75"/>
              <p:cNvSpPr>
                <a:spLocks noChangeArrowheads="1"/>
              </p:cNvSpPr>
              <p:nvPr/>
            </p:nvSpPr>
            <p:spPr bwMode="auto">
              <a:xfrm>
                <a:off x="3589242" y="4383583"/>
                <a:ext cx="931863" cy="149225"/>
              </a:xfrm>
              <a:prstGeom prst="rect">
                <a:avLst/>
              </a:prstGeom>
              <a:solidFill>
                <a:srgbClr val="2222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73" name="Freeform 76"/>
              <p:cNvSpPr>
                <a:spLocks/>
              </p:cNvSpPr>
              <p:nvPr/>
            </p:nvSpPr>
            <p:spPr bwMode="auto">
              <a:xfrm>
                <a:off x="3695604" y="4609008"/>
                <a:ext cx="720725" cy="90488"/>
              </a:xfrm>
              <a:custGeom>
                <a:avLst/>
                <a:gdLst>
                  <a:gd name="T0" fmla="*/ 0 w 454"/>
                  <a:gd name="T1" fmla="*/ 0 h 57"/>
                  <a:gd name="T2" fmla="*/ 0 w 454"/>
                  <a:gd name="T3" fmla="*/ 57 h 57"/>
                  <a:gd name="T4" fmla="*/ 222 w 454"/>
                  <a:gd name="T5" fmla="*/ 57 h 57"/>
                  <a:gd name="T6" fmla="*/ 222 w 454"/>
                  <a:gd name="T7" fmla="*/ 57 h 57"/>
                  <a:gd name="T8" fmla="*/ 402 w 454"/>
                  <a:gd name="T9" fmla="*/ 57 h 57"/>
                  <a:gd name="T10" fmla="*/ 402 w 454"/>
                  <a:gd name="T11" fmla="*/ 57 h 57"/>
                  <a:gd name="T12" fmla="*/ 454 w 454"/>
                  <a:gd name="T13" fmla="*/ 57 h 57"/>
                  <a:gd name="T14" fmla="*/ 454 w 454"/>
                  <a:gd name="T15" fmla="*/ 0 h 57"/>
                  <a:gd name="T16" fmla="*/ 0 w 454"/>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57">
                    <a:moveTo>
                      <a:pt x="0" y="0"/>
                    </a:moveTo>
                    <a:lnTo>
                      <a:pt x="0" y="57"/>
                    </a:lnTo>
                    <a:lnTo>
                      <a:pt x="222" y="57"/>
                    </a:lnTo>
                    <a:lnTo>
                      <a:pt x="222" y="57"/>
                    </a:lnTo>
                    <a:lnTo>
                      <a:pt x="402" y="57"/>
                    </a:lnTo>
                    <a:lnTo>
                      <a:pt x="402" y="57"/>
                    </a:lnTo>
                    <a:lnTo>
                      <a:pt x="454" y="57"/>
                    </a:lnTo>
                    <a:lnTo>
                      <a:pt x="4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174" name="Freeform 77"/>
              <p:cNvSpPr>
                <a:spLocks/>
              </p:cNvSpPr>
              <p:nvPr/>
            </p:nvSpPr>
            <p:spPr bwMode="auto">
              <a:xfrm>
                <a:off x="3695604" y="4788396"/>
                <a:ext cx="300038" cy="166688"/>
              </a:xfrm>
              <a:custGeom>
                <a:avLst/>
                <a:gdLst>
                  <a:gd name="T0" fmla="*/ 58 w 80"/>
                  <a:gd name="T1" fmla="*/ 0 h 44"/>
                  <a:gd name="T2" fmla="*/ 40 w 80"/>
                  <a:gd name="T3" fmla="*/ 9 h 44"/>
                  <a:gd name="T4" fmla="*/ 22 w 80"/>
                  <a:gd name="T5" fmla="*/ 0 h 44"/>
                  <a:gd name="T6" fmla="*/ 0 w 80"/>
                  <a:gd name="T7" fmla="*/ 22 h 44"/>
                  <a:gd name="T8" fmla="*/ 22 w 80"/>
                  <a:gd name="T9" fmla="*/ 44 h 44"/>
                  <a:gd name="T10" fmla="*/ 40 w 80"/>
                  <a:gd name="T11" fmla="*/ 35 h 44"/>
                  <a:gd name="T12" fmla="*/ 58 w 80"/>
                  <a:gd name="T13" fmla="*/ 44 h 44"/>
                  <a:gd name="T14" fmla="*/ 80 w 80"/>
                  <a:gd name="T15" fmla="*/ 22 h 44"/>
                  <a:gd name="T16" fmla="*/ 58 w 80"/>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4">
                    <a:moveTo>
                      <a:pt x="58" y="0"/>
                    </a:moveTo>
                    <a:cubicBezTo>
                      <a:pt x="51" y="0"/>
                      <a:pt x="44" y="4"/>
                      <a:pt x="40" y="9"/>
                    </a:cubicBezTo>
                    <a:cubicBezTo>
                      <a:pt x="36" y="4"/>
                      <a:pt x="29" y="0"/>
                      <a:pt x="22" y="0"/>
                    </a:cubicBezTo>
                    <a:cubicBezTo>
                      <a:pt x="10" y="0"/>
                      <a:pt x="0" y="10"/>
                      <a:pt x="0" y="22"/>
                    </a:cubicBezTo>
                    <a:cubicBezTo>
                      <a:pt x="0" y="34"/>
                      <a:pt x="10" y="44"/>
                      <a:pt x="22" y="44"/>
                    </a:cubicBezTo>
                    <a:cubicBezTo>
                      <a:pt x="29" y="44"/>
                      <a:pt x="36" y="40"/>
                      <a:pt x="40" y="35"/>
                    </a:cubicBezTo>
                    <a:cubicBezTo>
                      <a:pt x="44" y="40"/>
                      <a:pt x="51" y="44"/>
                      <a:pt x="58" y="44"/>
                    </a:cubicBezTo>
                    <a:cubicBezTo>
                      <a:pt x="70" y="44"/>
                      <a:pt x="80" y="34"/>
                      <a:pt x="80" y="22"/>
                    </a:cubicBezTo>
                    <a:cubicBezTo>
                      <a:pt x="80" y="10"/>
                      <a:pt x="70" y="0"/>
                      <a:pt x="58" y="0"/>
                    </a:cubicBezTo>
                    <a:close/>
                  </a:path>
                </a:pathLst>
              </a:custGeom>
              <a:solidFill>
                <a:srgbClr val="457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grpSp>
        <p:sp>
          <p:nvSpPr>
            <p:cNvPr id="175" name="文本框 174"/>
            <p:cNvSpPr txBox="1"/>
            <p:nvPr/>
          </p:nvSpPr>
          <p:spPr>
            <a:xfrm>
              <a:off x="5758616" y="5588833"/>
              <a:ext cx="868050" cy="341632"/>
            </a:xfrm>
            <a:prstGeom prst="rect">
              <a:avLst/>
            </a:prstGeom>
            <a:noFill/>
          </p:spPr>
          <p:txBody>
            <a:bodyPr wrap="square" rtlCol="0">
              <a:spAutoFit/>
            </a:bodyPr>
            <a:lstStyle/>
            <a:p>
              <a:pPr>
                <a:lnSpc>
                  <a:spcPct val="90000"/>
                </a:lnSpc>
              </a:pPr>
              <a:r>
                <a:rPr lang="en-US" altLang="zh-CN" sz="900" dirty="0">
                  <a:solidFill>
                    <a:prstClr val="black"/>
                  </a:solidFill>
                  <a:latin typeface="New roman"/>
                  <a:ea typeface="等线" panose="02010600030101010101" pitchFamily="2" charset="-122"/>
                </a:rPr>
                <a:t>Public Account</a:t>
              </a:r>
              <a:endParaRPr lang="zh-CN" altLang="en-US" sz="900" dirty="0">
                <a:solidFill>
                  <a:prstClr val="black"/>
                </a:solidFill>
                <a:latin typeface="New roman"/>
                <a:ea typeface="等线" panose="02010600030101010101" pitchFamily="2" charset="-122"/>
              </a:endParaRPr>
            </a:p>
          </p:txBody>
        </p:sp>
        <p:cxnSp>
          <p:nvCxnSpPr>
            <p:cNvPr id="176" name="直接箭头连接符 175"/>
            <p:cNvCxnSpPr>
              <a:endCxn id="154" idx="2"/>
            </p:cNvCxnSpPr>
            <p:nvPr/>
          </p:nvCxnSpPr>
          <p:spPr>
            <a:xfrm flipH="1" flipV="1">
              <a:off x="5031747" y="5504940"/>
              <a:ext cx="726869" cy="127929"/>
            </a:xfrm>
            <a:prstGeom prst="straightConnector1">
              <a:avLst/>
            </a:prstGeom>
            <a:noFill/>
            <a:ln w="19050" cap="flat" cmpd="sng" algn="ctr">
              <a:solidFill>
                <a:sysClr val="windowText" lastClr="000000"/>
              </a:solidFill>
              <a:prstDash val="sysDot"/>
              <a:miter lim="800000"/>
              <a:headEnd type="triangle" w="sm" len="sm"/>
              <a:tailEnd type="none"/>
            </a:ln>
            <a:effectLst/>
          </p:spPr>
        </p:cxnSp>
        <p:grpSp>
          <p:nvGrpSpPr>
            <p:cNvPr id="177" name="组合 176"/>
            <p:cNvGrpSpPr/>
            <p:nvPr/>
          </p:nvGrpSpPr>
          <p:grpSpPr>
            <a:xfrm>
              <a:off x="5377911" y="5468924"/>
              <a:ext cx="177497" cy="202916"/>
              <a:chOff x="10163176" y="2900363"/>
              <a:chExt cx="733425" cy="890588"/>
            </a:xfrm>
            <a:solidFill>
              <a:srgbClr val="FAB900"/>
            </a:solidFill>
          </p:grpSpPr>
          <p:sp>
            <p:nvSpPr>
              <p:cNvPr id="178" name="Freeform 156"/>
              <p:cNvSpPr>
                <a:spLocks/>
              </p:cNvSpPr>
              <p:nvPr/>
            </p:nvSpPr>
            <p:spPr bwMode="auto">
              <a:xfrm>
                <a:off x="10223501" y="3633788"/>
                <a:ext cx="52388" cy="128588"/>
              </a:xfrm>
              <a:custGeom>
                <a:avLst/>
                <a:gdLst>
                  <a:gd name="T0" fmla="*/ 0 w 14"/>
                  <a:gd name="T1" fmla="*/ 29 h 34"/>
                  <a:gd name="T2" fmla="*/ 3 w 14"/>
                  <a:gd name="T3" fmla="*/ 30 h 34"/>
                  <a:gd name="T4" fmla="*/ 5 w 14"/>
                  <a:gd name="T5" fmla="*/ 31 h 34"/>
                  <a:gd name="T6" fmla="*/ 8 w 14"/>
                  <a:gd name="T7" fmla="*/ 32 h 34"/>
                  <a:gd name="T8" fmla="*/ 11 w 14"/>
                  <a:gd name="T9" fmla="*/ 33 h 34"/>
                  <a:gd name="T10" fmla="*/ 11 w 14"/>
                  <a:gd name="T11" fmla="*/ 33 h 34"/>
                  <a:gd name="T12" fmla="*/ 14 w 14"/>
                  <a:gd name="T13" fmla="*/ 34 h 34"/>
                  <a:gd name="T14" fmla="*/ 14 w 14"/>
                  <a:gd name="T15" fmla="*/ 5 h 34"/>
                  <a:gd name="T16" fmla="*/ 0 w 14"/>
                  <a:gd name="T17" fmla="*/ 0 h 34"/>
                  <a:gd name="T18" fmla="*/ 0 w 14"/>
                  <a:gd name="T19"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34">
                    <a:moveTo>
                      <a:pt x="0" y="29"/>
                    </a:moveTo>
                    <a:cubicBezTo>
                      <a:pt x="1" y="29"/>
                      <a:pt x="2" y="29"/>
                      <a:pt x="3" y="30"/>
                    </a:cubicBezTo>
                    <a:cubicBezTo>
                      <a:pt x="4" y="30"/>
                      <a:pt x="4" y="30"/>
                      <a:pt x="5" y="31"/>
                    </a:cubicBezTo>
                    <a:cubicBezTo>
                      <a:pt x="6" y="31"/>
                      <a:pt x="7" y="32"/>
                      <a:pt x="8" y="32"/>
                    </a:cubicBezTo>
                    <a:cubicBezTo>
                      <a:pt x="9" y="32"/>
                      <a:pt x="10" y="32"/>
                      <a:pt x="11" y="33"/>
                    </a:cubicBezTo>
                    <a:cubicBezTo>
                      <a:pt x="11" y="33"/>
                      <a:pt x="11" y="33"/>
                      <a:pt x="11" y="33"/>
                    </a:cubicBezTo>
                    <a:cubicBezTo>
                      <a:pt x="12" y="33"/>
                      <a:pt x="13" y="33"/>
                      <a:pt x="14" y="34"/>
                    </a:cubicBezTo>
                    <a:cubicBezTo>
                      <a:pt x="14" y="5"/>
                      <a:pt x="14" y="5"/>
                      <a:pt x="14" y="5"/>
                    </a:cubicBezTo>
                    <a:cubicBezTo>
                      <a:pt x="9" y="3"/>
                      <a:pt x="4" y="2"/>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179" name="Freeform 157"/>
              <p:cNvSpPr>
                <a:spLocks/>
              </p:cNvSpPr>
              <p:nvPr/>
            </p:nvSpPr>
            <p:spPr bwMode="auto">
              <a:xfrm>
                <a:off x="10306051" y="3660776"/>
                <a:ext cx="49213" cy="119063"/>
              </a:xfrm>
              <a:custGeom>
                <a:avLst/>
                <a:gdLst>
                  <a:gd name="T0" fmla="*/ 0 w 13"/>
                  <a:gd name="T1" fmla="*/ 29 h 32"/>
                  <a:gd name="T2" fmla="*/ 3 w 13"/>
                  <a:gd name="T3" fmla="*/ 30 h 32"/>
                  <a:gd name="T4" fmla="*/ 4 w 13"/>
                  <a:gd name="T5" fmla="*/ 30 h 32"/>
                  <a:gd name="T6" fmla="*/ 6 w 13"/>
                  <a:gd name="T7" fmla="*/ 30 h 32"/>
                  <a:gd name="T8" fmla="*/ 9 w 13"/>
                  <a:gd name="T9" fmla="*/ 31 h 32"/>
                  <a:gd name="T10" fmla="*/ 12 w 13"/>
                  <a:gd name="T11" fmla="*/ 31 h 32"/>
                  <a:gd name="T12" fmla="*/ 13 w 13"/>
                  <a:gd name="T13" fmla="*/ 32 h 32"/>
                  <a:gd name="T14" fmla="*/ 13 w 13"/>
                  <a:gd name="T15" fmla="*/ 3 h 32"/>
                  <a:gd name="T16" fmla="*/ 0 w 13"/>
                  <a:gd name="T17" fmla="*/ 0 h 32"/>
                  <a:gd name="T18" fmla="*/ 0 w 13"/>
                  <a:gd name="T19"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32">
                    <a:moveTo>
                      <a:pt x="0" y="29"/>
                    </a:moveTo>
                    <a:cubicBezTo>
                      <a:pt x="1" y="29"/>
                      <a:pt x="2" y="29"/>
                      <a:pt x="3" y="30"/>
                    </a:cubicBezTo>
                    <a:cubicBezTo>
                      <a:pt x="3" y="30"/>
                      <a:pt x="4" y="30"/>
                      <a:pt x="4" y="30"/>
                    </a:cubicBezTo>
                    <a:cubicBezTo>
                      <a:pt x="5" y="30"/>
                      <a:pt x="6" y="30"/>
                      <a:pt x="6" y="30"/>
                    </a:cubicBezTo>
                    <a:cubicBezTo>
                      <a:pt x="7" y="31"/>
                      <a:pt x="8" y="31"/>
                      <a:pt x="9" y="31"/>
                    </a:cubicBezTo>
                    <a:cubicBezTo>
                      <a:pt x="10" y="31"/>
                      <a:pt x="11" y="31"/>
                      <a:pt x="12" y="31"/>
                    </a:cubicBezTo>
                    <a:cubicBezTo>
                      <a:pt x="12" y="32"/>
                      <a:pt x="13" y="32"/>
                      <a:pt x="13" y="32"/>
                    </a:cubicBezTo>
                    <a:cubicBezTo>
                      <a:pt x="13" y="3"/>
                      <a:pt x="13" y="3"/>
                      <a:pt x="13" y="3"/>
                    </a:cubicBezTo>
                    <a:cubicBezTo>
                      <a:pt x="8" y="2"/>
                      <a:pt x="4" y="1"/>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180" name="Freeform 158"/>
              <p:cNvSpPr>
                <a:spLocks/>
              </p:cNvSpPr>
              <p:nvPr/>
            </p:nvSpPr>
            <p:spPr bwMode="auto">
              <a:xfrm>
                <a:off x="10385426" y="3675063"/>
                <a:ext cx="49213" cy="112713"/>
              </a:xfrm>
              <a:custGeom>
                <a:avLst/>
                <a:gdLst>
                  <a:gd name="T0" fmla="*/ 0 w 13"/>
                  <a:gd name="T1" fmla="*/ 29 h 30"/>
                  <a:gd name="T2" fmla="*/ 0 w 13"/>
                  <a:gd name="T3" fmla="*/ 29 h 30"/>
                  <a:gd name="T4" fmla="*/ 0 w 13"/>
                  <a:gd name="T5" fmla="*/ 29 h 30"/>
                  <a:gd name="T6" fmla="*/ 1 w 13"/>
                  <a:gd name="T7" fmla="*/ 29 h 30"/>
                  <a:gd name="T8" fmla="*/ 6 w 13"/>
                  <a:gd name="T9" fmla="*/ 30 h 30"/>
                  <a:gd name="T10" fmla="*/ 8 w 13"/>
                  <a:gd name="T11" fmla="*/ 30 h 30"/>
                  <a:gd name="T12" fmla="*/ 10 w 13"/>
                  <a:gd name="T13" fmla="*/ 30 h 30"/>
                  <a:gd name="T14" fmla="*/ 11 w 13"/>
                  <a:gd name="T15" fmla="*/ 30 h 30"/>
                  <a:gd name="T16" fmla="*/ 13 w 13"/>
                  <a:gd name="T17" fmla="*/ 30 h 30"/>
                  <a:gd name="T18" fmla="*/ 13 w 13"/>
                  <a:gd name="T19" fmla="*/ 2 h 30"/>
                  <a:gd name="T20" fmla="*/ 0 w 13"/>
                  <a:gd name="T21" fmla="*/ 0 h 30"/>
                  <a:gd name="T22" fmla="*/ 0 w 13"/>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0" y="29"/>
                    </a:moveTo>
                    <a:cubicBezTo>
                      <a:pt x="0" y="29"/>
                      <a:pt x="0" y="29"/>
                      <a:pt x="0" y="29"/>
                    </a:cubicBezTo>
                    <a:cubicBezTo>
                      <a:pt x="0" y="29"/>
                      <a:pt x="0" y="29"/>
                      <a:pt x="0" y="29"/>
                    </a:cubicBezTo>
                    <a:cubicBezTo>
                      <a:pt x="0" y="29"/>
                      <a:pt x="1" y="29"/>
                      <a:pt x="1" y="29"/>
                    </a:cubicBezTo>
                    <a:cubicBezTo>
                      <a:pt x="3" y="29"/>
                      <a:pt x="4" y="29"/>
                      <a:pt x="6" y="30"/>
                    </a:cubicBezTo>
                    <a:cubicBezTo>
                      <a:pt x="6" y="30"/>
                      <a:pt x="7" y="30"/>
                      <a:pt x="8" y="30"/>
                    </a:cubicBezTo>
                    <a:cubicBezTo>
                      <a:pt x="9" y="30"/>
                      <a:pt x="9" y="30"/>
                      <a:pt x="10" y="30"/>
                    </a:cubicBezTo>
                    <a:cubicBezTo>
                      <a:pt x="11" y="30"/>
                      <a:pt x="11" y="30"/>
                      <a:pt x="11" y="30"/>
                    </a:cubicBezTo>
                    <a:cubicBezTo>
                      <a:pt x="12" y="30"/>
                      <a:pt x="13" y="30"/>
                      <a:pt x="13" y="30"/>
                    </a:cubicBezTo>
                    <a:cubicBezTo>
                      <a:pt x="13" y="2"/>
                      <a:pt x="13" y="2"/>
                      <a:pt x="13" y="2"/>
                    </a:cubicBezTo>
                    <a:cubicBezTo>
                      <a:pt x="9" y="1"/>
                      <a:pt x="4" y="1"/>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181" name="Freeform 159"/>
              <p:cNvSpPr>
                <a:spLocks/>
              </p:cNvSpPr>
              <p:nvPr/>
            </p:nvSpPr>
            <p:spPr bwMode="auto">
              <a:xfrm>
                <a:off x="10621963" y="3675063"/>
                <a:ext cx="52388" cy="112713"/>
              </a:xfrm>
              <a:custGeom>
                <a:avLst/>
                <a:gdLst>
                  <a:gd name="T0" fmla="*/ 0 w 14"/>
                  <a:gd name="T1" fmla="*/ 30 h 30"/>
                  <a:gd name="T2" fmla="*/ 14 w 14"/>
                  <a:gd name="T3" fmla="*/ 29 h 30"/>
                  <a:gd name="T4" fmla="*/ 14 w 14"/>
                  <a:gd name="T5" fmla="*/ 0 h 30"/>
                  <a:gd name="T6" fmla="*/ 0 w 14"/>
                  <a:gd name="T7" fmla="*/ 2 h 30"/>
                  <a:gd name="T8" fmla="*/ 0 w 14"/>
                  <a:gd name="T9" fmla="*/ 30 h 30"/>
                </a:gdLst>
                <a:ahLst/>
                <a:cxnLst>
                  <a:cxn ang="0">
                    <a:pos x="T0" y="T1"/>
                  </a:cxn>
                  <a:cxn ang="0">
                    <a:pos x="T2" y="T3"/>
                  </a:cxn>
                  <a:cxn ang="0">
                    <a:pos x="T4" y="T5"/>
                  </a:cxn>
                  <a:cxn ang="0">
                    <a:pos x="T6" y="T7"/>
                  </a:cxn>
                  <a:cxn ang="0">
                    <a:pos x="T8" y="T9"/>
                  </a:cxn>
                </a:cxnLst>
                <a:rect l="0" t="0" r="r" b="b"/>
                <a:pathLst>
                  <a:path w="14" h="30">
                    <a:moveTo>
                      <a:pt x="0" y="30"/>
                    </a:moveTo>
                    <a:cubicBezTo>
                      <a:pt x="5" y="30"/>
                      <a:pt x="10" y="29"/>
                      <a:pt x="14" y="29"/>
                    </a:cubicBezTo>
                    <a:cubicBezTo>
                      <a:pt x="14" y="0"/>
                      <a:pt x="14" y="0"/>
                      <a:pt x="14" y="0"/>
                    </a:cubicBezTo>
                    <a:cubicBezTo>
                      <a:pt x="10" y="1"/>
                      <a:pt x="5" y="1"/>
                      <a:pt x="0" y="2"/>
                    </a:cubicBez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182" name="Freeform 160"/>
              <p:cNvSpPr>
                <a:spLocks/>
              </p:cNvSpPr>
              <p:nvPr/>
            </p:nvSpPr>
            <p:spPr bwMode="auto">
              <a:xfrm>
                <a:off x="10163176" y="3584576"/>
                <a:ext cx="34925" cy="139700"/>
              </a:xfrm>
              <a:custGeom>
                <a:avLst/>
                <a:gdLst>
                  <a:gd name="T0" fmla="*/ 0 w 9"/>
                  <a:gd name="T1" fmla="*/ 24 h 37"/>
                  <a:gd name="T2" fmla="*/ 0 w 9"/>
                  <a:gd name="T3" fmla="*/ 27 h 37"/>
                  <a:gd name="T4" fmla="*/ 1 w 9"/>
                  <a:gd name="T5" fmla="*/ 28 h 37"/>
                  <a:gd name="T6" fmla="*/ 2 w 9"/>
                  <a:gd name="T7" fmla="*/ 30 h 37"/>
                  <a:gd name="T8" fmla="*/ 3 w 9"/>
                  <a:gd name="T9" fmla="*/ 32 h 37"/>
                  <a:gd name="T10" fmla="*/ 4 w 9"/>
                  <a:gd name="T11" fmla="*/ 33 h 37"/>
                  <a:gd name="T12" fmla="*/ 6 w 9"/>
                  <a:gd name="T13" fmla="*/ 35 h 37"/>
                  <a:gd name="T14" fmla="*/ 7 w 9"/>
                  <a:gd name="T15" fmla="*/ 36 h 37"/>
                  <a:gd name="T16" fmla="*/ 9 w 9"/>
                  <a:gd name="T17" fmla="*/ 37 h 37"/>
                  <a:gd name="T18" fmla="*/ 9 w 9"/>
                  <a:gd name="T19" fmla="*/ 9 h 37"/>
                  <a:gd name="T20" fmla="*/ 0 w 9"/>
                  <a:gd name="T21" fmla="*/ 0 h 37"/>
                  <a:gd name="T22" fmla="*/ 0 w 9"/>
                  <a:gd name="T2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7">
                    <a:moveTo>
                      <a:pt x="0" y="24"/>
                    </a:moveTo>
                    <a:cubicBezTo>
                      <a:pt x="0" y="25"/>
                      <a:pt x="0" y="26"/>
                      <a:pt x="0" y="27"/>
                    </a:cubicBezTo>
                    <a:cubicBezTo>
                      <a:pt x="1" y="28"/>
                      <a:pt x="1" y="28"/>
                      <a:pt x="1" y="28"/>
                    </a:cubicBezTo>
                    <a:cubicBezTo>
                      <a:pt x="1" y="29"/>
                      <a:pt x="1" y="30"/>
                      <a:pt x="2" y="30"/>
                    </a:cubicBezTo>
                    <a:cubicBezTo>
                      <a:pt x="2" y="31"/>
                      <a:pt x="2" y="31"/>
                      <a:pt x="3" y="32"/>
                    </a:cubicBezTo>
                    <a:cubicBezTo>
                      <a:pt x="3" y="32"/>
                      <a:pt x="4" y="33"/>
                      <a:pt x="4" y="33"/>
                    </a:cubicBezTo>
                    <a:cubicBezTo>
                      <a:pt x="5" y="34"/>
                      <a:pt x="5" y="34"/>
                      <a:pt x="6" y="35"/>
                    </a:cubicBezTo>
                    <a:cubicBezTo>
                      <a:pt x="6" y="35"/>
                      <a:pt x="7" y="36"/>
                      <a:pt x="7" y="36"/>
                    </a:cubicBezTo>
                    <a:cubicBezTo>
                      <a:pt x="8" y="36"/>
                      <a:pt x="8" y="37"/>
                      <a:pt x="9" y="37"/>
                    </a:cubicBezTo>
                    <a:cubicBezTo>
                      <a:pt x="9" y="9"/>
                      <a:pt x="9" y="9"/>
                      <a:pt x="9" y="9"/>
                    </a:cubicBezTo>
                    <a:cubicBezTo>
                      <a:pt x="5" y="6"/>
                      <a:pt x="2" y="3"/>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183" name="Freeform 161"/>
              <p:cNvSpPr>
                <a:spLocks/>
              </p:cNvSpPr>
              <p:nvPr/>
            </p:nvSpPr>
            <p:spPr bwMode="auto">
              <a:xfrm>
                <a:off x="10783888" y="3633788"/>
                <a:ext cx="49213" cy="128588"/>
              </a:xfrm>
              <a:custGeom>
                <a:avLst/>
                <a:gdLst>
                  <a:gd name="T0" fmla="*/ 13 w 13"/>
                  <a:gd name="T1" fmla="*/ 29 h 34"/>
                  <a:gd name="T2" fmla="*/ 13 w 13"/>
                  <a:gd name="T3" fmla="*/ 29 h 34"/>
                  <a:gd name="T4" fmla="*/ 13 w 13"/>
                  <a:gd name="T5" fmla="*/ 0 h 34"/>
                  <a:gd name="T6" fmla="*/ 0 w 13"/>
                  <a:gd name="T7" fmla="*/ 5 h 34"/>
                  <a:gd name="T8" fmla="*/ 0 w 13"/>
                  <a:gd name="T9" fmla="*/ 34 h 34"/>
                  <a:gd name="T10" fmla="*/ 1 w 13"/>
                  <a:gd name="T11" fmla="*/ 33 h 34"/>
                  <a:gd name="T12" fmla="*/ 1 w 13"/>
                  <a:gd name="T13" fmla="*/ 33 h 34"/>
                  <a:gd name="T14" fmla="*/ 8 w 13"/>
                  <a:gd name="T15" fmla="*/ 31 h 34"/>
                  <a:gd name="T16" fmla="*/ 8 w 13"/>
                  <a:gd name="T17" fmla="*/ 31 h 34"/>
                  <a:gd name="T18" fmla="*/ 13 w 13"/>
                  <a:gd name="T19" fmla="*/ 29 h 34"/>
                  <a:gd name="T20" fmla="*/ 13 w 13"/>
                  <a:gd name="T21"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4">
                    <a:moveTo>
                      <a:pt x="13" y="29"/>
                    </a:moveTo>
                    <a:cubicBezTo>
                      <a:pt x="13" y="29"/>
                      <a:pt x="13" y="29"/>
                      <a:pt x="13" y="29"/>
                    </a:cubicBezTo>
                    <a:cubicBezTo>
                      <a:pt x="13" y="0"/>
                      <a:pt x="13" y="0"/>
                      <a:pt x="13" y="0"/>
                    </a:cubicBezTo>
                    <a:cubicBezTo>
                      <a:pt x="9" y="2"/>
                      <a:pt x="5" y="3"/>
                      <a:pt x="0" y="5"/>
                    </a:cubicBezTo>
                    <a:cubicBezTo>
                      <a:pt x="0" y="34"/>
                      <a:pt x="0" y="34"/>
                      <a:pt x="0" y="34"/>
                    </a:cubicBezTo>
                    <a:cubicBezTo>
                      <a:pt x="0" y="34"/>
                      <a:pt x="1" y="33"/>
                      <a:pt x="1" y="33"/>
                    </a:cubicBezTo>
                    <a:cubicBezTo>
                      <a:pt x="1" y="33"/>
                      <a:pt x="1" y="33"/>
                      <a:pt x="1" y="33"/>
                    </a:cubicBezTo>
                    <a:cubicBezTo>
                      <a:pt x="4" y="33"/>
                      <a:pt x="6" y="32"/>
                      <a:pt x="8" y="31"/>
                    </a:cubicBezTo>
                    <a:cubicBezTo>
                      <a:pt x="8" y="31"/>
                      <a:pt x="8" y="31"/>
                      <a:pt x="8" y="31"/>
                    </a:cubicBezTo>
                    <a:cubicBezTo>
                      <a:pt x="10" y="30"/>
                      <a:pt x="11" y="30"/>
                      <a:pt x="13" y="29"/>
                    </a:cubicBezTo>
                    <a:cubicBezTo>
                      <a:pt x="13" y="29"/>
                      <a:pt x="13" y="29"/>
                      <a:pt x="1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184" name="Freeform 162"/>
              <p:cNvSpPr>
                <a:spLocks/>
              </p:cNvSpPr>
              <p:nvPr/>
            </p:nvSpPr>
            <p:spPr bwMode="auto">
              <a:xfrm>
                <a:off x="10863263" y="3584576"/>
                <a:ext cx="33338" cy="139700"/>
              </a:xfrm>
              <a:custGeom>
                <a:avLst/>
                <a:gdLst>
                  <a:gd name="T0" fmla="*/ 0 w 9"/>
                  <a:gd name="T1" fmla="*/ 9 h 37"/>
                  <a:gd name="T2" fmla="*/ 0 w 9"/>
                  <a:gd name="T3" fmla="*/ 37 h 37"/>
                  <a:gd name="T4" fmla="*/ 1 w 9"/>
                  <a:gd name="T5" fmla="*/ 37 h 37"/>
                  <a:gd name="T6" fmla="*/ 1 w 9"/>
                  <a:gd name="T7" fmla="*/ 36 h 37"/>
                  <a:gd name="T8" fmla="*/ 1 w 9"/>
                  <a:gd name="T9" fmla="*/ 36 h 37"/>
                  <a:gd name="T10" fmla="*/ 3 w 9"/>
                  <a:gd name="T11" fmla="*/ 34 h 37"/>
                  <a:gd name="T12" fmla="*/ 4 w 9"/>
                  <a:gd name="T13" fmla="*/ 34 h 37"/>
                  <a:gd name="T14" fmla="*/ 5 w 9"/>
                  <a:gd name="T15" fmla="*/ 33 h 37"/>
                  <a:gd name="T16" fmla="*/ 5 w 9"/>
                  <a:gd name="T17" fmla="*/ 33 h 37"/>
                  <a:gd name="T18" fmla="*/ 7 w 9"/>
                  <a:gd name="T19" fmla="*/ 31 h 37"/>
                  <a:gd name="T20" fmla="*/ 7 w 9"/>
                  <a:gd name="T21" fmla="*/ 31 h 37"/>
                  <a:gd name="T22" fmla="*/ 7 w 9"/>
                  <a:gd name="T23" fmla="*/ 30 h 37"/>
                  <a:gd name="T24" fmla="*/ 8 w 9"/>
                  <a:gd name="T25" fmla="*/ 29 h 37"/>
                  <a:gd name="T26" fmla="*/ 8 w 9"/>
                  <a:gd name="T27" fmla="*/ 28 h 37"/>
                  <a:gd name="T28" fmla="*/ 8 w 9"/>
                  <a:gd name="T29" fmla="*/ 27 h 37"/>
                  <a:gd name="T30" fmla="*/ 8 w 9"/>
                  <a:gd name="T31" fmla="*/ 27 h 37"/>
                  <a:gd name="T32" fmla="*/ 9 w 9"/>
                  <a:gd name="T33" fmla="*/ 24 h 37"/>
                  <a:gd name="T34" fmla="*/ 9 w 9"/>
                  <a:gd name="T35" fmla="*/ 24 h 37"/>
                  <a:gd name="T36" fmla="*/ 9 w 9"/>
                  <a:gd name="T37" fmla="*/ 0 h 37"/>
                  <a:gd name="T38" fmla="*/ 0 w 9"/>
                  <a:gd name="T39"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37">
                    <a:moveTo>
                      <a:pt x="0" y="9"/>
                    </a:moveTo>
                    <a:cubicBezTo>
                      <a:pt x="0" y="37"/>
                      <a:pt x="0" y="37"/>
                      <a:pt x="0" y="37"/>
                    </a:cubicBezTo>
                    <a:cubicBezTo>
                      <a:pt x="0" y="37"/>
                      <a:pt x="1" y="37"/>
                      <a:pt x="1" y="37"/>
                    </a:cubicBezTo>
                    <a:cubicBezTo>
                      <a:pt x="1" y="36"/>
                      <a:pt x="1" y="36"/>
                      <a:pt x="1" y="36"/>
                    </a:cubicBezTo>
                    <a:cubicBezTo>
                      <a:pt x="1" y="36"/>
                      <a:pt x="1" y="36"/>
                      <a:pt x="1" y="36"/>
                    </a:cubicBezTo>
                    <a:cubicBezTo>
                      <a:pt x="2" y="36"/>
                      <a:pt x="3" y="35"/>
                      <a:pt x="3" y="34"/>
                    </a:cubicBezTo>
                    <a:cubicBezTo>
                      <a:pt x="4" y="34"/>
                      <a:pt x="4" y="34"/>
                      <a:pt x="4" y="34"/>
                    </a:cubicBezTo>
                    <a:cubicBezTo>
                      <a:pt x="4" y="34"/>
                      <a:pt x="4" y="33"/>
                      <a:pt x="5" y="33"/>
                    </a:cubicBezTo>
                    <a:cubicBezTo>
                      <a:pt x="5" y="33"/>
                      <a:pt x="5" y="33"/>
                      <a:pt x="5" y="33"/>
                    </a:cubicBezTo>
                    <a:cubicBezTo>
                      <a:pt x="6" y="32"/>
                      <a:pt x="6" y="31"/>
                      <a:pt x="7" y="31"/>
                    </a:cubicBezTo>
                    <a:cubicBezTo>
                      <a:pt x="7" y="31"/>
                      <a:pt x="7" y="31"/>
                      <a:pt x="7" y="31"/>
                    </a:cubicBezTo>
                    <a:cubicBezTo>
                      <a:pt x="7" y="30"/>
                      <a:pt x="7" y="30"/>
                      <a:pt x="7" y="30"/>
                    </a:cubicBezTo>
                    <a:cubicBezTo>
                      <a:pt x="7" y="30"/>
                      <a:pt x="7" y="29"/>
                      <a:pt x="8" y="29"/>
                    </a:cubicBezTo>
                    <a:cubicBezTo>
                      <a:pt x="8" y="28"/>
                      <a:pt x="8" y="28"/>
                      <a:pt x="8" y="28"/>
                    </a:cubicBezTo>
                    <a:cubicBezTo>
                      <a:pt x="8" y="28"/>
                      <a:pt x="8" y="27"/>
                      <a:pt x="8" y="27"/>
                    </a:cubicBezTo>
                    <a:cubicBezTo>
                      <a:pt x="8" y="27"/>
                      <a:pt x="8" y="27"/>
                      <a:pt x="8" y="27"/>
                    </a:cubicBezTo>
                    <a:cubicBezTo>
                      <a:pt x="9" y="26"/>
                      <a:pt x="9" y="25"/>
                      <a:pt x="9" y="24"/>
                    </a:cubicBezTo>
                    <a:cubicBezTo>
                      <a:pt x="9" y="24"/>
                      <a:pt x="9" y="24"/>
                      <a:pt x="9" y="24"/>
                    </a:cubicBezTo>
                    <a:cubicBezTo>
                      <a:pt x="9" y="0"/>
                      <a:pt x="9" y="0"/>
                      <a:pt x="9" y="0"/>
                    </a:cubicBezTo>
                    <a:cubicBezTo>
                      <a:pt x="7" y="3"/>
                      <a:pt x="4" y="6"/>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185" name="Freeform 163"/>
              <p:cNvSpPr>
                <a:spLocks/>
              </p:cNvSpPr>
              <p:nvPr/>
            </p:nvSpPr>
            <p:spPr bwMode="auto">
              <a:xfrm>
                <a:off x="10542588" y="3683001"/>
                <a:ext cx="53975" cy="107950"/>
              </a:xfrm>
              <a:custGeom>
                <a:avLst/>
                <a:gdLst>
                  <a:gd name="T0" fmla="*/ 0 w 14"/>
                  <a:gd name="T1" fmla="*/ 29 h 29"/>
                  <a:gd name="T2" fmla="*/ 5 w 14"/>
                  <a:gd name="T3" fmla="*/ 29 h 29"/>
                  <a:gd name="T4" fmla="*/ 7 w 14"/>
                  <a:gd name="T5" fmla="*/ 29 h 29"/>
                  <a:gd name="T6" fmla="*/ 7 w 14"/>
                  <a:gd name="T7" fmla="*/ 29 h 29"/>
                  <a:gd name="T8" fmla="*/ 14 w 14"/>
                  <a:gd name="T9" fmla="*/ 29 h 29"/>
                  <a:gd name="T10" fmla="*/ 14 w 14"/>
                  <a:gd name="T11" fmla="*/ 0 h 29"/>
                  <a:gd name="T12" fmla="*/ 0 w 14"/>
                  <a:gd name="T13" fmla="*/ 1 h 29"/>
                  <a:gd name="T14" fmla="*/ 0 w 14"/>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9">
                    <a:moveTo>
                      <a:pt x="0" y="29"/>
                    </a:moveTo>
                    <a:cubicBezTo>
                      <a:pt x="2" y="29"/>
                      <a:pt x="3" y="29"/>
                      <a:pt x="5" y="29"/>
                    </a:cubicBezTo>
                    <a:cubicBezTo>
                      <a:pt x="6" y="29"/>
                      <a:pt x="6" y="29"/>
                      <a:pt x="7" y="29"/>
                    </a:cubicBezTo>
                    <a:cubicBezTo>
                      <a:pt x="7" y="29"/>
                      <a:pt x="7" y="29"/>
                      <a:pt x="7" y="29"/>
                    </a:cubicBezTo>
                    <a:cubicBezTo>
                      <a:pt x="9" y="29"/>
                      <a:pt x="11" y="29"/>
                      <a:pt x="14" y="29"/>
                    </a:cubicBezTo>
                    <a:cubicBezTo>
                      <a:pt x="14" y="0"/>
                      <a:pt x="14" y="0"/>
                      <a:pt x="14" y="0"/>
                    </a:cubicBezTo>
                    <a:cubicBezTo>
                      <a:pt x="9" y="0"/>
                      <a:pt x="5" y="1"/>
                      <a:pt x="0" y="1"/>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186" name="Freeform 164"/>
              <p:cNvSpPr>
                <a:spLocks/>
              </p:cNvSpPr>
              <p:nvPr/>
            </p:nvSpPr>
            <p:spPr bwMode="auto">
              <a:xfrm>
                <a:off x="10704513" y="3660776"/>
                <a:ext cx="49213" cy="119063"/>
              </a:xfrm>
              <a:custGeom>
                <a:avLst/>
                <a:gdLst>
                  <a:gd name="T0" fmla="*/ 0 w 13"/>
                  <a:gd name="T1" fmla="*/ 32 h 32"/>
                  <a:gd name="T2" fmla="*/ 10 w 13"/>
                  <a:gd name="T3" fmla="*/ 30 h 32"/>
                  <a:gd name="T4" fmla="*/ 11 w 13"/>
                  <a:gd name="T5" fmla="*/ 29 h 32"/>
                  <a:gd name="T6" fmla="*/ 12 w 13"/>
                  <a:gd name="T7" fmla="*/ 29 h 32"/>
                  <a:gd name="T8" fmla="*/ 13 w 13"/>
                  <a:gd name="T9" fmla="*/ 29 h 32"/>
                  <a:gd name="T10" fmla="*/ 13 w 13"/>
                  <a:gd name="T11" fmla="*/ 0 h 32"/>
                  <a:gd name="T12" fmla="*/ 0 w 13"/>
                  <a:gd name="T13" fmla="*/ 3 h 32"/>
                  <a:gd name="T14" fmla="*/ 0 w 13"/>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2">
                    <a:moveTo>
                      <a:pt x="0" y="32"/>
                    </a:moveTo>
                    <a:cubicBezTo>
                      <a:pt x="3" y="31"/>
                      <a:pt x="7" y="30"/>
                      <a:pt x="10" y="30"/>
                    </a:cubicBezTo>
                    <a:cubicBezTo>
                      <a:pt x="10" y="29"/>
                      <a:pt x="11" y="29"/>
                      <a:pt x="11" y="29"/>
                    </a:cubicBezTo>
                    <a:cubicBezTo>
                      <a:pt x="12" y="29"/>
                      <a:pt x="12" y="29"/>
                      <a:pt x="12" y="29"/>
                    </a:cubicBezTo>
                    <a:cubicBezTo>
                      <a:pt x="13" y="29"/>
                      <a:pt x="13" y="29"/>
                      <a:pt x="13" y="29"/>
                    </a:cubicBezTo>
                    <a:cubicBezTo>
                      <a:pt x="13" y="0"/>
                      <a:pt x="13" y="0"/>
                      <a:pt x="13" y="0"/>
                    </a:cubicBezTo>
                    <a:cubicBezTo>
                      <a:pt x="9" y="1"/>
                      <a:pt x="4" y="2"/>
                      <a:pt x="0" y="3"/>
                    </a:cubicBezTo>
                    <a:lnTo>
                      <a:pt x="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187" name="Freeform 165"/>
              <p:cNvSpPr>
                <a:spLocks/>
              </p:cNvSpPr>
              <p:nvPr/>
            </p:nvSpPr>
            <p:spPr bwMode="auto">
              <a:xfrm>
                <a:off x="10464801" y="3683001"/>
                <a:ext cx="47625" cy="107950"/>
              </a:xfrm>
              <a:custGeom>
                <a:avLst/>
                <a:gdLst>
                  <a:gd name="T0" fmla="*/ 0 w 13"/>
                  <a:gd name="T1" fmla="*/ 29 h 29"/>
                  <a:gd name="T2" fmla="*/ 2 w 13"/>
                  <a:gd name="T3" fmla="*/ 29 h 29"/>
                  <a:gd name="T4" fmla="*/ 6 w 13"/>
                  <a:gd name="T5" fmla="*/ 29 h 29"/>
                  <a:gd name="T6" fmla="*/ 8 w 13"/>
                  <a:gd name="T7" fmla="*/ 29 h 29"/>
                  <a:gd name="T8" fmla="*/ 8 w 13"/>
                  <a:gd name="T9" fmla="*/ 29 h 29"/>
                  <a:gd name="T10" fmla="*/ 13 w 13"/>
                  <a:gd name="T11" fmla="*/ 29 h 29"/>
                  <a:gd name="T12" fmla="*/ 13 w 13"/>
                  <a:gd name="T13" fmla="*/ 1 h 29"/>
                  <a:gd name="T14" fmla="*/ 0 w 13"/>
                  <a:gd name="T15" fmla="*/ 0 h 29"/>
                  <a:gd name="T16" fmla="*/ 0 w 13"/>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9">
                    <a:moveTo>
                      <a:pt x="0" y="29"/>
                    </a:moveTo>
                    <a:cubicBezTo>
                      <a:pt x="1" y="29"/>
                      <a:pt x="1" y="29"/>
                      <a:pt x="2" y="29"/>
                    </a:cubicBezTo>
                    <a:cubicBezTo>
                      <a:pt x="3" y="29"/>
                      <a:pt x="5" y="29"/>
                      <a:pt x="6" y="29"/>
                    </a:cubicBezTo>
                    <a:cubicBezTo>
                      <a:pt x="7" y="29"/>
                      <a:pt x="7" y="29"/>
                      <a:pt x="8" y="29"/>
                    </a:cubicBezTo>
                    <a:cubicBezTo>
                      <a:pt x="8" y="29"/>
                      <a:pt x="8" y="29"/>
                      <a:pt x="8" y="29"/>
                    </a:cubicBezTo>
                    <a:cubicBezTo>
                      <a:pt x="10" y="29"/>
                      <a:pt x="12" y="29"/>
                      <a:pt x="13" y="29"/>
                    </a:cubicBezTo>
                    <a:cubicBezTo>
                      <a:pt x="13" y="1"/>
                      <a:pt x="13" y="1"/>
                      <a:pt x="13" y="1"/>
                    </a:cubicBezTo>
                    <a:cubicBezTo>
                      <a:pt x="9" y="1"/>
                      <a:pt x="4" y="0"/>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188" name="Freeform 166"/>
              <p:cNvSpPr>
                <a:spLocks/>
              </p:cNvSpPr>
              <p:nvPr/>
            </p:nvSpPr>
            <p:spPr bwMode="auto">
              <a:xfrm>
                <a:off x="10223501" y="3494088"/>
                <a:ext cx="52388" cy="128588"/>
              </a:xfrm>
              <a:custGeom>
                <a:avLst/>
                <a:gdLst>
                  <a:gd name="T0" fmla="*/ 0 w 14"/>
                  <a:gd name="T1" fmla="*/ 29 h 34"/>
                  <a:gd name="T2" fmla="*/ 3 w 14"/>
                  <a:gd name="T3" fmla="*/ 30 h 34"/>
                  <a:gd name="T4" fmla="*/ 5 w 14"/>
                  <a:gd name="T5" fmla="*/ 31 h 34"/>
                  <a:gd name="T6" fmla="*/ 8 w 14"/>
                  <a:gd name="T7" fmla="*/ 32 h 34"/>
                  <a:gd name="T8" fmla="*/ 11 w 14"/>
                  <a:gd name="T9" fmla="*/ 33 h 34"/>
                  <a:gd name="T10" fmla="*/ 11 w 14"/>
                  <a:gd name="T11" fmla="*/ 33 h 34"/>
                  <a:gd name="T12" fmla="*/ 14 w 14"/>
                  <a:gd name="T13" fmla="*/ 34 h 34"/>
                  <a:gd name="T14" fmla="*/ 14 w 14"/>
                  <a:gd name="T15" fmla="*/ 5 h 34"/>
                  <a:gd name="T16" fmla="*/ 0 w 14"/>
                  <a:gd name="T17" fmla="*/ 0 h 34"/>
                  <a:gd name="T18" fmla="*/ 0 w 14"/>
                  <a:gd name="T19"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34">
                    <a:moveTo>
                      <a:pt x="0" y="29"/>
                    </a:moveTo>
                    <a:cubicBezTo>
                      <a:pt x="1" y="29"/>
                      <a:pt x="2" y="30"/>
                      <a:pt x="3" y="30"/>
                    </a:cubicBezTo>
                    <a:cubicBezTo>
                      <a:pt x="4" y="31"/>
                      <a:pt x="4" y="31"/>
                      <a:pt x="5" y="31"/>
                    </a:cubicBezTo>
                    <a:cubicBezTo>
                      <a:pt x="6" y="32"/>
                      <a:pt x="7" y="32"/>
                      <a:pt x="8" y="32"/>
                    </a:cubicBezTo>
                    <a:cubicBezTo>
                      <a:pt x="9" y="33"/>
                      <a:pt x="10" y="33"/>
                      <a:pt x="11" y="33"/>
                    </a:cubicBezTo>
                    <a:cubicBezTo>
                      <a:pt x="11" y="33"/>
                      <a:pt x="11" y="33"/>
                      <a:pt x="11" y="33"/>
                    </a:cubicBezTo>
                    <a:cubicBezTo>
                      <a:pt x="12" y="34"/>
                      <a:pt x="13" y="34"/>
                      <a:pt x="14" y="34"/>
                    </a:cubicBezTo>
                    <a:cubicBezTo>
                      <a:pt x="14" y="5"/>
                      <a:pt x="14" y="5"/>
                      <a:pt x="14" y="5"/>
                    </a:cubicBezTo>
                    <a:cubicBezTo>
                      <a:pt x="9" y="4"/>
                      <a:pt x="4" y="2"/>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189" name="Freeform 167"/>
              <p:cNvSpPr>
                <a:spLocks/>
              </p:cNvSpPr>
              <p:nvPr/>
            </p:nvSpPr>
            <p:spPr bwMode="auto">
              <a:xfrm>
                <a:off x="10306051" y="3524251"/>
                <a:ext cx="49213" cy="117475"/>
              </a:xfrm>
              <a:custGeom>
                <a:avLst/>
                <a:gdLst>
                  <a:gd name="T0" fmla="*/ 0 w 13"/>
                  <a:gd name="T1" fmla="*/ 28 h 31"/>
                  <a:gd name="T2" fmla="*/ 3 w 13"/>
                  <a:gd name="T3" fmla="*/ 29 h 31"/>
                  <a:gd name="T4" fmla="*/ 4 w 13"/>
                  <a:gd name="T5" fmla="*/ 29 h 31"/>
                  <a:gd name="T6" fmla="*/ 6 w 13"/>
                  <a:gd name="T7" fmla="*/ 30 h 31"/>
                  <a:gd name="T8" fmla="*/ 9 w 13"/>
                  <a:gd name="T9" fmla="*/ 31 h 31"/>
                  <a:gd name="T10" fmla="*/ 12 w 13"/>
                  <a:gd name="T11" fmla="*/ 31 h 31"/>
                  <a:gd name="T12" fmla="*/ 13 w 13"/>
                  <a:gd name="T13" fmla="*/ 31 h 31"/>
                  <a:gd name="T14" fmla="*/ 13 w 13"/>
                  <a:gd name="T15" fmla="*/ 2 h 31"/>
                  <a:gd name="T16" fmla="*/ 0 w 13"/>
                  <a:gd name="T17" fmla="*/ 0 h 31"/>
                  <a:gd name="T18" fmla="*/ 0 w 13"/>
                  <a:gd name="T19"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31">
                    <a:moveTo>
                      <a:pt x="0" y="28"/>
                    </a:moveTo>
                    <a:cubicBezTo>
                      <a:pt x="1" y="29"/>
                      <a:pt x="2" y="29"/>
                      <a:pt x="3" y="29"/>
                    </a:cubicBezTo>
                    <a:cubicBezTo>
                      <a:pt x="3" y="29"/>
                      <a:pt x="4" y="29"/>
                      <a:pt x="4" y="29"/>
                    </a:cubicBezTo>
                    <a:cubicBezTo>
                      <a:pt x="5" y="30"/>
                      <a:pt x="6" y="30"/>
                      <a:pt x="6" y="30"/>
                    </a:cubicBezTo>
                    <a:cubicBezTo>
                      <a:pt x="7" y="30"/>
                      <a:pt x="8" y="30"/>
                      <a:pt x="9" y="31"/>
                    </a:cubicBezTo>
                    <a:cubicBezTo>
                      <a:pt x="10" y="31"/>
                      <a:pt x="11" y="31"/>
                      <a:pt x="12" y="31"/>
                    </a:cubicBezTo>
                    <a:cubicBezTo>
                      <a:pt x="12" y="31"/>
                      <a:pt x="13" y="31"/>
                      <a:pt x="13" y="31"/>
                    </a:cubicBezTo>
                    <a:cubicBezTo>
                      <a:pt x="13" y="2"/>
                      <a:pt x="13" y="2"/>
                      <a:pt x="13" y="2"/>
                    </a:cubicBezTo>
                    <a:cubicBezTo>
                      <a:pt x="8" y="2"/>
                      <a:pt x="4" y="1"/>
                      <a:pt x="0" y="0"/>
                    </a:cubicBez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190" name="Freeform 168"/>
              <p:cNvSpPr>
                <a:spLocks/>
              </p:cNvSpPr>
              <p:nvPr/>
            </p:nvSpPr>
            <p:spPr bwMode="auto">
              <a:xfrm>
                <a:off x="10385426" y="3540126"/>
                <a:ext cx="49213" cy="112713"/>
              </a:xfrm>
              <a:custGeom>
                <a:avLst/>
                <a:gdLst>
                  <a:gd name="T0" fmla="*/ 0 w 13"/>
                  <a:gd name="T1" fmla="*/ 28 h 30"/>
                  <a:gd name="T2" fmla="*/ 0 w 13"/>
                  <a:gd name="T3" fmla="*/ 28 h 30"/>
                  <a:gd name="T4" fmla="*/ 0 w 13"/>
                  <a:gd name="T5" fmla="*/ 28 h 30"/>
                  <a:gd name="T6" fmla="*/ 1 w 13"/>
                  <a:gd name="T7" fmla="*/ 29 h 30"/>
                  <a:gd name="T8" fmla="*/ 6 w 13"/>
                  <a:gd name="T9" fmla="*/ 29 h 30"/>
                  <a:gd name="T10" fmla="*/ 8 w 13"/>
                  <a:gd name="T11" fmla="*/ 29 h 30"/>
                  <a:gd name="T12" fmla="*/ 10 w 13"/>
                  <a:gd name="T13" fmla="*/ 30 h 30"/>
                  <a:gd name="T14" fmla="*/ 11 w 13"/>
                  <a:gd name="T15" fmla="*/ 30 h 30"/>
                  <a:gd name="T16" fmla="*/ 13 w 13"/>
                  <a:gd name="T17" fmla="*/ 30 h 30"/>
                  <a:gd name="T18" fmla="*/ 13 w 13"/>
                  <a:gd name="T19" fmla="*/ 1 h 30"/>
                  <a:gd name="T20" fmla="*/ 0 w 13"/>
                  <a:gd name="T21" fmla="*/ 0 h 30"/>
                  <a:gd name="T22" fmla="*/ 0 w 13"/>
                  <a:gd name="T23"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0" y="28"/>
                    </a:moveTo>
                    <a:cubicBezTo>
                      <a:pt x="0" y="28"/>
                      <a:pt x="0" y="28"/>
                      <a:pt x="0" y="28"/>
                    </a:cubicBezTo>
                    <a:cubicBezTo>
                      <a:pt x="0" y="28"/>
                      <a:pt x="0" y="28"/>
                      <a:pt x="0" y="28"/>
                    </a:cubicBezTo>
                    <a:cubicBezTo>
                      <a:pt x="0" y="29"/>
                      <a:pt x="1" y="29"/>
                      <a:pt x="1" y="29"/>
                    </a:cubicBezTo>
                    <a:cubicBezTo>
                      <a:pt x="3" y="29"/>
                      <a:pt x="4" y="29"/>
                      <a:pt x="6" y="29"/>
                    </a:cubicBezTo>
                    <a:cubicBezTo>
                      <a:pt x="6" y="29"/>
                      <a:pt x="7" y="29"/>
                      <a:pt x="8" y="29"/>
                    </a:cubicBezTo>
                    <a:cubicBezTo>
                      <a:pt x="9" y="29"/>
                      <a:pt x="9" y="30"/>
                      <a:pt x="10" y="30"/>
                    </a:cubicBezTo>
                    <a:cubicBezTo>
                      <a:pt x="11" y="30"/>
                      <a:pt x="11" y="30"/>
                      <a:pt x="11" y="30"/>
                    </a:cubicBezTo>
                    <a:cubicBezTo>
                      <a:pt x="12" y="30"/>
                      <a:pt x="13" y="30"/>
                      <a:pt x="13" y="30"/>
                    </a:cubicBezTo>
                    <a:cubicBezTo>
                      <a:pt x="13" y="1"/>
                      <a:pt x="13" y="1"/>
                      <a:pt x="13" y="1"/>
                    </a:cubicBezTo>
                    <a:cubicBezTo>
                      <a:pt x="9" y="1"/>
                      <a:pt x="4" y="0"/>
                      <a:pt x="0" y="0"/>
                    </a:cubicBez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191" name="Freeform 169"/>
              <p:cNvSpPr>
                <a:spLocks/>
              </p:cNvSpPr>
              <p:nvPr/>
            </p:nvSpPr>
            <p:spPr bwMode="auto">
              <a:xfrm>
                <a:off x="10621963" y="3540126"/>
                <a:ext cx="52388" cy="112713"/>
              </a:xfrm>
              <a:custGeom>
                <a:avLst/>
                <a:gdLst>
                  <a:gd name="T0" fmla="*/ 0 w 14"/>
                  <a:gd name="T1" fmla="*/ 30 h 30"/>
                  <a:gd name="T2" fmla="*/ 14 w 14"/>
                  <a:gd name="T3" fmla="*/ 28 h 30"/>
                  <a:gd name="T4" fmla="*/ 14 w 14"/>
                  <a:gd name="T5" fmla="*/ 0 h 30"/>
                  <a:gd name="T6" fmla="*/ 0 w 14"/>
                  <a:gd name="T7" fmla="*/ 1 h 30"/>
                  <a:gd name="T8" fmla="*/ 0 w 14"/>
                  <a:gd name="T9" fmla="*/ 30 h 30"/>
                </a:gdLst>
                <a:ahLst/>
                <a:cxnLst>
                  <a:cxn ang="0">
                    <a:pos x="T0" y="T1"/>
                  </a:cxn>
                  <a:cxn ang="0">
                    <a:pos x="T2" y="T3"/>
                  </a:cxn>
                  <a:cxn ang="0">
                    <a:pos x="T4" y="T5"/>
                  </a:cxn>
                  <a:cxn ang="0">
                    <a:pos x="T6" y="T7"/>
                  </a:cxn>
                  <a:cxn ang="0">
                    <a:pos x="T8" y="T9"/>
                  </a:cxn>
                </a:cxnLst>
                <a:rect l="0" t="0" r="r" b="b"/>
                <a:pathLst>
                  <a:path w="14" h="30">
                    <a:moveTo>
                      <a:pt x="0" y="30"/>
                    </a:moveTo>
                    <a:cubicBezTo>
                      <a:pt x="5" y="29"/>
                      <a:pt x="10" y="29"/>
                      <a:pt x="14" y="28"/>
                    </a:cubicBezTo>
                    <a:cubicBezTo>
                      <a:pt x="14" y="0"/>
                      <a:pt x="14" y="0"/>
                      <a:pt x="14" y="0"/>
                    </a:cubicBezTo>
                    <a:cubicBezTo>
                      <a:pt x="10" y="0"/>
                      <a:pt x="5" y="1"/>
                      <a:pt x="0" y="1"/>
                    </a:cubicBez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192" name="Freeform 170"/>
              <p:cNvSpPr>
                <a:spLocks/>
              </p:cNvSpPr>
              <p:nvPr/>
            </p:nvSpPr>
            <p:spPr bwMode="auto">
              <a:xfrm>
                <a:off x="10163176" y="3449638"/>
                <a:ext cx="34925" cy="139700"/>
              </a:xfrm>
              <a:custGeom>
                <a:avLst/>
                <a:gdLst>
                  <a:gd name="T0" fmla="*/ 0 w 9"/>
                  <a:gd name="T1" fmla="*/ 24 h 37"/>
                  <a:gd name="T2" fmla="*/ 0 w 9"/>
                  <a:gd name="T3" fmla="*/ 27 h 37"/>
                  <a:gd name="T4" fmla="*/ 1 w 9"/>
                  <a:gd name="T5" fmla="*/ 28 h 37"/>
                  <a:gd name="T6" fmla="*/ 2 w 9"/>
                  <a:gd name="T7" fmla="*/ 30 h 37"/>
                  <a:gd name="T8" fmla="*/ 3 w 9"/>
                  <a:gd name="T9" fmla="*/ 31 h 37"/>
                  <a:gd name="T10" fmla="*/ 4 w 9"/>
                  <a:gd name="T11" fmla="*/ 33 h 37"/>
                  <a:gd name="T12" fmla="*/ 6 w 9"/>
                  <a:gd name="T13" fmla="*/ 34 h 37"/>
                  <a:gd name="T14" fmla="*/ 7 w 9"/>
                  <a:gd name="T15" fmla="*/ 36 h 37"/>
                  <a:gd name="T16" fmla="*/ 9 w 9"/>
                  <a:gd name="T17" fmla="*/ 37 h 37"/>
                  <a:gd name="T18" fmla="*/ 9 w 9"/>
                  <a:gd name="T19" fmla="*/ 8 h 37"/>
                  <a:gd name="T20" fmla="*/ 0 w 9"/>
                  <a:gd name="T21" fmla="*/ 0 h 37"/>
                  <a:gd name="T22" fmla="*/ 0 w 9"/>
                  <a:gd name="T2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7">
                    <a:moveTo>
                      <a:pt x="0" y="24"/>
                    </a:moveTo>
                    <a:cubicBezTo>
                      <a:pt x="0" y="25"/>
                      <a:pt x="0" y="26"/>
                      <a:pt x="0" y="27"/>
                    </a:cubicBezTo>
                    <a:cubicBezTo>
                      <a:pt x="1" y="27"/>
                      <a:pt x="1" y="28"/>
                      <a:pt x="1" y="28"/>
                    </a:cubicBezTo>
                    <a:cubicBezTo>
                      <a:pt x="1" y="29"/>
                      <a:pt x="1" y="29"/>
                      <a:pt x="2" y="30"/>
                    </a:cubicBezTo>
                    <a:cubicBezTo>
                      <a:pt x="2" y="30"/>
                      <a:pt x="2" y="31"/>
                      <a:pt x="3" y="31"/>
                    </a:cubicBezTo>
                    <a:cubicBezTo>
                      <a:pt x="3" y="32"/>
                      <a:pt x="4" y="32"/>
                      <a:pt x="4" y="33"/>
                    </a:cubicBezTo>
                    <a:cubicBezTo>
                      <a:pt x="5" y="33"/>
                      <a:pt x="5" y="34"/>
                      <a:pt x="6" y="34"/>
                    </a:cubicBezTo>
                    <a:cubicBezTo>
                      <a:pt x="6" y="35"/>
                      <a:pt x="7" y="35"/>
                      <a:pt x="7" y="36"/>
                    </a:cubicBezTo>
                    <a:cubicBezTo>
                      <a:pt x="8" y="36"/>
                      <a:pt x="8" y="36"/>
                      <a:pt x="9" y="37"/>
                    </a:cubicBezTo>
                    <a:cubicBezTo>
                      <a:pt x="9" y="8"/>
                      <a:pt x="9" y="8"/>
                      <a:pt x="9" y="8"/>
                    </a:cubicBezTo>
                    <a:cubicBezTo>
                      <a:pt x="5" y="6"/>
                      <a:pt x="2" y="3"/>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193" name="Freeform 171"/>
              <p:cNvSpPr>
                <a:spLocks/>
              </p:cNvSpPr>
              <p:nvPr/>
            </p:nvSpPr>
            <p:spPr bwMode="auto">
              <a:xfrm>
                <a:off x="10783888" y="3494088"/>
                <a:ext cx="49213" cy="128588"/>
              </a:xfrm>
              <a:custGeom>
                <a:avLst/>
                <a:gdLst>
                  <a:gd name="T0" fmla="*/ 13 w 13"/>
                  <a:gd name="T1" fmla="*/ 0 h 34"/>
                  <a:gd name="T2" fmla="*/ 0 w 13"/>
                  <a:gd name="T3" fmla="*/ 5 h 34"/>
                  <a:gd name="T4" fmla="*/ 0 w 13"/>
                  <a:gd name="T5" fmla="*/ 34 h 34"/>
                  <a:gd name="T6" fmla="*/ 1 w 13"/>
                  <a:gd name="T7" fmla="*/ 34 h 34"/>
                  <a:gd name="T8" fmla="*/ 1 w 13"/>
                  <a:gd name="T9" fmla="*/ 34 h 34"/>
                  <a:gd name="T10" fmla="*/ 8 w 13"/>
                  <a:gd name="T11" fmla="*/ 32 h 34"/>
                  <a:gd name="T12" fmla="*/ 8 w 13"/>
                  <a:gd name="T13" fmla="*/ 31 h 34"/>
                  <a:gd name="T14" fmla="*/ 13 w 13"/>
                  <a:gd name="T15" fmla="*/ 29 h 34"/>
                  <a:gd name="T16" fmla="*/ 13 w 13"/>
                  <a:gd name="T17" fmla="*/ 29 h 34"/>
                  <a:gd name="T18" fmla="*/ 13 w 13"/>
                  <a:gd name="T19" fmla="*/ 29 h 34"/>
                  <a:gd name="T20" fmla="*/ 13 w 13"/>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4">
                    <a:moveTo>
                      <a:pt x="13" y="0"/>
                    </a:moveTo>
                    <a:cubicBezTo>
                      <a:pt x="9" y="2"/>
                      <a:pt x="5" y="4"/>
                      <a:pt x="0" y="5"/>
                    </a:cubicBezTo>
                    <a:cubicBezTo>
                      <a:pt x="0" y="34"/>
                      <a:pt x="0" y="34"/>
                      <a:pt x="0" y="34"/>
                    </a:cubicBezTo>
                    <a:cubicBezTo>
                      <a:pt x="0" y="34"/>
                      <a:pt x="1" y="34"/>
                      <a:pt x="1" y="34"/>
                    </a:cubicBezTo>
                    <a:cubicBezTo>
                      <a:pt x="1" y="34"/>
                      <a:pt x="1" y="34"/>
                      <a:pt x="1" y="34"/>
                    </a:cubicBezTo>
                    <a:cubicBezTo>
                      <a:pt x="4" y="33"/>
                      <a:pt x="6" y="32"/>
                      <a:pt x="8" y="32"/>
                    </a:cubicBezTo>
                    <a:cubicBezTo>
                      <a:pt x="8" y="31"/>
                      <a:pt x="8" y="31"/>
                      <a:pt x="8" y="31"/>
                    </a:cubicBezTo>
                    <a:cubicBezTo>
                      <a:pt x="10" y="31"/>
                      <a:pt x="11" y="30"/>
                      <a:pt x="13" y="29"/>
                    </a:cubicBezTo>
                    <a:cubicBezTo>
                      <a:pt x="13" y="29"/>
                      <a:pt x="13" y="29"/>
                      <a:pt x="13" y="29"/>
                    </a:cubicBezTo>
                    <a:cubicBezTo>
                      <a:pt x="13" y="29"/>
                      <a:pt x="13" y="29"/>
                      <a:pt x="13" y="29"/>
                    </a:cubicBez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194" name="Freeform 172"/>
              <p:cNvSpPr>
                <a:spLocks/>
              </p:cNvSpPr>
              <p:nvPr/>
            </p:nvSpPr>
            <p:spPr bwMode="auto">
              <a:xfrm>
                <a:off x="10863263" y="3449638"/>
                <a:ext cx="33338" cy="139700"/>
              </a:xfrm>
              <a:custGeom>
                <a:avLst/>
                <a:gdLst>
                  <a:gd name="T0" fmla="*/ 9 w 9"/>
                  <a:gd name="T1" fmla="*/ 24 h 37"/>
                  <a:gd name="T2" fmla="*/ 9 w 9"/>
                  <a:gd name="T3" fmla="*/ 0 h 37"/>
                  <a:gd name="T4" fmla="*/ 0 w 9"/>
                  <a:gd name="T5" fmla="*/ 8 h 37"/>
                  <a:gd name="T6" fmla="*/ 0 w 9"/>
                  <a:gd name="T7" fmla="*/ 37 h 37"/>
                  <a:gd name="T8" fmla="*/ 1 w 9"/>
                  <a:gd name="T9" fmla="*/ 36 h 37"/>
                  <a:gd name="T10" fmla="*/ 1 w 9"/>
                  <a:gd name="T11" fmla="*/ 36 h 37"/>
                  <a:gd name="T12" fmla="*/ 1 w 9"/>
                  <a:gd name="T13" fmla="*/ 36 h 37"/>
                  <a:gd name="T14" fmla="*/ 3 w 9"/>
                  <a:gd name="T15" fmla="*/ 34 h 37"/>
                  <a:gd name="T16" fmla="*/ 4 w 9"/>
                  <a:gd name="T17" fmla="*/ 33 h 37"/>
                  <a:gd name="T18" fmla="*/ 5 w 9"/>
                  <a:gd name="T19" fmla="*/ 33 h 37"/>
                  <a:gd name="T20" fmla="*/ 5 w 9"/>
                  <a:gd name="T21" fmla="*/ 32 h 37"/>
                  <a:gd name="T22" fmla="*/ 7 w 9"/>
                  <a:gd name="T23" fmla="*/ 30 h 37"/>
                  <a:gd name="T24" fmla="*/ 7 w 9"/>
                  <a:gd name="T25" fmla="*/ 30 h 37"/>
                  <a:gd name="T26" fmla="*/ 7 w 9"/>
                  <a:gd name="T27" fmla="*/ 30 h 37"/>
                  <a:gd name="T28" fmla="*/ 8 w 9"/>
                  <a:gd name="T29" fmla="*/ 28 h 37"/>
                  <a:gd name="T30" fmla="*/ 8 w 9"/>
                  <a:gd name="T31" fmla="*/ 27 h 37"/>
                  <a:gd name="T32" fmla="*/ 8 w 9"/>
                  <a:gd name="T33" fmla="*/ 27 h 37"/>
                  <a:gd name="T34" fmla="*/ 8 w 9"/>
                  <a:gd name="T35" fmla="*/ 26 h 37"/>
                  <a:gd name="T36" fmla="*/ 9 w 9"/>
                  <a:gd name="T37" fmla="*/ 24 h 37"/>
                  <a:gd name="T38" fmla="*/ 9 w 9"/>
                  <a:gd name="T39"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37">
                    <a:moveTo>
                      <a:pt x="9" y="24"/>
                    </a:moveTo>
                    <a:cubicBezTo>
                      <a:pt x="9" y="0"/>
                      <a:pt x="9" y="0"/>
                      <a:pt x="9" y="0"/>
                    </a:cubicBezTo>
                    <a:cubicBezTo>
                      <a:pt x="7" y="3"/>
                      <a:pt x="4" y="6"/>
                      <a:pt x="0" y="8"/>
                    </a:cubicBezTo>
                    <a:cubicBezTo>
                      <a:pt x="0" y="37"/>
                      <a:pt x="0" y="37"/>
                      <a:pt x="0" y="37"/>
                    </a:cubicBezTo>
                    <a:cubicBezTo>
                      <a:pt x="0" y="36"/>
                      <a:pt x="1" y="36"/>
                      <a:pt x="1" y="36"/>
                    </a:cubicBezTo>
                    <a:cubicBezTo>
                      <a:pt x="1" y="36"/>
                      <a:pt x="1" y="36"/>
                      <a:pt x="1" y="36"/>
                    </a:cubicBezTo>
                    <a:cubicBezTo>
                      <a:pt x="1" y="36"/>
                      <a:pt x="1" y="36"/>
                      <a:pt x="1" y="36"/>
                    </a:cubicBezTo>
                    <a:cubicBezTo>
                      <a:pt x="2" y="35"/>
                      <a:pt x="3" y="34"/>
                      <a:pt x="3" y="34"/>
                    </a:cubicBezTo>
                    <a:cubicBezTo>
                      <a:pt x="4" y="34"/>
                      <a:pt x="4" y="33"/>
                      <a:pt x="4" y="33"/>
                    </a:cubicBezTo>
                    <a:cubicBezTo>
                      <a:pt x="4" y="33"/>
                      <a:pt x="4" y="33"/>
                      <a:pt x="5" y="33"/>
                    </a:cubicBezTo>
                    <a:cubicBezTo>
                      <a:pt x="5" y="32"/>
                      <a:pt x="5" y="32"/>
                      <a:pt x="5" y="32"/>
                    </a:cubicBezTo>
                    <a:cubicBezTo>
                      <a:pt x="6" y="31"/>
                      <a:pt x="6" y="31"/>
                      <a:pt x="7" y="30"/>
                    </a:cubicBezTo>
                    <a:cubicBezTo>
                      <a:pt x="7" y="30"/>
                      <a:pt x="7" y="30"/>
                      <a:pt x="7" y="30"/>
                    </a:cubicBezTo>
                    <a:cubicBezTo>
                      <a:pt x="7" y="30"/>
                      <a:pt x="7" y="30"/>
                      <a:pt x="7" y="30"/>
                    </a:cubicBezTo>
                    <a:cubicBezTo>
                      <a:pt x="7" y="29"/>
                      <a:pt x="7" y="29"/>
                      <a:pt x="8" y="28"/>
                    </a:cubicBezTo>
                    <a:cubicBezTo>
                      <a:pt x="8" y="28"/>
                      <a:pt x="8" y="28"/>
                      <a:pt x="8" y="27"/>
                    </a:cubicBezTo>
                    <a:cubicBezTo>
                      <a:pt x="8" y="27"/>
                      <a:pt x="8" y="27"/>
                      <a:pt x="8" y="27"/>
                    </a:cubicBezTo>
                    <a:cubicBezTo>
                      <a:pt x="8" y="26"/>
                      <a:pt x="8" y="26"/>
                      <a:pt x="8" y="26"/>
                    </a:cubicBezTo>
                    <a:cubicBezTo>
                      <a:pt x="9" y="25"/>
                      <a:pt x="9" y="25"/>
                      <a:pt x="9" y="24"/>
                    </a:cubicBezTo>
                    <a:cubicBezTo>
                      <a:pt x="9" y="24"/>
                      <a:pt x="9" y="24"/>
                      <a:pt x="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195" name="Freeform 173"/>
              <p:cNvSpPr>
                <a:spLocks/>
              </p:cNvSpPr>
              <p:nvPr/>
            </p:nvSpPr>
            <p:spPr bwMode="auto">
              <a:xfrm>
                <a:off x="10542588" y="3548063"/>
                <a:ext cx="53975" cy="107950"/>
              </a:xfrm>
              <a:custGeom>
                <a:avLst/>
                <a:gdLst>
                  <a:gd name="T0" fmla="*/ 0 w 14"/>
                  <a:gd name="T1" fmla="*/ 29 h 29"/>
                  <a:gd name="T2" fmla="*/ 5 w 14"/>
                  <a:gd name="T3" fmla="*/ 29 h 29"/>
                  <a:gd name="T4" fmla="*/ 7 w 14"/>
                  <a:gd name="T5" fmla="*/ 29 h 29"/>
                  <a:gd name="T6" fmla="*/ 7 w 14"/>
                  <a:gd name="T7" fmla="*/ 29 h 29"/>
                  <a:gd name="T8" fmla="*/ 14 w 14"/>
                  <a:gd name="T9" fmla="*/ 28 h 29"/>
                  <a:gd name="T10" fmla="*/ 14 w 14"/>
                  <a:gd name="T11" fmla="*/ 0 h 29"/>
                  <a:gd name="T12" fmla="*/ 0 w 14"/>
                  <a:gd name="T13" fmla="*/ 0 h 29"/>
                  <a:gd name="T14" fmla="*/ 0 w 14"/>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9">
                    <a:moveTo>
                      <a:pt x="0" y="29"/>
                    </a:moveTo>
                    <a:cubicBezTo>
                      <a:pt x="2" y="29"/>
                      <a:pt x="3" y="29"/>
                      <a:pt x="5" y="29"/>
                    </a:cubicBezTo>
                    <a:cubicBezTo>
                      <a:pt x="6" y="29"/>
                      <a:pt x="6" y="29"/>
                      <a:pt x="7" y="29"/>
                    </a:cubicBezTo>
                    <a:cubicBezTo>
                      <a:pt x="7" y="29"/>
                      <a:pt x="7" y="29"/>
                      <a:pt x="7" y="29"/>
                    </a:cubicBezTo>
                    <a:cubicBezTo>
                      <a:pt x="9" y="29"/>
                      <a:pt x="11" y="29"/>
                      <a:pt x="14" y="28"/>
                    </a:cubicBezTo>
                    <a:cubicBezTo>
                      <a:pt x="14" y="0"/>
                      <a:pt x="14" y="0"/>
                      <a:pt x="14" y="0"/>
                    </a:cubicBezTo>
                    <a:cubicBezTo>
                      <a:pt x="9" y="0"/>
                      <a:pt x="5" y="0"/>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196" name="Freeform 174"/>
              <p:cNvSpPr>
                <a:spLocks/>
              </p:cNvSpPr>
              <p:nvPr/>
            </p:nvSpPr>
            <p:spPr bwMode="auto">
              <a:xfrm>
                <a:off x="10704513" y="3524251"/>
                <a:ext cx="49213" cy="117475"/>
              </a:xfrm>
              <a:custGeom>
                <a:avLst/>
                <a:gdLst>
                  <a:gd name="T0" fmla="*/ 0 w 13"/>
                  <a:gd name="T1" fmla="*/ 31 h 31"/>
                  <a:gd name="T2" fmla="*/ 10 w 13"/>
                  <a:gd name="T3" fmla="*/ 29 h 31"/>
                  <a:gd name="T4" fmla="*/ 11 w 13"/>
                  <a:gd name="T5" fmla="*/ 29 h 31"/>
                  <a:gd name="T6" fmla="*/ 12 w 13"/>
                  <a:gd name="T7" fmla="*/ 28 h 31"/>
                  <a:gd name="T8" fmla="*/ 13 w 13"/>
                  <a:gd name="T9" fmla="*/ 28 h 31"/>
                  <a:gd name="T10" fmla="*/ 13 w 13"/>
                  <a:gd name="T11" fmla="*/ 0 h 31"/>
                  <a:gd name="T12" fmla="*/ 0 w 13"/>
                  <a:gd name="T13" fmla="*/ 2 h 31"/>
                  <a:gd name="T14" fmla="*/ 0 w 13"/>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0" y="31"/>
                    </a:moveTo>
                    <a:cubicBezTo>
                      <a:pt x="3" y="31"/>
                      <a:pt x="7" y="30"/>
                      <a:pt x="10" y="29"/>
                    </a:cubicBezTo>
                    <a:cubicBezTo>
                      <a:pt x="10" y="29"/>
                      <a:pt x="11" y="29"/>
                      <a:pt x="11" y="29"/>
                    </a:cubicBezTo>
                    <a:cubicBezTo>
                      <a:pt x="12" y="29"/>
                      <a:pt x="12" y="29"/>
                      <a:pt x="12" y="28"/>
                    </a:cubicBezTo>
                    <a:cubicBezTo>
                      <a:pt x="13" y="28"/>
                      <a:pt x="13" y="28"/>
                      <a:pt x="13" y="28"/>
                    </a:cubicBezTo>
                    <a:cubicBezTo>
                      <a:pt x="13" y="0"/>
                      <a:pt x="13" y="0"/>
                      <a:pt x="13" y="0"/>
                    </a:cubicBezTo>
                    <a:cubicBezTo>
                      <a:pt x="9" y="1"/>
                      <a:pt x="4" y="2"/>
                      <a:pt x="0" y="2"/>
                    </a:cubicBez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197" name="Freeform 175"/>
              <p:cNvSpPr>
                <a:spLocks/>
              </p:cNvSpPr>
              <p:nvPr/>
            </p:nvSpPr>
            <p:spPr bwMode="auto">
              <a:xfrm>
                <a:off x="10464801" y="3548063"/>
                <a:ext cx="47625" cy="107950"/>
              </a:xfrm>
              <a:custGeom>
                <a:avLst/>
                <a:gdLst>
                  <a:gd name="T0" fmla="*/ 0 w 13"/>
                  <a:gd name="T1" fmla="*/ 28 h 29"/>
                  <a:gd name="T2" fmla="*/ 2 w 13"/>
                  <a:gd name="T3" fmla="*/ 29 h 29"/>
                  <a:gd name="T4" fmla="*/ 6 w 13"/>
                  <a:gd name="T5" fmla="*/ 29 h 29"/>
                  <a:gd name="T6" fmla="*/ 8 w 13"/>
                  <a:gd name="T7" fmla="*/ 29 h 29"/>
                  <a:gd name="T8" fmla="*/ 8 w 13"/>
                  <a:gd name="T9" fmla="*/ 29 h 29"/>
                  <a:gd name="T10" fmla="*/ 13 w 13"/>
                  <a:gd name="T11" fmla="*/ 29 h 29"/>
                  <a:gd name="T12" fmla="*/ 13 w 13"/>
                  <a:gd name="T13" fmla="*/ 0 h 29"/>
                  <a:gd name="T14" fmla="*/ 0 w 13"/>
                  <a:gd name="T15" fmla="*/ 0 h 29"/>
                  <a:gd name="T16" fmla="*/ 0 w 13"/>
                  <a:gd name="T1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9">
                    <a:moveTo>
                      <a:pt x="0" y="28"/>
                    </a:moveTo>
                    <a:cubicBezTo>
                      <a:pt x="1" y="29"/>
                      <a:pt x="1" y="29"/>
                      <a:pt x="2" y="29"/>
                    </a:cubicBezTo>
                    <a:cubicBezTo>
                      <a:pt x="3" y="29"/>
                      <a:pt x="5" y="29"/>
                      <a:pt x="6" y="29"/>
                    </a:cubicBezTo>
                    <a:cubicBezTo>
                      <a:pt x="7" y="29"/>
                      <a:pt x="7" y="29"/>
                      <a:pt x="8" y="29"/>
                    </a:cubicBezTo>
                    <a:cubicBezTo>
                      <a:pt x="8" y="29"/>
                      <a:pt x="8" y="29"/>
                      <a:pt x="8" y="29"/>
                    </a:cubicBezTo>
                    <a:cubicBezTo>
                      <a:pt x="10" y="29"/>
                      <a:pt x="12" y="29"/>
                      <a:pt x="13" y="29"/>
                    </a:cubicBezTo>
                    <a:cubicBezTo>
                      <a:pt x="13" y="0"/>
                      <a:pt x="13" y="0"/>
                      <a:pt x="13" y="0"/>
                    </a:cubicBezTo>
                    <a:cubicBezTo>
                      <a:pt x="9" y="0"/>
                      <a:pt x="4" y="0"/>
                      <a:pt x="0" y="0"/>
                    </a:cubicBez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198" name="Freeform 176"/>
              <p:cNvSpPr>
                <a:spLocks/>
              </p:cNvSpPr>
              <p:nvPr/>
            </p:nvSpPr>
            <p:spPr bwMode="auto">
              <a:xfrm>
                <a:off x="10223501" y="3359151"/>
                <a:ext cx="52388" cy="128588"/>
              </a:xfrm>
              <a:custGeom>
                <a:avLst/>
                <a:gdLst>
                  <a:gd name="T0" fmla="*/ 0 w 14"/>
                  <a:gd name="T1" fmla="*/ 29 h 34"/>
                  <a:gd name="T2" fmla="*/ 3 w 14"/>
                  <a:gd name="T3" fmla="*/ 30 h 34"/>
                  <a:gd name="T4" fmla="*/ 5 w 14"/>
                  <a:gd name="T5" fmla="*/ 31 h 34"/>
                  <a:gd name="T6" fmla="*/ 8 w 14"/>
                  <a:gd name="T7" fmla="*/ 32 h 34"/>
                  <a:gd name="T8" fmla="*/ 11 w 14"/>
                  <a:gd name="T9" fmla="*/ 33 h 34"/>
                  <a:gd name="T10" fmla="*/ 11 w 14"/>
                  <a:gd name="T11" fmla="*/ 33 h 34"/>
                  <a:gd name="T12" fmla="*/ 14 w 14"/>
                  <a:gd name="T13" fmla="*/ 34 h 34"/>
                  <a:gd name="T14" fmla="*/ 14 w 14"/>
                  <a:gd name="T15" fmla="*/ 5 h 34"/>
                  <a:gd name="T16" fmla="*/ 0 w 14"/>
                  <a:gd name="T17" fmla="*/ 0 h 34"/>
                  <a:gd name="T18" fmla="*/ 0 w 14"/>
                  <a:gd name="T19"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34">
                    <a:moveTo>
                      <a:pt x="0" y="29"/>
                    </a:moveTo>
                    <a:cubicBezTo>
                      <a:pt x="1" y="29"/>
                      <a:pt x="2" y="29"/>
                      <a:pt x="3" y="30"/>
                    </a:cubicBezTo>
                    <a:cubicBezTo>
                      <a:pt x="4" y="30"/>
                      <a:pt x="4" y="30"/>
                      <a:pt x="5" y="31"/>
                    </a:cubicBezTo>
                    <a:cubicBezTo>
                      <a:pt x="6" y="31"/>
                      <a:pt x="7" y="32"/>
                      <a:pt x="8" y="32"/>
                    </a:cubicBezTo>
                    <a:cubicBezTo>
                      <a:pt x="9" y="32"/>
                      <a:pt x="10" y="32"/>
                      <a:pt x="11" y="33"/>
                    </a:cubicBezTo>
                    <a:cubicBezTo>
                      <a:pt x="11" y="33"/>
                      <a:pt x="11" y="33"/>
                      <a:pt x="11" y="33"/>
                    </a:cubicBezTo>
                    <a:cubicBezTo>
                      <a:pt x="12" y="33"/>
                      <a:pt x="13" y="33"/>
                      <a:pt x="14" y="34"/>
                    </a:cubicBezTo>
                    <a:cubicBezTo>
                      <a:pt x="14" y="5"/>
                      <a:pt x="14" y="5"/>
                      <a:pt x="14" y="5"/>
                    </a:cubicBezTo>
                    <a:cubicBezTo>
                      <a:pt x="9" y="3"/>
                      <a:pt x="4" y="2"/>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199" name="Freeform 177"/>
              <p:cNvSpPr>
                <a:spLocks/>
              </p:cNvSpPr>
              <p:nvPr/>
            </p:nvSpPr>
            <p:spPr bwMode="auto">
              <a:xfrm>
                <a:off x="10306051" y="3386138"/>
                <a:ext cx="49213" cy="120650"/>
              </a:xfrm>
              <a:custGeom>
                <a:avLst/>
                <a:gdLst>
                  <a:gd name="T0" fmla="*/ 0 w 13"/>
                  <a:gd name="T1" fmla="*/ 29 h 32"/>
                  <a:gd name="T2" fmla="*/ 3 w 13"/>
                  <a:gd name="T3" fmla="*/ 30 h 32"/>
                  <a:gd name="T4" fmla="*/ 4 w 13"/>
                  <a:gd name="T5" fmla="*/ 30 h 32"/>
                  <a:gd name="T6" fmla="*/ 6 w 13"/>
                  <a:gd name="T7" fmla="*/ 30 h 32"/>
                  <a:gd name="T8" fmla="*/ 9 w 13"/>
                  <a:gd name="T9" fmla="*/ 31 h 32"/>
                  <a:gd name="T10" fmla="*/ 12 w 13"/>
                  <a:gd name="T11" fmla="*/ 31 h 32"/>
                  <a:gd name="T12" fmla="*/ 13 w 13"/>
                  <a:gd name="T13" fmla="*/ 32 h 32"/>
                  <a:gd name="T14" fmla="*/ 13 w 13"/>
                  <a:gd name="T15" fmla="*/ 3 h 32"/>
                  <a:gd name="T16" fmla="*/ 0 w 13"/>
                  <a:gd name="T17" fmla="*/ 0 h 32"/>
                  <a:gd name="T18" fmla="*/ 0 w 13"/>
                  <a:gd name="T19"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32">
                    <a:moveTo>
                      <a:pt x="0" y="29"/>
                    </a:moveTo>
                    <a:cubicBezTo>
                      <a:pt x="1" y="29"/>
                      <a:pt x="2" y="29"/>
                      <a:pt x="3" y="30"/>
                    </a:cubicBezTo>
                    <a:cubicBezTo>
                      <a:pt x="3" y="30"/>
                      <a:pt x="4" y="30"/>
                      <a:pt x="4" y="30"/>
                    </a:cubicBezTo>
                    <a:cubicBezTo>
                      <a:pt x="5" y="30"/>
                      <a:pt x="6" y="30"/>
                      <a:pt x="6" y="30"/>
                    </a:cubicBezTo>
                    <a:cubicBezTo>
                      <a:pt x="7" y="31"/>
                      <a:pt x="8" y="31"/>
                      <a:pt x="9" y="31"/>
                    </a:cubicBezTo>
                    <a:cubicBezTo>
                      <a:pt x="10" y="31"/>
                      <a:pt x="11" y="31"/>
                      <a:pt x="12" y="31"/>
                    </a:cubicBezTo>
                    <a:cubicBezTo>
                      <a:pt x="12" y="32"/>
                      <a:pt x="13" y="32"/>
                      <a:pt x="13" y="32"/>
                    </a:cubicBezTo>
                    <a:cubicBezTo>
                      <a:pt x="13" y="3"/>
                      <a:pt x="13" y="3"/>
                      <a:pt x="13" y="3"/>
                    </a:cubicBezTo>
                    <a:cubicBezTo>
                      <a:pt x="8" y="2"/>
                      <a:pt x="4" y="1"/>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00" name="Freeform 178"/>
              <p:cNvSpPr>
                <a:spLocks/>
              </p:cNvSpPr>
              <p:nvPr/>
            </p:nvSpPr>
            <p:spPr bwMode="auto">
              <a:xfrm>
                <a:off x="10385426" y="3400426"/>
                <a:ext cx="49213" cy="112713"/>
              </a:xfrm>
              <a:custGeom>
                <a:avLst/>
                <a:gdLst>
                  <a:gd name="T0" fmla="*/ 0 w 13"/>
                  <a:gd name="T1" fmla="*/ 29 h 30"/>
                  <a:gd name="T2" fmla="*/ 0 w 13"/>
                  <a:gd name="T3" fmla="*/ 29 h 30"/>
                  <a:gd name="T4" fmla="*/ 0 w 13"/>
                  <a:gd name="T5" fmla="*/ 29 h 30"/>
                  <a:gd name="T6" fmla="*/ 1 w 13"/>
                  <a:gd name="T7" fmla="*/ 29 h 30"/>
                  <a:gd name="T8" fmla="*/ 6 w 13"/>
                  <a:gd name="T9" fmla="*/ 30 h 30"/>
                  <a:gd name="T10" fmla="*/ 8 w 13"/>
                  <a:gd name="T11" fmla="*/ 30 h 30"/>
                  <a:gd name="T12" fmla="*/ 10 w 13"/>
                  <a:gd name="T13" fmla="*/ 30 h 30"/>
                  <a:gd name="T14" fmla="*/ 11 w 13"/>
                  <a:gd name="T15" fmla="*/ 30 h 30"/>
                  <a:gd name="T16" fmla="*/ 13 w 13"/>
                  <a:gd name="T17" fmla="*/ 30 h 30"/>
                  <a:gd name="T18" fmla="*/ 13 w 13"/>
                  <a:gd name="T19" fmla="*/ 2 h 30"/>
                  <a:gd name="T20" fmla="*/ 0 w 13"/>
                  <a:gd name="T21" fmla="*/ 0 h 30"/>
                  <a:gd name="T22" fmla="*/ 0 w 13"/>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0" y="29"/>
                    </a:moveTo>
                    <a:cubicBezTo>
                      <a:pt x="0" y="29"/>
                      <a:pt x="0" y="29"/>
                      <a:pt x="0" y="29"/>
                    </a:cubicBezTo>
                    <a:cubicBezTo>
                      <a:pt x="0" y="29"/>
                      <a:pt x="0" y="29"/>
                      <a:pt x="0" y="29"/>
                    </a:cubicBezTo>
                    <a:cubicBezTo>
                      <a:pt x="0" y="29"/>
                      <a:pt x="1" y="29"/>
                      <a:pt x="1" y="29"/>
                    </a:cubicBezTo>
                    <a:cubicBezTo>
                      <a:pt x="3" y="29"/>
                      <a:pt x="4" y="29"/>
                      <a:pt x="6" y="30"/>
                    </a:cubicBezTo>
                    <a:cubicBezTo>
                      <a:pt x="6" y="30"/>
                      <a:pt x="7" y="30"/>
                      <a:pt x="8" y="30"/>
                    </a:cubicBezTo>
                    <a:cubicBezTo>
                      <a:pt x="9" y="30"/>
                      <a:pt x="9" y="30"/>
                      <a:pt x="10" y="30"/>
                    </a:cubicBezTo>
                    <a:cubicBezTo>
                      <a:pt x="11" y="30"/>
                      <a:pt x="11" y="30"/>
                      <a:pt x="11" y="30"/>
                    </a:cubicBezTo>
                    <a:cubicBezTo>
                      <a:pt x="12" y="30"/>
                      <a:pt x="13" y="30"/>
                      <a:pt x="13" y="30"/>
                    </a:cubicBezTo>
                    <a:cubicBezTo>
                      <a:pt x="13" y="2"/>
                      <a:pt x="13" y="2"/>
                      <a:pt x="13" y="2"/>
                    </a:cubicBezTo>
                    <a:cubicBezTo>
                      <a:pt x="9" y="1"/>
                      <a:pt x="4" y="1"/>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01" name="Freeform 179"/>
              <p:cNvSpPr>
                <a:spLocks/>
              </p:cNvSpPr>
              <p:nvPr/>
            </p:nvSpPr>
            <p:spPr bwMode="auto">
              <a:xfrm>
                <a:off x="10621963" y="3400426"/>
                <a:ext cx="52388" cy="112713"/>
              </a:xfrm>
              <a:custGeom>
                <a:avLst/>
                <a:gdLst>
                  <a:gd name="T0" fmla="*/ 0 w 14"/>
                  <a:gd name="T1" fmla="*/ 30 h 30"/>
                  <a:gd name="T2" fmla="*/ 14 w 14"/>
                  <a:gd name="T3" fmla="*/ 29 h 30"/>
                  <a:gd name="T4" fmla="*/ 14 w 14"/>
                  <a:gd name="T5" fmla="*/ 0 h 30"/>
                  <a:gd name="T6" fmla="*/ 0 w 14"/>
                  <a:gd name="T7" fmla="*/ 2 h 30"/>
                  <a:gd name="T8" fmla="*/ 0 w 14"/>
                  <a:gd name="T9" fmla="*/ 30 h 30"/>
                </a:gdLst>
                <a:ahLst/>
                <a:cxnLst>
                  <a:cxn ang="0">
                    <a:pos x="T0" y="T1"/>
                  </a:cxn>
                  <a:cxn ang="0">
                    <a:pos x="T2" y="T3"/>
                  </a:cxn>
                  <a:cxn ang="0">
                    <a:pos x="T4" y="T5"/>
                  </a:cxn>
                  <a:cxn ang="0">
                    <a:pos x="T6" y="T7"/>
                  </a:cxn>
                  <a:cxn ang="0">
                    <a:pos x="T8" y="T9"/>
                  </a:cxn>
                </a:cxnLst>
                <a:rect l="0" t="0" r="r" b="b"/>
                <a:pathLst>
                  <a:path w="14" h="30">
                    <a:moveTo>
                      <a:pt x="0" y="30"/>
                    </a:moveTo>
                    <a:cubicBezTo>
                      <a:pt x="5" y="30"/>
                      <a:pt x="10" y="29"/>
                      <a:pt x="14" y="29"/>
                    </a:cubicBezTo>
                    <a:cubicBezTo>
                      <a:pt x="14" y="0"/>
                      <a:pt x="14" y="0"/>
                      <a:pt x="14" y="0"/>
                    </a:cubicBezTo>
                    <a:cubicBezTo>
                      <a:pt x="10" y="1"/>
                      <a:pt x="5" y="1"/>
                      <a:pt x="0" y="2"/>
                    </a:cubicBez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02" name="Freeform 180"/>
              <p:cNvSpPr>
                <a:spLocks/>
              </p:cNvSpPr>
              <p:nvPr/>
            </p:nvSpPr>
            <p:spPr bwMode="auto">
              <a:xfrm>
                <a:off x="10163176" y="3309938"/>
                <a:ext cx="34925" cy="139700"/>
              </a:xfrm>
              <a:custGeom>
                <a:avLst/>
                <a:gdLst>
                  <a:gd name="T0" fmla="*/ 0 w 9"/>
                  <a:gd name="T1" fmla="*/ 24 h 37"/>
                  <a:gd name="T2" fmla="*/ 0 w 9"/>
                  <a:gd name="T3" fmla="*/ 27 h 37"/>
                  <a:gd name="T4" fmla="*/ 1 w 9"/>
                  <a:gd name="T5" fmla="*/ 28 h 37"/>
                  <a:gd name="T6" fmla="*/ 2 w 9"/>
                  <a:gd name="T7" fmla="*/ 30 h 37"/>
                  <a:gd name="T8" fmla="*/ 3 w 9"/>
                  <a:gd name="T9" fmla="*/ 32 h 37"/>
                  <a:gd name="T10" fmla="*/ 4 w 9"/>
                  <a:gd name="T11" fmla="*/ 33 h 37"/>
                  <a:gd name="T12" fmla="*/ 6 w 9"/>
                  <a:gd name="T13" fmla="*/ 35 h 37"/>
                  <a:gd name="T14" fmla="*/ 7 w 9"/>
                  <a:gd name="T15" fmla="*/ 36 h 37"/>
                  <a:gd name="T16" fmla="*/ 9 w 9"/>
                  <a:gd name="T17" fmla="*/ 37 h 37"/>
                  <a:gd name="T18" fmla="*/ 9 w 9"/>
                  <a:gd name="T19" fmla="*/ 9 h 37"/>
                  <a:gd name="T20" fmla="*/ 0 w 9"/>
                  <a:gd name="T21" fmla="*/ 0 h 37"/>
                  <a:gd name="T22" fmla="*/ 0 w 9"/>
                  <a:gd name="T2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7">
                    <a:moveTo>
                      <a:pt x="0" y="24"/>
                    </a:moveTo>
                    <a:cubicBezTo>
                      <a:pt x="0" y="25"/>
                      <a:pt x="0" y="26"/>
                      <a:pt x="0" y="27"/>
                    </a:cubicBezTo>
                    <a:cubicBezTo>
                      <a:pt x="1" y="28"/>
                      <a:pt x="1" y="28"/>
                      <a:pt x="1" y="28"/>
                    </a:cubicBezTo>
                    <a:cubicBezTo>
                      <a:pt x="1" y="29"/>
                      <a:pt x="1" y="30"/>
                      <a:pt x="2" y="30"/>
                    </a:cubicBezTo>
                    <a:cubicBezTo>
                      <a:pt x="2" y="31"/>
                      <a:pt x="2" y="31"/>
                      <a:pt x="3" y="32"/>
                    </a:cubicBezTo>
                    <a:cubicBezTo>
                      <a:pt x="3" y="32"/>
                      <a:pt x="4" y="33"/>
                      <a:pt x="4" y="33"/>
                    </a:cubicBezTo>
                    <a:cubicBezTo>
                      <a:pt x="5" y="34"/>
                      <a:pt x="5" y="34"/>
                      <a:pt x="6" y="35"/>
                    </a:cubicBezTo>
                    <a:cubicBezTo>
                      <a:pt x="6" y="35"/>
                      <a:pt x="7" y="36"/>
                      <a:pt x="7" y="36"/>
                    </a:cubicBezTo>
                    <a:cubicBezTo>
                      <a:pt x="8" y="36"/>
                      <a:pt x="8" y="37"/>
                      <a:pt x="9" y="37"/>
                    </a:cubicBezTo>
                    <a:cubicBezTo>
                      <a:pt x="9" y="9"/>
                      <a:pt x="9" y="9"/>
                      <a:pt x="9" y="9"/>
                    </a:cubicBezTo>
                    <a:cubicBezTo>
                      <a:pt x="5" y="6"/>
                      <a:pt x="2" y="3"/>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03" name="Freeform 181"/>
              <p:cNvSpPr>
                <a:spLocks/>
              </p:cNvSpPr>
              <p:nvPr/>
            </p:nvSpPr>
            <p:spPr bwMode="auto">
              <a:xfrm>
                <a:off x="10783888" y="3359151"/>
                <a:ext cx="49213" cy="128588"/>
              </a:xfrm>
              <a:custGeom>
                <a:avLst/>
                <a:gdLst>
                  <a:gd name="T0" fmla="*/ 13 w 13"/>
                  <a:gd name="T1" fmla="*/ 0 h 34"/>
                  <a:gd name="T2" fmla="*/ 0 w 13"/>
                  <a:gd name="T3" fmla="*/ 5 h 34"/>
                  <a:gd name="T4" fmla="*/ 0 w 13"/>
                  <a:gd name="T5" fmla="*/ 34 h 34"/>
                  <a:gd name="T6" fmla="*/ 1 w 13"/>
                  <a:gd name="T7" fmla="*/ 33 h 34"/>
                  <a:gd name="T8" fmla="*/ 1 w 13"/>
                  <a:gd name="T9" fmla="*/ 33 h 34"/>
                  <a:gd name="T10" fmla="*/ 8 w 13"/>
                  <a:gd name="T11" fmla="*/ 31 h 34"/>
                  <a:gd name="T12" fmla="*/ 8 w 13"/>
                  <a:gd name="T13" fmla="*/ 31 h 34"/>
                  <a:gd name="T14" fmla="*/ 13 w 13"/>
                  <a:gd name="T15" fmla="*/ 29 h 34"/>
                  <a:gd name="T16" fmla="*/ 13 w 13"/>
                  <a:gd name="T17" fmla="*/ 29 h 34"/>
                  <a:gd name="T18" fmla="*/ 13 w 13"/>
                  <a:gd name="T19" fmla="*/ 29 h 34"/>
                  <a:gd name="T20" fmla="*/ 13 w 13"/>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4">
                    <a:moveTo>
                      <a:pt x="13" y="0"/>
                    </a:moveTo>
                    <a:cubicBezTo>
                      <a:pt x="9" y="2"/>
                      <a:pt x="5" y="3"/>
                      <a:pt x="0" y="5"/>
                    </a:cubicBezTo>
                    <a:cubicBezTo>
                      <a:pt x="0" y="34"/>
                      <a:pt x="0" y="34"/>
                      <a:pt x="0" y="34"/>
                    </a:cubicBezTo>
                    <a:cubicBezTo>
                      <a:pt x="0" y="34"/>
                      <a:pt x="1" y="33"/>
                      <a:pt x="1" y="33"/>
                    </a:cubicBezTo>
                    <a:cubicBezTo>
                      <a:pt x="1" y="33"/>
                      <a:pt x="1" y="33"/>
                      <a:pt x="1" y="33"/>
                    </a:cubicBezTo>
                    <a:cubicBezTo>
                      <a:pt x="4" y="33"/>
                      <a:pt x="6" y="32"/>
                      <a:pt x="8" y="31"/>
                    </a:cubicBezTo>
                    <a:cubicBezTo>
                      <a:pt x="8" y="31"/>
                      <a:pt x="8" y="31"/>
                      <a:pt x="8" y="31"/>
                    </a:cubicBezTo>
                    <a:cubicBezTo>
                      <a:pt x="10" y="30"/>
                      <a:pt x="11" y="30"/>
                      <a:pt x="13" y="29"/>
                    </a:cubicBezTo>
                    <a:cubicBezTo>
                      <a:pt x="13" y="29"/>
                      <a:pt x="13" y="29"/>
                      <a:pt x="13" y="29"/>
                    </a:cubicBezTo>
                    <a:cubicBezTo>
                      <a:pt x="13" y="29"/>
                      <a:pt x="13" y="29"/>
                      <a:pt x="13" y="29"/>
                    </a:cubicBez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04" name="Freeform 182"/>
              <p:cNvSpPr>
                <a:spLocks/>
              </p:cNvSpPr>
              <p:nvPr/>
            </p:nvSpPr>
            <p:spPr bwMode="auto">
              <a:xfrm>
                <a:off x="10863263" y="3309938"/>
                <a:ext cx="33338" cy="139700"/>
              </a:xfrm>
              <a:custGeom>
                <a:avLst/>
                <a:gdLst>
                  <a:gd name="T0" fmla="*/ 9 w 9"/>
                  <a:gd name="T1" fmla="*/ 24 h 37"/>
                  <a:gd name="T2" fmla="*/ 9 w 9"/>
                  <a:gd name="T3" fmla="*/ 0 h 37"/>
                  <a:gd name="T4" fmla="*/ 0 w 9"/>
                  <a:gd name="T5" fmla="*/ 9 h 37"/>
                  <a:gd name="T6" fmla="*/ 0 w 9"/>
                  <a:gd name="T7" fmla="*/ 37 h 37"/>
                  <a:gd name="T8" fmla="*/ 1 w 9"/>
                  <a:gd name="T9" fmla="*/ 37 h 37"/>
                  <a:gd name="T10" fmla="*/ 1 w 9"/>
                  <a:gd name="T11" fmla="*/ 36 h 37"/>
                  <a:gd name="T12" fmla="*/ 1 w 9"/>
                  <a:gd name="T13" fmla="*/ 36 h 37"/>
                  <a:gd name="T14" fmla="*/ 3 w 9"/>
                  <a:gd name="T15" fmla="*/ 34 h 37"/>
                  <a:gd name="T16" fmla="*/ 4 w 9"/>
                  <a:gd name="T17" fmla="*/ 34 h 37"/>
                  <a:gd name="T18" fmla="*/ 5 w 9"/>
                  <a:gd name="T19" fmla="*/ 33 h 37"/>
                  <a:gd name="T20" fmla="*/ 5 w 9"/>
                  <a:gd name="T21" fmla="*/ 33 h 37"/>
                  <a:gd name="T22" fmla="*/ 7 w 9"/>
                  <a:gd name="T23" fmla="*/ 31 h 37"/>
                  <a:gd name="T24" fmla="*/ 7 w 9"/>
                  <a:gd name="T25" fmla="*/ 31 h 37"/>
                  <a:gd name="T26" fmla="*/ 7 w 9"/>
                  <a:gd name="T27" fmla="*/ 30 h 37"/>
                  <a:gd name="T28" fmla="*/ 8 w 9"/>
                  <a:gd name="T29" fmla="*/ 29 h 37"/>
                  <a:gd name="T30" fmla="*/ 8 w 9"/>
                  <a:gd name="T31" fmla="*/ 28 h 37"/>
                  <a:gd name="T32" fmla="*/ 8 w 9"/>
                  <a:gd name="T33" fmla="*/ 27 h 37"/>
                  <a:gd name="T34" fmla="*/ 8 w 9"/>
                  <a:gd name="T35" fmla="*/ 27 h 37"/>
                  <a:gd name="T36" fmla="*/ 9 w 9"/>
                  <a:gd name="T37" fmla="*/ 25 h 37"/>
                  <a:gd name="T38" fmla="*/ 9 w 9"/>
                  <a:gd name="T39"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37">
                    <a:moveTo>
                      <a:pt x="9" y="24"/>
                    </a:moveTo>
                    <a:cubicBezTo>
                      <a:pt x="9" y="0"/>
                      <a:pt x="9" y="0"/>
                      <a:pt x="9" y="0"/>
                    </a:cubicBezTo>
                    <a:cubicBezTo>
                      <a:pt x="7" y="3"/>
                      <a:pt x="4" y="6"/>
                      <a:pt x="0" y="9"/>
                    </a:cubicBezTo>
                    <a:cubicBezTo>
                      <a:pt x="0" y="37"/>
                      <a:pt x="0" y="37"/>
                      <a:pt x="0" y="37"/>
                    </a:cubicBezTo>
                    <a:cubicBezTo>
                      <a:pt x="0" y="37"/>
                      <a:pt x="1" y="37"/>
                      <a:pt x="1" y="37"/>
                    </a:cubicBezTo>
                    <a:cubicBezTo>
                      <a:pt x="1" y="36"/>
                      <a:pt x="1" y="36"/>
                      <a:pt x="1" y="36"/>
                    </a:cubicBezTo>
                    <a:cubicBezTo>
                      <a:pt x="1" y="36"/>
                      <a:pt x="1" y="36"/>
                      <a:pt x="1" y="36"/>
                    </a:cubicBezTo>
                    <a:cubicBezTo>
                      <a:pt x="2" y="36"/>
                      <a:pt x="3" y="35"/>
                      <a:pt x="3" y="34"/>
                    </a:cubicBezTo>
                    <a:cubicBezTo>
                      <a:pt x="4" y="34"/>
                      <a:pt x="4" y="34"/>
                      <a:pt x="4" y="34"/>
                    </a:cubicBezTo>
                    <a:cubicBezTo>
                      <a:pt x="4" y="34"/>
                      <a:pt x="4" y="33"/>
                      <a:pt x="5" y="33"/>
                    </a:cubicBezTo>
                    <a:cubicBezTo>
                      <a:pt x="5" y="33"/>
                      <a:pt x="5" y="33"/>
                      <a:pt x="5" y="33"/>
                    </a:cubicBezTo>
                    <a:cubicBezTo>
                      <a:pt x="6" y="32"/>
                      <a:pt x="6" y="31"/>
                      <a:pt x="7" y="31"/>
                    </a:cubicBezTo>
                    <a:cubicBezTo>
                      <a:pt x="7" y="31"/>
                      <a:pt x="7" y="31"/>
                      <a:pt x="7" y="31"/>
                    </a:cubicBezTo>
                    <a:cubicBezTo>
                      <a:pt x="7" y="30"/>
                      <a:pt x="7" y="30"/>
                      <a:pt x="7" y="30"/>
                    </a:cubicBezTo>
                    <a:cubicBezTo>
                      <a:pt x="7" y="30"/>
                      <a:pt x="7" y="29"/>
                      <a:pt x="8" y="29"/>
                    </a:cubicBezTo>
                    <a:cubicBezTo>
                      <a:pt x="8" y="28"/>
                      <a:pt x="8" y="28"/>
                      <a:pt x="8" y="28"/>
                    </a:cubicBezTo>
                    <a:cubicBezTo>
                      <a:pt x="8" y="28"/>
                      <a:pt x="8" y="27"/>
                      <a:pt x="8" y="27"/>
                    </a:cubicBezTo>
                    <a:cubicBezTo>
                      <a:pt x="8" y="27"/>
                      <a:pt x="8" y="27"/>
                      <a:pt x="8" y="27"/>
                    </a:cubicBezTo>
                    <a:cubicBezTo>
                      <a:pt x="9" y="26"/>
                      <a:pt x="9" y="25"/>
                      <a:pt x="9" y="25"/>
                    </a:cubicBezTo>
                    <a:cubicBezTo>
                      <a:pt x="9" y="24"/>
                      <a:pt x="9" y="24"/>
                      <a:pt x="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05" name="Freeform 183"/>
              <p:cNvSpPr>
                <a:spLocks/>
              </p:cNvSpPr>
              <p:nvPr/>
            </p:nvSpPr>
            <p:spPr bwMode="auto">
              <a:xfrm>
                <a:off x="10542588" y="3408363"/>
                <a:ext cx="53975" cy="109538"/>
              </a:xfrm>
              <a:custGeom>
                <a:avLst/>
                <a:gdLst>
                  <a:gd name="T0" fmla="*/ 0 w 14"/>
                  <a:gd name="T1" fmla="*/ 29 h 29"/>
                  <a:gd name="T2" fmla="*/ 5 w 14"/>
                  <a:gd name="T3" fmla="*/ 29 h 29"/>
                  <a:gd name="T4" fmla="*/ 7 w 14"/>
                  <a:gd name="T5" fmla="*/ 29 h 29"/>
                  <a:gd name="T6" fmla="*/ 7 w 14"/>
                  <a:gd name="T7" fmla="*/ 29 h 29"/>
                  <a:gd name="T8" fmla="*/ 14 w 14"/>
                  <a:gd name="T9" fmla="*/ 29 h 29"/>
                  <a:gd name="T10" fmla="*/ 14 w 14"/>
                  <a:gd name="T11" fmla="*/ 0 h 29"/>
                  <a:gd name="T12" fmla="*/ 0 w 14"/>
                  <a:gd name="T13" fmla="*/ 1 h 29"/>
                  <a:gd name="T14" fmla="*/ 0 w 14"/>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9">
                    <a:moveTo>
                      <a:pt x="0" y="29"/>
                    </a:moveTo>
                    <a:cubicBezTo>
                      <a:pt x="2" y="29"/>
                      <a:pt x="3" y="29"/>
                      <a:pt x="5" y="29"/>
                    </a:cubicBezTo>
                    <a:cubicBezTo>
                      <a:pt x="6" y="29"/>
                      <a:pt x="6" y="29"/>
                      <a:pt x="7" y="29"/>
                    </a:cubicBezTo>
                    <a:cubicBezTo>
                      <a:pt x="7" y="29"/>
                      <a:pt x="7" y="29"/>
                      <a:pt x="7" y="29"/>
                    </a:cubicBezTo>
                    <a:cubicBezTo>
                      <a:pt x="9" y="29"/>
                      <a:pt x="11" y="29"/>
                      <a:pt x="14" y="29"/>
                    </a:cubicBezTo>
                    <a:cubicBezTo>
                      <a:pt x="14" y="0"/>
                      <a:pt x="14" y="0"/>
                      <a:pt x="14" y="0"/>
                    </a:cubicBezTo>
                    <a:cubicBezTo>
                      <a:pt x="9" y="0"/>
                      <a:pt x="5" y="1"/>
                      <a:pt x="0" y="1"/>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06" name="Freeform 184"/>
              <p:cNvSpPr>
                <a:spLocks/>
              </p:cNvSpPr>
              <p:nvPr/>
            </p:nvSpPr>
            <p:spPr bwMode="auto">
              <a:xfrm>
                <a:off x="10704513" y="3386138"/>
                <a:ext cx="49213" cy="120650"/>
              </a:xfrm>
              <a:custGeom>
                <a:avLst/>
                <a:gdLst>
                  <a:gd name="T0" fmla="*/ 0 w 13"/>
                  <a:gd name="T1" fmla="*/ 32 h 32"/>
                  <a:gd name="T2" fmla="*/ 10 w 13"/>
                  <a:gd name="T3" fmla="*/ 30 h 32"/>
                  <a:gd name="T4" fmla="*/ 11 w 13"/>
                  <a:gd name="T5" fmla="*/ 29 h 32"/>
                  <a:gd name="T6" fmla="*/ 12 w 13"/>
                  <a:gd name="T7" fmla="*/ 29 h 32"/>
                  <a:gd name="T8" fmla="*/ 13 w 13"/>
                  <a:gd name="T9" fmla="*/ 29 h 32"/>
                  <a:gd name="T10" fmla="*/ 13 w 13"/>
                  <a:gd name="T11" fmla="*/ 0 h 32"/>
                  <a:gd name="T12" fmla="*/ 0 w 13"/>
                  <a:gd name="T13" fmla="*/ 3 h 32"/>
                  <a:gd name="T14" fmla="*/ 0 w 13"/>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2">
                    <a:moveTo>
                      <a:pt x="0" y="32"/>
                    </a:moveTo>
                    <a:cubicBezTo>
                      <a:pt x="3" y="31"/>
                      <a:pt x="7" y="30"/>
                      <a:pt x="10" y="30"/>
                    </a:cubicBezTo>
                    <a:cubicBezTo>
                      <a:pt x="10" y="29"/>
                      <a:pt x="11" y="29"/>
                      <a:pt x="11" y="29"/>
                    </a:cubicBezTo>
                    <a:cubicBezTo>
                      <a:pt x="12" y="29"/>
                      <a:pt x="12" y="29"/>
                      <a:pt x="12" y="29"/>
                    </a:cubicBezTo>
                    <a:cubicBezTo>
                      <a:pt x="13" y="29"/>
                      <a:pt x="13" y="29"/>
                      <a:pt x="13" y="29"/>
                    </a:cubicBezTo>
                    <a:cubicBezTo>
                      <a:pt x="13" y="0"/>
                      <a:pt x="13" y="0"/>
                      <a:pt x="13" y="0"/>
                    </a:cubicBezTo>
                    <a:cubicBezTo>
                      <a:pt x="9" y="1"/>
                      <a:pt x="4" y="2"/>
                      <a:pt x="0" y="3"/>
                    </a:cubicBezTo>
                    <a:lnTo>
                      <a:pt x="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07" name="Freeform 185"/>
              <p:cNvSpPr>
                <a:spLocks/>
              </p:cNvSpPr>
              <p:nvPr/>
            </p:nvSpPr>
            <p:spPr bwMode="auto">
              <a:xfrm>
                <a:off x="10464801" y="3408363"/>
                <a:ext cx="47625" cy="109538"/>
              </a:xfrm>
              <a:custGeom>
                <a:avLst/>
                <a:gdLst>
                  <a:gd name="T0" fmla="*/ 0 w 13"/>
                  <a:gd name="T1" fmla="*/ 29 h 29"/>
                  <a:gd name="T2" fmla="*/ 2 w 13"/>
                  <a:gd name="T3" fmla="*/ 29 h 29"/>
                  <a:gd name="T4" fmla="*/ 6 w 13"/>
                  <a:gd name="T5" fmla="*/ 29 h 29"/>
                  <a:gd name="T6" fmla="*/ 8 w 13"/>
                  <a:gd name="T7" fmla="*/ 29 h 29"/>
                  <a:gd name="T8" fmla="*/ 8 w 13"/>
                  <a:gd name="T9" fmla="*/ 29 h 29"/>
                  <a:gd name="T10" fmla="*/ 13 w 13"/>
                  <a:gd name="T11" fmla="*/ 29 h 29"/>
                  <a:gd name="T12" fmla="*/ 13 w 13"/>
                  <a:gd name="T13" fmla="*/ 1 h 29"/>
                  <a:gd name="T14" fmla="*/ 0 w 13"/>
                  <a:gd name="T15" fmla="*/ 0 h 29"/>
                  <a:gd name="T16" fmla="*/ 0 w 13"/>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9">
                    <a:moveTo>
                      <a:pt x="0" y="29"/>
                    </a:moveTo>
                    <a:cubicBezTo>
                      <a:pt x="1" y="29"/>
                      <a:pt x="1" y="29"/>
                      <a:pt x="2" y="29"/>
                    </a:cubicBezTo>
                    <a:cubicBezTo>
                      <a:pt x="3" y="29"/>
                      <a:pt x="5" y="29"/>
                      <a:pt x="6" y="29"/>
                    </a:cubicBezTo>
                    <a:cubicBezTo>
                      <a:pt x="7" y="29"/>
                      <a:pt x="7" y="29"/>
                      <a:pt x="8" y="29"/>
                    </a:cubicBezTo>
                    <a:cubicBezTo>
                      <a:pt x="8" y="29"/>
                      <a:pt x="8" y="29"/>
                      <a:pt x="8" y="29"/>
                    </a:cubicBezTo>
                    <a:cubicBezTo>
                      <a:pt x="10" y="29"/>
                      <a:pt x="12" y="29"/>
                      <a:pt x="13" y="29"/>
                    </a:cubicBezTo>
                    <a:cubicBezTo>
                      <a:pt x="13" y="1"/>
                      <a:pt x="13" y="1"/>
                      <a:pt x="13" y="1"/>
                    </a:cubicBezTo>
                    <a:cubicBezTo>
                      <a:pt x="9" y="1"/>
                      <a:pt x="4" y="0"/>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08" name="Freeform 186"/>
              <p:cNvSpPr>
                <a:spLocks/>
              </p:cNvSpPr>
              <p:nvPr/>
            </p:nvSpPr>
            <p:spPr bwMode="auto">
              <a:xfrm>
                <a:off x="10223501" y="3221038"/>
                <a:ext cx="52388" cy="127000"/>
              </a:xfrm>
              <a:custGeom>
                <a:avLst/>
                <a:gdLst>
                  <a:gd name="T0" fmla="*/ 0 w 14"/>
                  <a:gd name="T1" fmla="*/ 29 h 34"/>
                  <a:gd name="T2" fmla="*/ 3 w 14"/>
                  <a:gd name="T3" fmla="*/ 30 h 34"/>
                  <a:gd name="T4" fmla="*/ 5 w 14"/>
                  <a:gd name="T5" fmla="*/ 31 h 34"/>
                  <a:gd name="T6" fmla="*/ 8 w 14"/>
                  <a:gd name="T7" fmla="*/ 32 h 34"/>
                  <a:gd name="T8" fmla="*/ 11 w 14"/>
                  <a:gd name="T9" fmla="*/ 33 h 34"/>
                  <a:gd name="T10" fmla="*/ 11 w 14"/>
                  <a:gd name="T11" fmla="*/ 33 h 34"/>
                  <a:gd name="T12" fmla="*/ 14 w 14"/>
                  <a:gd name="T13" fmla="*/ 34 h 34"/>
                  <a:gd name="T14" fmla="*/ 14 w 14"/>
                  <a:gd name="T15" fmla="*/ 5 h 34"/>
                  <a:gd name="T16" fmla="*/ 0 w 14"/>
                  <a:gd name="T17" fmla="*/ 0 h 34"/>
                  <a:gd name="T18" fmla="*/ 0 w 14"/>
                  <a:gd name="T19"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34">
                    <a:moveTo>
                      <a:pt x="0" y="29"/>
                    </a:moveTo>
                    <a:cubicBezTo>
                      <a:pt x="1" y="29"/>
                      <a:pt x="2" y="30"/>
                      <a:pt x="3" y="30"/>
                    </a:cubicBezTo>
                    <a:cubicBezTo>
                      <a:pt x="4" y="31"/>
                      <a:pt x="4" y="31"/>
                      <a:pt x="5" y="31"/>
                    </a:cubicBezTo>
                    <a:cubicBezTo>
                      <a:pt x="6" y="32"/>
                      <a:pt x="7" y="32"/>
                      <a:pt x="8" y="32"/>
                    </a:cubicBezTo>
                    <a:cubicBezTo>
                      <a:pt x="9" y="33"/>
                      <a:pt x="10" y="33"/>
                      <a:pt x="11" y="33"/>
                    </a:cubicBezTo>
                    <a:cubicBezTo>
                      <a:pt x="11" y="33"/>
                      <a:pt x="11" y="33"/>
                      <a:pt x="11" y="33"/>
                    </a:cubicBezTo>
                    <a:cubicBezTo>
                      <a:pt x="12" y="34"/>
                      <a:pt x="13" y="34"/>
                      <a:pt x="14" y="34"/>
                    </a:cubicBezTo>
                    <a:cubicBezTo>
                      <a:pt x="14" y="5"/>
                      <a:pt x="14" y="5"/>
                      <a:pt x="14" y="5"/>
                    </a:cubicBezTo>
                    <a:cubicBezTo>
                      <a:pt x="9" y="4"/>
                      <a:pt x="4" y="2"/>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09" name="Freeform 187"/>
              <p:cNvSpPr>
                <a:spLocks/>
              </p:cNvSpPr>
              <p:nvPr/>
            </p:nvSpPr>
            <p:spPr bwMode="auto">
              <a:xfrm>
                <a:off x="10306051" y="3251201"/>
                <a:ext cx="49213" cy="115888"/>
              </a:xfrm>
              <a:custGeom>
                <a:avLst/>
                <a:gdLst>
                  <a:gd name="T0" fmla="*/ 0 w 13"/>
                  <a:gd name="T1" fmla="*/ 28 h 31"/>
                  <a:gd name="T2" fmla="*/ 3 w 13"/>
                  <a:gd name="T3" fmla="*/ 29 h 31"/>
                  <a:gd name="T4" fmla="*/ 4 w 13"/>
                  <a:gd name="T5" fmla="*/ 29 h 31"/>
                  <a:gd name="T6" fmla="*/ 6 w 13"/>
                  <a:gd name="T7" fmla="*/ 30 h 31"/>
                  <a:gd name="T8" fmla="*/ 9 w 13"/>
                  <a:gd name="T9" fmla="*/ 31 h 31"/>
                  <a:gd name="T10" fmla="*/ 12 w 13"/>
                  <a:gd name="T11" fmla="*/ 31 h 31"/>
                  <a:gd name="T12" fmla="*/ 13 w 13"/>
                  <a:gd name="T13" fmla="*/ 31 h 31"/>
                  <a:gd name="T14" fmla="*/ 13 w 13"/>
                  <a:gd name="T15" fmla="*/ 2 h 31"/>
                  <a:gd name="T16" fmla="*/ 0 w 13"/>
                  <a:gd name="T17" fmla="*/ 0 h 31"/>
                  <a:gd name="T18" fmla="*/ 0 w 13"/>
                  <a:gd name="T19"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31">
                    <a:moveTo>
                      <a:pt x="0" y="28"/>
                    </a:moveTo>
                    <a:cubicBezTo>
                      <a:pt x="1" y="29"/>
                      <a:pt x="2" y="29"/>
                      <a:pt x="3" y="29"/>
                    </a:cubicBezTo>
                    <a:cubicBezTo>
                      <a:pt x="3" y="29"/>
                      <a:pt x="4" y="29"/>
                      <a:pt x="4" y="29"/>
                    </a:cubicBezTo>
                    <a:cubicBezTo>
                      <a:pt x="5" y="30"/>
                      <a:pt x="6" y="30"/>
                      <a:pt x="6" y="30"/>
                    </a:cubicBezTo>
                    <a:cubicBezTo>
                      <a:pt x="7" y="30"/>
                      <a:pt x="8" y="30"/>
                      <a:pt x="9" y="31"/>
                    </a:cubicBezTo>
                    <a:cubicBezTo>
                      <a:pt x="10" y="31"/>
                      <a:pt x="11" y="31"/>
                      <a:pt x="12" y="31"/>
                    </a:cubicBezTo>
                    <a:cubicBezTo>
                      <a:pt x="12" y="31"/>
                      <a:pt x="13" y="31"/>
                      <a:pt x="13" y="31"/>
                    </a:cubicBezTo>
                    <a:cubicBezTo>
                      <a:pt x="13" y="2"/>
                      <a:pt x="13" y="2"/>
                      <a:pt x="13" y="2"/>
                    </a:cubicBezTo>
                    <a:cubicBezTo>
                      <a:pt x="8" y="2"/>
                      <a:pt x="4" y="1"/>
                      <a:pt x="0" y="0"/>
                    </a:cubicBez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10" name="Freeform 188"/>
              <p:cNvSpPr>
                <a:spLocks/>
              </p:cNvSpPr>
              <p:nvPr/>
            </p:nvSpPr>
            <p:spPr bwMode="auto">
              <a:xfrm>
                <a:off x="10385426" y="3265488"/>
                <a:ext cx="49213" cy="112713"/>
              </a:xfrm>
              <a:custGeom>
                <a:avLst/>
                <a:gdLst>
                  <a:gd name="T0" fmla="*/ 0 w 13"/>
                  <a:gd name="T1" fmla="*/ 28 h 30"/>
                  <a:gd name="T2" fmla="*/ 0 w 13"/>
                  <a:gd name="T3" fmla="*/ 28 h 30"/>
                  <a:gd name="T4" fmla="*/ 0 w 13"/>
                  <a:gd name="T5" fmla="*/ 28 h 30"/>
                  <a:gd name="T6" fmla="*/ 1 w 13"/>
                  <a:gd name="T7" fmla="*/ 29 h 30"/>
                  <a:gd name="T8" fmla="*/ 6 w 13"/>
                  <a:gd name="T9" fmla="*/ 29 h 30"/>
                  <a:gd name="T10" fmla="*/ 8 w 13"/>
                  <a:gd name="T11" fmla="*/ 29 h 30"/>
                  <a:gd name="T12" fmla="*/ 10 w 13"/>
                  <a:gd name="T13" fmla="*/ 30 h 30"/>
                  <a:gd name="T14" fmla="*/ 11 w 13"/>
                  <a:gd name="T15" fmla="*/ 30 h 30"/>
                  <a:gd name="T16" fmla="*/ 13 w 13"/>
                  <a:gd name="T17" fmla="*/ 30 h 30"/>
                  <a:gd name="T18" fmla="*/ 13 w 13"/>
                  <a:gd name="T19" fmla="*/ 1 h 30"/>
                  <a:gd name="T20" fmla="*/ 0 w 13"/>
                  <a:gd name="T21" fmla="*/ 0 h 30"/>
                  <a:gd name="T22" fmla="*/ 0 w 13"/>
                  <a:gd name="T23"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0" y="28"/>
                    </a:moveTo>
                    <a:cubicBezTo>
                      <a:pt x="0" y="28"/>
                      <a:pt x="0" y="28"/>
                      <a:pt x="0" y="28"/>
                    </a:cubicBezTo>
                    <a:cubicBezTo>
                      <a:pt x="0" y="28"/>
                      <a:pt x="0" y="28"/>
                      <a:pt x="0" y="28"/>
                    </a:cubicBezTo>
                    <a:cubicBezTo>
                      <a:pt x="0" y="29"/>
                      <a:pt x="1" y="29"/>
                      <a:pt x="1" y="29"/>
                    </a:cubicBezTo>
                    <a:cubicBezTo>
                      <a:pt x="3" y="29"/>
                      <a:pt x="4" y="29"/>
                      <a:pt x="6" y="29"/>
                    </a:cubicBezTo>
                    <a:cubicBezTo>
                      <a:pt x="6" y="29"/>
                      <a:pt x="7" y="29"/>
                      <a:pt x="8" y="29"/>
                    </a:cubicBezTo>
                    <a:cubicBezTo>
                      <a:pt x="9" y="30"/>
                      <a:pt x="9" y="30"/>
                      <a:pt x="10" y="30"/>
                    </a:cubicBezTo>
                    <a:cubicBezTo>
                      <a:pt x="11" y="30"/>
                      <a:pt x="11" y="30"/>
                      <a:pt x="11" y="30"/>
                    </a:cubicBezTo>
                    <a:cubicBezTo>
                      <a:pt x="12" y="30"/>
                      <a:pt x="13" y="30"/>
                      <a:pt x="13" y="30"/>
                    </a:cubicBezTo>
                    <a:cubicBezTo>
                      <a:pt x="13" y="1"/>
                      <a:pt x="13" y="1"/>
                      <a:pt x="13" y="1"/>
                    </a:cubicBezTo>
                    <a:cubicBezTo>
                      <a:pt x="9" y="1"/>
                      <a:pt x="4" y="0"/>
                      <a:pt x="0" y="0"/>
                    </a:cubicBez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11" name="Freeform 189"/>
              <p:cNvSpPr>
                <a:spLocks/>
              </p:cNvSpPr>
              <p:nvPr/>
            </p:nvSpPr>
            <p:spPr bwMode="auto">
              <a:xfrm>
                <a:off x="10621963" y="3265488"/>
                <a:ext cx="52388" cy="112713"/>
              </a:xfrm>
              <a:custGeom>
                <a:avLst/>
                <a:gdLst>
                  <a:gd name="T0" fmla="*/ 0 w 14"/>
                  <a:gd name="T1" fmla="*/ 30 h 30"/>
                  <a:gd name="T2" fmla="*/ 14 w 14"/>
                  <a:gd name="T3" fmla="*/ 28 h 30"/>
                  <a:gd name="T4" fmla="*/ 14 w 14"/>
                  <a:gd name="T5" fmla="*/ 0 h 30"/>
                  <a:gd name="T6" fmla="*/ 0 w 14"/>
                  <a:gd name="T7" fmla="*/ 1 h 30"/>
                  <a:gd name="T8" fmla="*/ 0 w 14"/>
                  <a:gd name="T9" fmla="*/ 30 h 30"/>
                </a:gdLst>
                <a:ahLst/>
                <a:cxnLst>
                  <a:cxn ang="0">
                    <a:pos x="T0" y="T1"/>
                  </a:cxn>
                  <a:cxn ang="0">
                    <a:pos x="T2" y="T3"/>
                  </a:cxn>
                  <a:cxn ang="0">
                    <a:pos x="T4" y="T5"/>
                  </a:cxn>
                  <a:cxn ang="0">
                    <a:pos x="T6" y="T7"/>
                  </a:cxn>
                  <a:cxn ang="0">
                    <a:pos x="T8" y="T9"/>
                  </a:cxn>
                </a:cxnLst>
                <a:rect l="0" t="0" r="r" b="b"/>
                <a:pathLst>
                  <a:path w="14" h="30">
                    <a:moveTo>
                      <a:pt x="0" y="30"/>
                    </a:moveTo>
                    <a:cubicBezTo>
                      <a:pt x="5" y="29"/>
                      <a:pt x="10" y="29"/>
                      <a:pt x="14" y="28"/>
                    </a:cubicBezTo>
                    <a:cubicBezTo>
                      <a:pt x="14" y="0"/>
                      <a:pt x="14" y="0"/>
                      <a:pt x="14" y="0"/>
                    </a:cubicBezTo>
                    <a:cubicBezTo>
                      <a:pt x="10" y="0"/>
                      <a:pt x="5" y="1"/>
                      <a:pt x="0" y="1"/>
                    </a:cubicBez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12" name="Freeform 190"/>
              <p:cNvSpPr>
                <a:spLocks/>
              </p:cNvSpPr>
              <p:nvPr/>
            </p:nvSpPr>
            <p:spPr bwMode="auto">
              <a:xfrm>
                <a:off x="10163176" y="3175001"/>
                <a:ext cx="34925" cy="139700"/>
              </a:xfrm>
              <a:custGeom>
                <a:avLst/>
                <a:gdLst>
                  <a:gd name="T0" fmla="*/ 0 w 9"/>
                  <a:gd name="T1" fmla="*/ 24 h 37"/>
                  <a:gd name="T2" fmla="*/ 0 w 9"/>
                  <a:gd name="T3" fmla="*/ 27 h 37"/>
                  <a:gd name="T4" fmla="*/ 1 w 9"/>
                  <a:gd name="T5" fmla="*/ 28 h 37"/>
                  <a:gd name="T6" fmla="*/ 2 w 9"/>
                  <a:gd name="T7" fmla="*/ 30 h 37"/>
                  <a:gd name="T8" fmla="*/ 3 w 9"/>
                  <a:gd name="T9" fmla="*/ 31 h 37"/>
                  <a:gd name="T10" fmla="*/ 4 w 9"/>
                  <a:gd name="T11" fmla="*/ 33 h 37"/>
                  <a:gd name="T12" fmla="*/ 6 w 9"/>
                  <a:gd name="T13" fmla="*/ 34 h 37"/>
                  <a:gd name="T14" fmla="*/ 7 w 9"/>
                  <a:gd name="T15" fmla="*/ 36 h 37"/>
                  <a:gd name="T16" fmla="*/ 9 w 9"/>
                  <a:gd name="T17" fmla="*/ 37 h 37"/>
                  <a:gd name="T18" fmla="*/ 9 w 9"/>
                  <a:gd name="T19" fmla="*/ 8 h 37"/>
                  <a:gd name="T20" fmla="*/ 0 w 9"/>
                  <a:gd name="T21" fmla="*/ 0 h 37"/>
                  <a:gd name="T22" fmla="*/ 0 w 9"/>
                  <a:gd name="T2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7">
                    <a:moveTo>
                      <a:pt x="0" y="24"/>
                    </a:moveTo>
                    <a:cubicBezTo>
                      <a:pt x="0" y="25"/>
                      <a:pt x="0" y="26"/>
                      <a:pt x="0" y="27"/>
                    </a:cubicBezTo>
                    <a:cubicBezTo>
                      <a:pt x="1" y="27"/>
                      <a:pt x="1" y="28"/>
                      <a:pt x="1" y="28"/>
                    </a:cubicBezTo>
                    <a:cubicBezTo>
                      <a:pt x="1" y="29"/>
                      <a:pt x="1" y="29"/>
                      <a:pt x="2" y="30"/>
                    </a:cubicBezTo>
                    <a:cubicBezTo>
                      <a:pt x="2" y="30"/>
                      <a:pt x="2" y="31"/>
                      <a:pt x="3" y="31"/>
                    </a:cubicBezTo>
                    <a:cubicBezTo>
                      <a:pt x="3" y="32"/>
                      <a:pt x="4" y="32"/>
                      <a:pt x="4" y="33"/>
                    </a:cubicBezTo>
                    <a:cubicBezTo>
                      <a:pt x="5" y="33"/>
                      <a:pt x="5" y="34"/>
                      <a:pt x="6" y="34"/>
                    </a:cubicBezTo>
                    <a:cubicBezTo>
                      <a:pt x="6" y="35"/>
                      <a:pt x="7" y="35"/>
                      <a:pt x="7" y="36"/>
                    </a:cubicBezTo>
                    <a:cubicBezTo>
                      <a:pt x="8" y="36"/>
                      <a:pt x="8" y="36"/>
                      <a:pt x="9" y="37"/>
                    </a:cubicBezTo>
                    <a:cubicBezTo>
                      <a:pt x="9" y="8"/>
                      <a:pt x="9" y="8"/>
                      <a:pt x="9" y="8"/>
                    </a:cubicBezTo>
                    <a:cubicBezTo>
                      <a:pt x="5" y="6"/>
                      <a:pt x="2" y="3"/>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13" name="Freeform 191"/>
              <p:cNvSpPr>
                <a:spLocks/>
              </p:cNvSpPr>
              <p:nvPr/>
            </p:nvSpPr>
            <p:spPr bwMode="auto">
              <a:xfrm>
                <a:off x="10783888" y="3221038"/>
                <a:ext cx="49213" cy="127000"/>
              </a:xfrm>
              <a:custGeom>
                <a:avLst/>
                <a:gdLst>
                  <a:gd name="T0" fmla="*/ 13 w 13"/>
                  <a:gd name="T1" fmla="*/ 0 h 34"/>
                  <a:gd name="T2" fmla="*/ 0 w 13"/>
                  <a:gd name="T3" fmla="*/ 5 h 34"/>
                  <a:gd name="T4" fmla="*/ 0 w 13"/>
                  <a:gd name="T5" fmla="*/ 34 h 34"/>
                  <a:gd name="T6" fmla="*/ 1 w 13"/>
                  <a:gd name="T7" fmla="*/ 34 h 34"/>
                  <a:gd name="T8" fmla="*/ 1 w 13"/>
                  <a:gd name="T9" fmla="*/ 34 h 34"/>
                  <a:gd name="T10" fmla="*/ 8 w 13"/>
                  <a:gd name="T11" fmla="*/ 32 h 34"/>
                  <a:gd name="T12" fmla="*/ 8 w 13"/>
                  <a:gd name="T13" fmla="*/ 31 h 34"/>
                  <a:gd name="T14" fmla="*/ 13 w 13"/>
                  <a:gd name="T15" fmla="*/ 29 h 34"/>
                  <a:gd name="T16" fmla="*/ 13 w 13"/>
                  <a:gd name="T17" fmla="*/ 29 h 34"/>
                  <a:gd name="T18" fmla="*/ 13 w 13"/>
                  <a:gd name="T19" fmla="*/ 29 h 34"/>
                  <a:gd name="T20" fmla="*/ 13 w 13"/>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4">
                    <a:moveTo>
                      <a:pt x="13" y="0"/>
                    </a:moveTo>
                    <a:cubicBezTo>
                      <a:pt x="9" y="2"/>
                      <a:pt x="5" y="4"/>
                      <a:pt x="0" y="5"/>
                    </a:cubicBezTo>
                    <a:cubicBezTo>
                      <a:pt x="0" y="34"/>
                      <a:pt x="0" y="34"/>
                      <a:pt x="0" y="34"/>
                    </a:cubicBezTo>
                    <a:cubicBezTo>
                      <a:pt x="0" y="34"/>
                      <a:pt x="1" y="34"/>
                      <a:pt x="1" y="34"/>
                    </a:cubicBezTo>
                    <a:cubicBezTo>
                      <a:pt x="1" y="34"/>
                      <a:pt x="1" y="34"/>
                      <a:pt x="1" y="34"/>
                    </a:cubicBezTo>
                    <a:cubicBezTo>
                      <a:pt x="4" y="33"/>
                      <a:pt x="6" y="32"/>
                      <a:pt x="8" y="32"/>
                    </a:cubicBezTo>
                    <a:cubicBezTo>
                      <a:pt x="8" y="32"/>
                      <a:pt x="8" y="31"/>
                      <a:pt x="8" y="31"/>
                    </a:cubicBezTo>
                    <a:cubicBezTo>
                      <a:pt x="10" y="31"/>
                      <a:pt x="11" y="30"/>
                      <a:pt x="13" y="29"/>
                    </a:cubicBezTo>
                    <a:cubicBezTo>
                      <a:pt x="13" y="29"/>
                      <a:pt x="13" y="29"/>
                      <a:pt x="13" y="29"/>
                    </a:cubicBezTo>
                    <a:cubicBezTo>
                      <a:pt x="13" y="29"/>
                      <a:pt x="13" y="29"/>
                      <a:pt x="13" y="29"/>
                    </a:cubicBez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14" name="Freeform 192"/>
              <p:cNvSpPr>
                <a:spLocks/>
              </p:cNvSpPr>
              <p:nvPr/>
            </p:nvSpPr>
            <p:spPr bwMode="auto">
              <a:xfrm>
                <a:off x="10863263" y="3175001"/>
                <a:ext cx="33338" cy="139700"/>
              </a:xfrm>
              <a:custGeom>
                <a:avLst/>
                <a:gdLst>
                  <a:gd name="T0" fmla="*/ 9 w 9"/>
                  <a:gd name="T1" fmla="*/ 24 h 37"/>
                  <a:gd name="T2" fmla="*/ 9 w 9"/>
                  <a:gd name="T3" fmla="*/ 0 h 37"/>
                  <a:gd name="T4" fmla="*/ 0 w 9"/>
                  <a:gd name="T5" fmla="*/ 8 h 37"/>
                  <a:gd name="T6" fmla="*/ 0 w 9"/>
                  <a:gd name="T7" fmla="*/ 37 h 37"/>
                  <a:gd name="T8" fmla="*/ 1 w 9"/>
                  <a:gd name="T9" fmla="*/ 36 h 37"/>
                  <a:gd name="T10" fmla="*/ 1 w 9"/>
                  <a:gd name="T11" fmla="*/ 36 h 37"/>
                  <a:gd name="T12" fmla="*/ 1 w 9"/>
                  <a:gd name="T13" fmla="*/ 36 h 37"/>
                  <a:gd name="T14" fmla="*/ 3 w 9"/>
                  <a:gd name="T15" fmla="*/ 34 h 37"/>
                  <a:gd name="T16" fmla="*/ 4 w 9"/>
                  <a:gd name="T17" fmla="*/ 33 h 37"/>
                  <a:gd name="T18" fmla="*/ 5 w 9"/>
                  <a:gd name="T19" fmla="*/ 33 h 37"/>
                  <a:gd name="T20" fmla="*/ 5 w 9"/>
                  <a:gd name="T21" fmla="*/ 32 h 37"/>
                  <a:gd name="T22" fmla="*/ 7 w 9"/>
                  <a:gd name="T23" fmla="*/ 30 h 37"/>
                  <a:gd name="T24" fmla="*/ 7 w 9"/>
                  <a:gd name="T25" fmla="*/ 30 h 37"/>
                  <a:gd name="T26" fmla="*/ 7 w 9"/>
                  <a:gd name="T27" fmla="*/ 30 h 37"/>
                  <a:gd name="T28" fmla="*/ 8 w 9"/>
                  <a:gd name="T29" fmla="*/ 28 h 37"/>
                  <a:gd name="T30" fmla="*/ 8 w 9"/>
                  <a:gd name="T31" fmla="*/ 27 h 37"/>
                  <a:gd name="T32" fmla="*/ 8 w 9"/>
                  <a:gd name="T33" fmla="*/ 27 h 37"/>
                  <a:gd name="T34" fmla="*/ 8 w 9"/>
                  <a:gd name="T35" fmla="*/ 26 h 37"/>
                  <a:gd name="T36" fmla="*/ 9 w 9"/>
                  <a:gd name="T37" fmla="*/ 24 h 37"/>
                  <a:gd name="T38" fmla="*/ 9 w 9"/>
                  <a:gd name="T39"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37">
                    <a:moveTo>
                      <a:pt x="9" y="24"/>
                    </a:moveTo>
                    <a:cubicBezTo>
                      <a:pt x="9" y="0"/>
                      <a:pt x="9" y="0"/>
                      <a:pt x="9" y="0"/>
                    </a:cubicBezTo>
                    <a:cubicBezTo>
                      <a:pt x="7" y="3"/>
                      <a:pt x="4" y="6"/>
                      <a:pt x="0" y="8"/>
                    </a:cubicBezTo>
                    <a:cubicBezTo>
                      <a:pt x="0" y="37"/>
                      <a:pt x="0" y="37"/>
                      <a:pt x="0" y="37"/>
                    </a:cubicBezTo>
                    <a:cubicBezTo>
                      <a:pt x="0" y="36"/>
                      <a:pt x="1" y="36"/>
                      <a:pt x="1" y="36"/>
                    </a:cubicBezTo>
                    <a:cubicBezTo>
                      <a:pt x="1" y="36"/>
                      <a:pt x="1" y="36"/>
                      <a:pt x="1" y="36"/>
                    </a:cubicBezTo>
                    <a:cubicBezTo>
                      <a:pt x="1" y="36"/>
                      <a:pt x="1" y="36"/>
                      <a:pt x="1" y="36"/>
                    </a:cubicBezTo>
                    <a:cubicBezTo>
                      <a:pt x="2" y="35"/>
                      <a:pt x="3" y="35"/>
                      <a:pt x="3" y="34"/>
                    </a:cubicBezTo>
                    <a:cubicBezTo>
                      <a:pt x="4" y="34"/>
                      <a:pt x="4" y="33"/>
                      <a:pt x="4" y="33"/>
                    </a:cubicBezTo>
                    <a:cubicBezTo>
                      <a:pt x="4" y="33"/>
                      <a:pt x="4" y="33"/>
                      <a:pt x="5" y="33"/>
                    </a:cubicBezTo>
                    <a:cubicBezTo>
                      <a:pt x="5" y="32"/>
                      <a:pt x="5" y="32"/>
                      <a:pt x="5" y="32"/>
                    </a:cubicBezTo>
                    <a:cubicBezTo>
                      <a:pt x="6" y="31"/>
                      <a:pt x="6" y="31"/>
                      <a:pt x="7" y="30"/>
                    </a:cubicBezTo>
                    <a:cubicBezTo>
                      <a:pt x="7" y="30"/>
                      <a:pt x="7" y="30"/>
                      <a:pt x="7" y="30"/>
                    </a:cubicBezTo>
                    <a:cubicBezTo>
                      <a:pt x="7" y="30"/>
                      <a:pt x="7" y="30"/>
                      <a:pt x="7" y="30"/>
                    </a:cubicBezTo>
                    <a:cubicBezTo>
                      <a:pt x="7" y="29"/>
                      <a:pt x="7" y="29"/>
                      <a:pt x="8" y="28"/>
                    </a:cubicBezTo>
                    <a:cubicBezTo>
                      <a:pt x="8" y="28"/>
                      <a:pt x="8" y="28"/>
                      <a:pt x="8" y="27"/>
                    </a:cubicBezTo>
                    <a:cubicBezTo>
                      <a:pt x="8" y="27"/>
                      <a:pt x="8" y="27"/>
                      <a:pt x="8" y="27"/>
                    </a:cubicBezTo>
                    <a:cubicBezTo>
                      <a:pt x="8" y="27"/>
                      <a:pt x="8" y="26"/>
                      <a:pt x="8" y="26"/>
                    </a:cubicBezTo>
                    <a:cubicBezTo>
                      <a:pt x="9" y="25"/>
                      <a:pt x="9" y="25"/>
                      <a:pt x="9" y="24"/>
                    </a:cubicBezTo>
                    <a:cubicBezTo>
                      <a:pt x="9" y="24"/>
                      <a:pt x="9" y="24"/>
                      <a:pt x="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15" name="Freeform 193"/>
              <p:cNvSpPr>
                <a:spLocks/>
              </p:cNvSpPr>
              <p:nvPr/>
            </p:nvSpPr>
            <p:spPr bwMode="auto">
              <a:xfrm>
                <a:off x="10542588" y="3273426"/>
                <a:ext cx="53975" cy="107950"/>
              </a:xfrm>
              <a:custGeom>
                <a:avLst/>
                <a:gdLst>
                  <a:gd name="T0" fmla="*/ 0 w 14"/>
                  <a:gd name="T1" fmla="*/ 29 h 29"/>
                  <a:gd name="T2" fmla="*/ 5 w 14"/>
                  <a:gd name="T3" fmla="*/ 29 h 29"/>
                  <a:gd name="T4" fmla="*/ 7 w 14"/>
                  <a:gd name="T5" fmla="*/ 29 h 29"/>
                  <a:gd name="T6" fmla="*/ 7 w 14"/>
                  <a:gd name="T7" fmla="*/ 29 h 29"/>
                  <a:gd name="T8" fmla="*/ 14 w 14"/>
                  <a:gd name="T9" fmla="*/ 28 h 29"/>
                  <a:gd name="T10" fmla="*/ 14 w 14"/>
                  <a:gd name="T11" fmla="*/ 0 h 29"/>
                  <a:gd name="T12" fmla="*/ 0 w 14"/>
                  <a:gd name="T13" fmla="*/ 0 h 29"/>
                  <a:gd name="T14" fmla="*/ 0 w 14"/>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9">
                    <a:moveTo>
                      <a:pt x="0" y="29"/>
                    </a:moveTo>
                    <a:cubicBezTo>
                      <a:pt x="2" y="29"/>
                      <a:pt x="3" y="29"/>
                      <a:pt x="5" y="29"/>
                    </a:cubicBezTo>
                    <a:cubicBezTo>
                      <a:pt x="6" y="29"/>
                      <a:pt x="6" y="29"/>
                      <a:pt x="7" y="29"/>
                    </a:cubicBezTo>
                    <a:cubicBezTo>
                      <a:pt x="7" y="29"/>
                      <a:pt x="7" y="29"/>
                      <a:pt x="7" y="29"/>
                    </a:cubicBezTo>
                    <a:cubicBezTo>
                      <a:pt x="9" y="29"/>
                      <a:pt x="11" y="29"/>
                      <a:pt x="14" y="28"/>
                    </a:cubicBezTo>
                    <a:cubicBezTo>
                      <a:pt x="14" y="0"/>
                      <a:pt x="14" y="0"/>
                      <a:pt x="14" y="0"/>
                    </a:cubicBezTo>
                    <a:cubicBezTo>
                      <a:pt x="9" y="0"/>
                      <a:pt x="5" y="0"/>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16" name="Freeform 194"/>
              <p:cNvSpPr>
                <a:spLocks/>
              </p:cNvSpPr>
              <p:nvPr/>
            </p:nvSpPr>
            <p:spPr bwMode="auto">
              <a:xfrm>
                <a:off x="10704513" y="3251201"/>
                <a:ext cx="49213" cy="115888"/>
              </a:xfrm>
              <a:custGeom>
                <a:avLst/>
                <a:gdLst>
                  <a:gd name="T0" fmla="*/ 0 w 13"/>
                  <a:gd name="T1" fmla="*/ 31 h 31"/>
                  <a:gd name="T2" fmla="*/ 10 w 13"/>
                  <a:gd name="T3" fmla="*/ 29 h 31"/>
                  <a:gd name="T4" fmla="*/ 11 w 13"/>
                  <a:gd name="T5" fmla="*/ 29 h 31"/>
                  <a:gd name="T6" fmla="*/ 12 w 13"/>
                  <a:gd name="T7" fmla="*/ 29 h 31"/>
                  <a:gd name="T8" fmla="*/ 13 w 13"/>
                  <a:gd name="T9" fmla="*/ 28 h 31"/>
                  <a:gd name="T10" fmla="*/ 13 w 13"/>
                  <a:gd name="T11" fmla="*/ 0 h 31"/>
                  <a:gd name="T12" fmla="*/ 0 w 13"/>
                  <a:gd name="T13" fmla="*/ 2 h 31"/>
                  <a:gd name="T14" fmla="*/ 0 w 13"/>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0" y="31"/>
                    </a:moveTo>
                    <a:cubicBezTo>
                      <a:pt x="3" y="31"/>
                      <a:pt x="7" y="30"/>
                      <a:pt x="10" y="29"/>
                    </a:cubicBezTo>
                    <a:cubicBezTo>
                      <a:pt x="10" y="29"/>
                      <a:pt x="11" y="29"/>
                      <a:pt x="11" y="29"/>
                    </a:cubicBezTo>
                    <a:cubicBezTo>
                      <a:pt x="12" y="29"/>
                      <a:pt x="12" y="29"/>
                      <a:pt x="12" y="29"/>
                    </a:cubicBezTo>
                    <a:cubicBezTo>
                      <a:pt x="13" y="28"/>
                      <a:pt x="13" y="28"/>
                      <a:pt x="13" y="28"/>
                    </a:cubicBezTo>
                    <a:cubicBezTo>
                      <a:pt x="13" y="0"/>
                      <a:pt x="13" y="0"/>
                      <a:pt x="13" y="0"/>
                    </a:cubicBezTo>
                    <a:cubicBezTo>
                      <a:pt x="9" y="1"/>
                      <a:pt x="4" y="2"/>
                      <a:pt x="0" y="2"/>
                    </a:cubicBez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17" name="Freeform 195"/>
              <p:cNvSpPr>
                <a:spLocks/>
              </p:cNvSpPr>
              <p:nvPr/>
            </p:nvSpPr>
            <p:spPr bwMode="auto">
              <a:xfrm>
                <a:off x="10464801" y="3273426"/>
                <a:ext cx="47625" cy="107950"/>
              </a:xfrm>
              <a:custGeom>
                <a:avLst/>
                <a:gdLst>
                  <a:gd name="T0" fmla="*/ 0 w 13"/>
                  <a:gd name="T1" fmla="*/ 28 h 29"/>
                  <a:gd name="T2" fmla="*/ 2 w 13"/>
                  <a:gd name="T3" fmla="*/ 29 h 29"/>
                  <a:gd name="T4" fmla="*/ 6 w 13"/>
                  <a:gd name="T5" fmla="*/ 29 h 29"/>
                  <a:gd name="T6" fmla="*/ 8 w 13"/>
                  <a:gd name="T7" fmla="*/ 29 h 29"/>
                  <a:gd name="T8" fmla="*/ 8 w 13"/>
                  <a:gd name="T9" fmla="*/ 29 h 29"/>
                  <a:gd name="T10" fmla="*/ 13 w 13"/>
                  <a:gd name="T11" fmla="*/ 29 h 29"/>
                  <a:gd name="T12" fmla="*/ 13 w 13"/>
                  <a:gd name="T13" fmla="*/ 0 h 29"/>
                  <a:gd name="T14" fmla="*/ 0 w 13"/>
                  <a:gd name="T15" fmla="*/ 0 h 29"/>
                  <a:gd name="T16" fmla="*/ 0 w 13"/>
                  <a:gd name="T1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9">
                    <a:moveTo>
                      <a:pt x="0" y="28"/>
                    </a:moveTo>
                    <a:cubicBezTo>
                      <a:pt x="1" y="29"/>
                      <a:pt x="1" y="29"/>
                      <a:pt x="2" y="29"/>
                    </a:cubicBezTo>
                    <a:cubicBezTo>
                      <a:pt x="3" y="29"/>
                      <a:pt x="5" y="29"/>
                      <a:pt x="6" y="29"/>
                    </a:cubicBezTo>
                    <a:cubicBezTo>
                      <a:pt x="7" y="29"/>
                      <a:pt x="7" y="29"/>
                      <a:pt x="8" y="29"/>
                    </a:cubicBezTo>
                    <a:cubicBezTo>
                      <a:pt x="8" y="29"/>
                      <a:pt x="8" y="29"/>
                      <a:pt x="8" y="29"/>
                    </a:cubicBezTo>
                    <a:cubicBezTo>
                      <a:pt x="10" y="29"/>
                      <a:pt x="12" y="29"/>
                      <a:pt x="13" y="29"/>
                    </a:cubicBezTo>
                    <a:cubicBezTo>
                      <a:pt x="13" y="0"/>
                      <a:pt x="13" y="0"/>
                      <a:pt x="13" y="0"/>
                    </a:cubicBezTo>
                    <a:cubicBezTo>
                      <a:pt x="9" y="0"/>
                      <a:pt x="4" y="0"/>
                      <a:pt x="0" y="0"/>
                    </a:cubicBez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18" name="Freeform 196"/>
              <p:cNvSpPr>
                <a:spLocks noEditPoints="1"/>
              </p:cNvSpPr>
              <p:nvPr/>
            </p:nvSpPr>
            <p:spPr bwMode="auto">
              <a:xfrm>
                <a:off x="10171113" y="2900363"/>
                <a:ext cx="714375" cy="222250"/>
              </a:xfrm>
              <a:custGeom>
                <a:avLst/>
                <a:gdLst>
                  <a:gd name="T0" fmla="*/ 0 w 190"/>
                  <a:gd name="T1" fmla="*/ 29 h 59"/>
                  <a:gd name="T2" fmla="*/ 95 w 190"/>
                  <a:gd name="T3" fmla="*/ 59 h 59"/>
                  <a:gd name="T4" fmla="*/ 190 w 190"/>
                  <a:gd name="T5" fmla="*/ 29 h 59"/>
                  <a:gd name="T6" fmla="*/ 95 w 190"/>
                  <a:gd name="T7" fmla="*/ 0 h 59"/>
                  <a:gd name="T8" fmla="*/ 0 w 190"/>
                  <a:gd name="T9" fmla="*/ 29 h 59"/>
                  <a:gd name="T10" fmla="*/ 88 w 190"/>
                  <a:gd name="T11" fmla="*/ 32 h 59"/>
                  <a:gd name="T12" fmla="*/ 53 w 190"/>
                  <a:gd name="T13" fmla="*/ 21 h 59"/>
                  <a:gd name="T14" fmla="*/ 86 w 190"/>
                  <a:gd name="T15" fmla="*/ 9 h 59"/>
                  <a:gd name="T16" fmla="*/ 86 w 190"/>
                  <a:gd name="T17" fmla="*/ 3 h 59"/>
                  <a:gd name="T18" fmla="*/ 105 w 190"/>
                  <a:gd name="T19" fmla="*/ 3 h 59"/>
                  <a:gd name="T20" fmla="*/ 105 w 190"/>
                  <a:gd name="T21" fmla="*/ 9 h 59"/>
                  <a:gd name="T22" fmla="*/ 133 w 190"/>
                  <a:gd name="T23" fmla="*/ 11 h 59"/>
                  <a:gd name="T24" fmla="*/ 127 w 190"/>
                  <a:gd name="T25" fmla="*/ 18 h 59"/>
                  <a:gd name="T26" fmla="*/ 99 w 190"/>
                  <a:gd name="T27" fmla="*/ 16 h 59"/>
                  <a:gd name="T28" fmla="*/ 83 w 190"/>
                  <a:gd name="T29" fmla="*/ 20 h 59"/>
                  <a:gd name="T30" fmla="*/ 106 w 190"/>
                  <a:gd name="T31" fmla="*/ 25 h 59"/>
                  <a:gd name="T32" fmla="*/ 138 w 190"/>
                  <a:gd name="T33" fmla="*/ 37 h 59"/>
                  <a:gd name="T34" fmla="*/ 104 w 190"/>
                  <a:gd name="T35" fmla="*/ 49 h 59"/>
                  <a:gd name="T36" fmla="*/ 104 w 190"/>
                  <a:gd name="T37" fmla="*/ 55 h 59"/>
                  <a:gd name="T38" fmla="*/ 85 w 190"/>
                  <a:gd name="T39" fmla="*/ 55 h 59"/>
                  <a:gd name="T40" fmla="*/ 85 w 190"/>
                  <a:gd name="T41" fmla="*/ 49 h 59"/>
                  <a:gd name="T42" fmla="*/ 52 w 190"/>
                  <a:gd name="T43" fmla="*/ 46 h 59"/>
                  <a:gd name="T44" fmla="*/ 57 w 190"/>
                  <a:gd name="T45" fmla="*/ 39 h 59"/>
                  <a:gd name="T46" fmla="*/ 90 w 190"/>
                  <a:gd name="T47" fmla="*/ 42 h 59"/>
                  <a:gd name="T48" fmla="*/ 109 w 190"/>
                  <a:gd name="T49" fmla="*/ 38 h 59"/>
                  <a:gd name="T50" fmla="*/ 88 w 190"/>
                  <a:gd name="T51" fmla="*/ 3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0" h="59">
                    <a:moveTo>
                      <a:pt x="0" y="29"/>
                    </a:moveTo>
                    <a:cubicBezTo>
                      <a:pt x="0" y="44"/>
                      <a:pt x="38" y="59"/>
                      <a:pt x="95" y="59"/>
                    </a:cubicBezTo>
                    <a:cubicBezTo>
                      <a:pt x="152" y="59"/>
                      <a:pt x="190" y="44"/>
                      <a:pt x="190" y="29"/>
                    </a:cubicBezTo>
                    <a:cubicBezTo>
                      <a:pt x="190" y="15"/>
                      <a:pt x="152" y="0"/>
                      <a:pt x="95" y="0"/>
                    </a:cubicBezTo>
                    <a:cubicBezTo>
                      <a:pt x="38" y="0"/>
                      <a:pt x="0" y="15"/>
                      <a:pt x="0" y="29"/>
                    </a:cubicBezTo>
                    <a:close/>
                    <a:moveTo>
                      <a:pt x="88" y="32"/>
                    </a:moveTo>
                    <a:cubicBezTo>
                      <a:pt x="67" y="30"/>
                      <a:pt x="53" y="27"/>
                      <a:pt x="53" y="21"/>
                    </a:cubicBezTo>
                    <a:cubicBezTo>
                      <a:pt x="53" y="15"/>
                      <a:pt x="65" y="11"/>
                      <a:pt x="86" y="9"/>
                    </a:cubicBezTo>
                    <a:cubicBezTo>
                      <a:pt x="86" y="3"/>
                      <a:pt x="86" y="3"/>
                      <a:pt x="86" y="3"/>
                    </a:cubicBezTo>
                    <a:cubicBezTo>
                      <a:pt x="105" y="3"/>
                      <a:pt x="105" y="3"/>
                      <a:pt x="105" y="3"/>
                    </a:cubicBezTo>
                    <a:cubicBezTo>
                      <a:pt x="105" y="9"/>
                      <a:pt x="105" y="9"/>
                      <a:pt x="105" y="9"/>
                    </a:cubicBezTo>
                    <a:cubicBezTo>
                      <a:pt x="118" y="9"/>
                      <a:pt x="127" y="10"/>
                      <a:pt x="133" y="11"/>
                    </a:cubicBezTo>
                    <a:cubicBezTo>
                      <a:pt x="127" y="18"/>
                      <a:pt x="127" y="18"/>
                      <a:pt x="127" y="18"/>
                    </a:cubicBezTo>
                    <a:cubicBezTo>
                      <a:pt x="122" y="17"/>
                      <a:pt x="113" y="16"/>
                      <a:pt x="99" y="16"/>
                    </a:cubicBezTo>
                    <a:cubicBezTo>
                      <a:pt x="87" y="16"/>
                      <a:pt x="83" y="18"/>
                      <a:pt x="83" y="20"/>
                    </a:cubicBezTo>
                    <a:cubicBezTo>
                      <a:pt x="83" y="22"/>
                      <a:pt x="89" y="23"/>
                      <a:pt x="106" y="25"/>
                    </a:cubicBezTo>
                    <a:cubicBezTo>
                      <a:pt x="129" y="28"/>
                      <a:pt x="138" y="31"/>
                      <a:pt x="138" y="37"/>
                    </a:cubicBezTo>
                    <a:cubicBezTo>
                      <a:pt x="138" y="43"/>
                      <a:pt x="126" y="47"/>
                      <a:pt x="104" y="49"/>
                    </a:cubicBezTo>
                    <a:cubicBezTo>
                      <a:pt x="104" y="55"/>
                      <a:pt x="104" y="55"/>
                      <a:pt x="104" y="55"/>
                    </a:cubicBezTo>
                    <a:cubicBezTo>
                      <a:pt x="85" y="55"/>
                      <a:pt x="85" y="55"/>
                      <a:pt x="85" y="55"/>
                    </a:cubicBezTo>
                    <a:cubicBezTo>
                      <a:pt x="85" y="49"/>
                      <a:pt x="85" y="49"/>
                      <a:pt x="85" y="49"/>
                    </a:cubicBezTo>
                    <a:cubicBezTo>
                      <a:pt x="72" y="49"/>
                      <a:pt x="59" y="48"/>
                      <a:pt x="52" y="46"/>
                    </a:cubicBezTo>
                    <a:cubicBezTo>
                      <a:pt x="57" y="39"/>
                      <a:pt x="57" y="39"/>
                      <a:pt x="57" y="39"/>
                    </a:cubicBezTo>
                    <a:cubicBezTo>
                      <a:pt x="66" y="40"/>
                      <a:pt x="77" y="42"/>
                      <a:pt x="90" y="42"/>
                    </a:cubicBezTo>
                    <a:cubicBezTo>
                      <a:pt x="101" y="42"/>
                      <a:pt x="109" y="40"/>
                      <a:pt x="109" y="38"/>
                    </a:cubicBezTo>
                    <a:cubicBezTo>
                      <a:pt x="109" y="35"/>
                      <a:pt x="102" y="34"/>
                      <a:pt x="8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19" name="Freeform 197"/>
              <p:cNvSpPr>
                <a:spLocks/>
              </p:cNvSpPr>
              <p:nvPr/>
            </p:nvSpPr>
            <p:spPr bwMode="auto">
              <a:xfrm>
                <a:off x="10223501" y="3084513"/>
                <a:ext cx="52388" cy="128588"/>
              </a:xfrm>
              <a:custGeom>
                <a:avLst/>
                <a:gdLst>
                  <a:gd name="T0" fmla="*/ 8 w 14"/>
                  <a:gd name="T1" fmla="*/ 32 h 34"/>
                  <a:gd name="T2" fmla="*/ 11 w 14"/>
                  <a:gd name="T3" fmla="*/ 33 h 34"/>
                  <a:gd name="T4" fmla="*/ 11 w 14"/>
                  <a:gd name="T5" fmla="*/ 33 h 34"/>
                  <a:gd name="T6" fmla="*/ 14 w 14"/>
                  <a:gd name="T7" fmla="*/ 34 h 34"/>
                  <a:gd name="T8" fmla="*/ 14 w 14"/>
                  <a:gd name="T9" fmla="*/ 5 h 34"/>
                  <a:gd name="T10" fmla="*/ 0 w 14"/>
                  <a:gd name="T11" fmla="*/ 0 h 34"/>
                  <a:gd name="T12" fmla="*/ 0 w 14"/>
                  <a:gd name="T13" fmla="*/ 29 h 34"/>
                  <a:gd name="T14" fmla="*/ 3 w 14"/>
                  <a:gd name="T15" fmla="*/ 30 h 34"/>
                  <a:gd name="T16" fmla="*/ 5 w 14"/>
                  <a:gd name="T17" fmla="*/ 31 h 34"/>
                  <a:gd name="T18" fmla="*/ 8 w 14"/>
                  <a:gd name="T19"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34">
                    <a:moveTo>
                      <a:pt x="8" y="32"/>
                    </a:moveTo>
                    <a:cubicBezTo>
                      <a:pt x="9" y="32"/>
                      <a:pt x="10" y="32"/>
                      <a:pt x="11" y="33"/>
                    </a:cubicBezTo>
                    <a:cubicBezTo>
                      <a:pt x="11" y="33"/>
                      <a:pt x="11" y="33"/>
                      <a:pt x="11" y="33"/>
                    </a:cubicBezTo>
                    <a:cubicBezTo>
                      <a:pt x="12" y="33"/>
                      <a:pt x="13" y="33"/>
                      <a:pt x="14" y="34"/>
                    </a:cubicBezTo>
                    <a:cubicBezTo>
                      <a:pt x="14" y="5"/>
                      <a:pt x="14" y="5"/>
                      <a:pt x="14" y="5"/>
                    </a:cubicBezTo>
                    <a:cubicBezTo>
                      <a:pt x="9" y="3"/>
                      <a:pt x="4" y="2"/>
                      <a:pt x="0" y="0"/>
                    </a:cubicBezTo>
                    <a:cubicBezTo>
                      <a:pt x="0" y="29"/>
                      <a:pt x="0" y="29"/>
                      <a:pt x="0" y="29"/>
                    </a:cubicBezTo>
                    <a:cubicBezTo>
                      <a:pt x="1" y="29"/>
                      <a:pt x="2" y="29"/>
                      <a:pt x="3" y="30"/>
                    </a:cubicBezTo>
                    <a:cubicBezTo>
                      <a:pt x="4" y="30"/>
                      <a:pt x="4" y="30"/>
                      <a:pt x="5" y="31"/>
                    </a:cubicBezTo>
                    <a:cubicBezTo>
                      <a:pt x="6" y="31"/>
                      <a:pt x="7" y="32"/>
                      <a:pt x="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20" name="Freeform 198"/>
              <p:cNvSpPr>
                <a:spLocks/>
              </p:cNvSpPr>
              <p:nvPr/>
            </p:nvSpPr>
            <p:spPr bwMode="auto">
              <a:xfrm>
                <a:off x="10306051" y="3111501"/>
                <a:ext cx="49213" cy="120650"/>
              </a:xfrm>
              <a:custGeom>
                <a:avLst/>
                <a:gdLst>
                  <a:gd name="T0" fmla="*/ 6 w 13"/>
                  <a:gd name="T1" fmla="*/ 30 h 32"/>
                  <a:gd name="T2" fmla="*/ 9 w 13"/>
                  <a:gd name="T3" fmla="*/ 31 h 32"/>
                  <a:gd name="T4" fmla="*/ 12 w 13"/>
                  <a:gd name="T5" fmla="*/ 31 h 32"/>
                  <a:gd name="T6" fmla="*/ 13 w 13"/>
                  <a:gd name="T7" fmla="*/ 32 h 32"/>
                  <a:gd name="T8" fmla="*/ 13 w 13"/>
                  <a:gd name="T9" fmla="*/ 3 h 32"/>
                  <a:gd name="T10" fmla="*/ 0 w 13"/>
                  <a:gd name="T11" fmla="*/ 0 h 32"/>
                  <a:gd name="T12" fmla="*/ 0 w 13"/>
                  <a:gd name="T13" fmla="*/ 29 h 32"/>
                  <a:gd name="T14" fmla="*/ 3 w 13"/>
                  <a:gd name="T15" fmla="*/ 30 h 32"/>
                  <a:gd name="T16" fmla="*/ 4 w 13"/>
                  <a:gd name="T17" fmla="*/ 30 h 32"/>
                  <a:gd name="T18" fmla="*/ 6 w 13"/>
                  <a:gd name="T19"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32">
                    <a:moveTo>
                      <a:pt x="6" y="30"/>
                    </a:moveTo>
                    <a:cubicBezTo>
                      <a:pt x="7" y="31"/>
                      <a:pt x="8" y="31"/>
                      <a:pt x="9" y="31"/>
                    </a:cubicBezTo>
                    <a:cubicBezTo>
                      <a:pt x="10" y="31"/>
                      <a:pt x="11" y="31"/>
                      <a:pt x="12" y="31"/>
                    </a:cubicBezTo>
                    <a:cubicBezTo>
                      <a:pt x="12" y="32"/>
                      <a:pt x="13" y="32"/>
                      <a:pt x="13" y="32"/>
                    </a:cubicBezTo>
                    <a:cubicBezTo>
                      <a:pt x="13" y="3"/>
                      <a:pt x="13" y="3"/>
                      <a:pt x="13" y="3"/>
                    </a:cubicBezTo>
                    <a:cubicBezTo>
                      <a:pt x="8" y="2"/>
                      <a:pt x="4" y="1"/>
                      <a:pt x="0" y="0"/>
                    </a:cubicBezTo>
                    <a:cubicBezTo>
                      <a:pt x="0" y="29"/>
                      <a:pt x="0" y="29"/>
                      <a:pt x="0" y="29"/>
                    </a:cubicBezTo>
                    <a:cubicBezTo>
                      <a:pt x="1" y="29"/>
                      <a:pt x="2" y="29"/>
                      <a:pt x="3" y="30"/>
                    </a:cubicBezTo>
                    <a:cubicBezTo>
                      <a:pt x="3" y="30"/>
                      <a:pt x="4" y="30"/>
                      <a:pt x="4" y="30"/>
                    </a:cubicBezTo>
                    <a:cubicBezTo>
                      <a:pt x="5" y="30"/>
                      <a:pt x="6" y="30"/>
                      <a:pt x="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21" name="Freeform 199"/>
              <p:cNvSpPr>
                <a:spLocks/>
              </p:cNvSpPr>
              <p:nvPr/>
            </p:nvSpPr>
            <p:spPr bwMode="auto">
              <a:xfrm>
                <a:off x="10385426" y="3125788"/>
                <a:ext cx="49213" cy="112713"/>
              </a:xfrm>
              <a:custGeom>
                <a:avLst/>
                <a:gdLst>
                  <a:gd name="T0" fmla="*/ 1 w 13"/>
                  <a:gd name="T1" fmla="*/ 29 h 30"/>
                  <a:gd name="T2" fmla="*/ 6 w 13"/>
                  <a:gd name="T3" fmla="*/ 30 h 30"/>
                  <a:gd name="T4" fmla="*/ 8 w 13"/>
                  <a:gd name="T5" fmla="*/ 30 h 30"/>
                  <a:gd name="T6" fmla="*/ 10 w 13"/>
                  <a:gd name="T7" fmla="*/ 30 h 30"/>
                  <a:gd name="T8" fmla="*/ 11 w 13"/>
                  <a:gd name="T9" fmla="*/ 30 h 30"/>
                  <a:gd name="T10" fmla="*/ 13 w 13"/>
                  <a:gd name="T11" fmla="*/ 30 h 30"/>
                  <a:gd name="T12" fmla="*/ 13 w 13"/>
                  <a:gd name="T13" fmla="*/ 2 h 30"/>
                  <a:gd name="T14" fmla="*/ 0 w 13"/>
                  <a:gd name="T15" fmla="*/ 0 h 30"/>
                  <a:gd name="T16" fmla="*/ 0 w 13"/>
                  <a:gd name="T17" fmla="*/ 29 h 30"/>
                  <a:gd name="T18" fmla="*/ 0 w 13"/>
                  <a:gd name="T19" fmla="*/ 29 h 30"/>
                  <a:gd name="T20" fmla="*/ 0 w 13"/>
                  <a:gd name="T21" fmla="*/ 29 h 30"/>
                  <a:gd name="T22" fmla="*/ 1 w 13"/>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1" y="29"/>
                    </a:moveTo>
                    <a:cubicBezTo>
                      <a:pt x="3" y="29"/>
                      <a:pt x="4" y="30"/>
                      <a:pt x="6" y="30"/>
                    </a:cubicBezTo>
                    <a:cubicBezTo>
                      <a:pt x="6" y="30"/>
                      <a:pt x="7" y="30"/>
                      <a:pt x="8" y="30"/>
                    </a:cubicBezTo>
                    <a:cubicBezTo>
                      <a:pt x="9" y="30"/>
                      <a:pt x="9" y="30"/>
                      <a:pt x="10" y="30"/>
                    </a:cubicBezTo>
                    <a:cubicBezTo>
                      <a:pt x="11" y="30"/>
                      <a:pt x="11" y="30"/>
                      <a:pt x="11" y="30"/>
                    </a:cubicBezTo>
                    <a:cubicBezTo>
                      <a:pt x="12" y="30"/>
                      <a:pt x="13" y="30"/>
                      <a:pt x="13" y="30"/>
                    </a:cubicBezTo>
                    <a:cubicBezTo>
                      <a:pt x="13" y="2"/>
                      <a:pt x="13" y="2"/>
                      <a:pt x="13" y="2"/>
                    </a:cubicBezTo>
                    <a:cubicBezTo>
                      <a:pt x="9" y="1"/>
                      <a:pt x="4" y="1"/>
                      <a:pt x="0" y="0"/>
                    </a:cubicBezTo>
                    <a:cubicBezTo>
                      <a:pt x="0" y="29"/>
                      <a:pt x="0" y="29"/>
                      <a:pt x="0" y="29"/>
                    </a:cubicBezTo>
                    <a:cubicBezTo>
                      <a:pt x="0" y="29"/>
                      <a:pt x="0" y="29"/>
                      <a:pt x="0" y="29"/>
                    </a:cubicBezTo>
                    <a:cubicBezTo>
                      <a:pt x="0" y="29"/>
                      <a:pt x="0" y="29"/>
                      <a:pt x="0" y="29"/>
                    </a:cubicBezTo>
                    <a:cubicBezTo>
                      <a:pt x="0" y="29"/>
                      <a:pt x="1" y="29"/>
                      <a:pt x="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22" name="Freeform 200"/>
              <p:cNvSpPr>
                <a:spLocks/>
              </p:cNvSpPr>
              <p:nvPr/>
            </p:nvSpPr>
            <p:spPr bwMode="auto">
              <a:xfrm>
                <a:off x="10621963" y="3125788"/>
                <a:ext cx="52388" cy="112713"/>
              </a:xfrm>
              <a:custGeom>
                <a:avLst/>
                <a:gdLst>
                  <a:gd name="T0" fmla="*/ 14 w 14"/>
                  <a:gd name="T1" fmla="*/ 0 h 30"/>
                  <a:gd name="T2" fmla="*/ 0 w 14"/>
                  <a:gd name="T3" fmla="*/ 2 h 30"/>
                  <a:gd name="T4" fmla="*/ 0 w 14"/>
                  <a:gd name="T5" fmla="*/ 30 h 30"/>
                  <a:gd name="T6" fmla="*/ 14 w 14"/>
                  <a:gd name="T7" fmla="*/ 29 h 30"/>
                  <a:gd name="T8" fmla="*/ 14 w 14"/>
                  <a:gd name="T9" fmla="*/ 0 h 30"/>
                </a:gdLst>
                <a:ahLst/>
                <a:cxnLst>
                  <a:cxn ang="0">
                    <a:pos x="T0" y="T1"/>
                  </a:cxn>
                  <a:cxn ang="0">
                    <a:pos x="T2" y="T3"/>
                  </a:cxn>
                  <a:cxn ang="0">
                    <a:pos x="T4" y="T5"/>
                  </a:cxn>
                  <a:cxn ang="0">
                    <a:pos x="T6" y="T7"/>
                  </a:cxn>
                  <a:cxn ang="0">
                    <a:pos x="T8" y="T9"/>
                  </a:cxn>
                </a:cxnLst>
                <a:rect l="0" t="0" r="r" b="b"/>
                <a:pathLst>
                  <a:path w="14" h="30">
                    <a:moveTo>
                      <a:pt x="14" y="0"/>
                    </a:moveTo>
                    <a:cubicBezTo>
                      <a:pt x="10" y="1"/>
                      <a:pt x="5" y="1"/>
                      <a:pt x="0" y="2"/>
                    </a:cubicBezTo>
                    <a:cubicBezTo>
                      <a:pt x="0" y="30"/>
                      <a:pt x="0" y="30"/>
                      <a:pt x="0" y="30"/>
                    </a:cubicBezTo>
                    <a:cubicBezTo>
                      <a:pt x="5" y="30"/>
                      <a:pt x="10" y="29"/>
                      <a:pt x="14" y="29"/>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23" name="Freeform 201"/>
              <p:cNvSpPr>
                <a:spLocks/>
              </p:cNvSpPr>
              <p:nvPr/>
            </p:nvSpPr>
            <p:spPr bwMode="auto">
              <a:xfrm>
                <a:off x="10163176" y="3036888"/>
                <a:ext cx="34925" cy="138113"/>
              </a:xfrm>
              <a:custGeom>
                <a:avLst/>
                <a:gdLst>
                  <a:gd name="T0" fmla="*/ 0 w 9"/>
                  <a:gd name="T1" fmla="*/ 24 h 37"/>
                  <a:gd name="T2" fmla="*/ 0 w 9"/>
                  <a:gd name="T3" fmla="*/ 27 h 37"/>
                  <a:gd name="T4" fmla="*/ 1 w 9"/>
                  <a:gd name="T5" fmla="*/ 28 h 37"/>
                  <a:gd name="T6" fmla="*/ 2 w 9"/>
                  <a:gd name="T7" fmla="*/ 30 h 37"/>
                  <a:gd name="T8" fmla="*/ 3 w 9"/>
                  <a:gd name="T9" fmla="*/ 32 h 37"/>
                  <a:gd name="T10" fmla="*/ 4 w 9"/>
                  <a:gd name="T11" fmla="*/ 33 h 37"/>
                  <a:gd name="T12" fmla="*/ 6 w 9"/>
                  <a:gd name="T13" fmla="*/ 35 h 37"/>
                  <a:gd name="T14" fmla="*/ 7 w 9"/>
                  <a:gd name="T15" fmla="*/ 36 h 37"/>
                  <a:gd name="T16" fmla="*/ 9 w 9"/>
                  <a:gd name="T17" fmla="*/ 37 h 37"/>
                  <a:gd name="T18" fmla="*/ 9 w 9"/>
                  <a:gd name="T19" fmla="*/ 9 h 37"/>
                  <a:gd name="T20" fmla="*/ 0 w 9"/>
                  <a:gd name="T21" fmla="*/ 0 h 37"/>
                  <a:gd name="T22" fmla="*/ 0 w 9"/>
                  <a:gd name="T2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7">
                    <a:moveTo>
                      <a:pt x="0" y="24"/>
                    </a:moveTo>
                    <a:cubicBezTo>
                      <a:pt x="0" y="25"/>
                      <a:pt x="0" y="26"/>
                      <a:pt x="0" y="27"/>
                    </a:cubicBezTo>
                    <a:cubicBezTo>
                      <a:pt x="1" y="28"/>
                      <a:pt x="1" y="28"/>
                      <a:pt x="1" y="28"/>
                    </a:cubicBezTo>
                    <a:cubicBezTo>
                      <a:pt x="1" y="29"/>
                      <a:pt x="1" y="30"/>
                      <a:pt x="2" y="30"/>
                    </a:cubicBezTo>
                    <a:cubicBezTo>
                      <a:pt x="2" y="31"/>
                      <a:pt x="2" y="31"/>
                      <a:pt x="3" y="32"/>
                    </a:cubicBezTo>
                    <a:cubicBezTo>
                      <a:pt x="3" y="32"/>
                      <a:pt x="4" y="33"/>
                      <a:pt x="4" y="33"/>
                    </a:cubicBezTo>
                    <a:cubicBezTo>
                      <a:pt x="5" y="34"/>
                      <a:pt x="5" y="34"/>
                      <a:pt x="6" y="35"/>
                    </a:cubicBezTo>
                    <a:cubicBezTo>
                      <a:pt x="6" y="35"/>
                      <a:pt x="7" y="36"/>
                      <a:pt x="7" y="36"/>
                    </a:cubicBezTo>
                    <a:cubicBezTo>
                      <a:pt x="8" y="37"/>
                      <a:pt x="8" y="37"/>
                      <a:pt x="9" y="37"/>
                    </a:cubicBezTo>
                    <a:cubicBezTo>
                      <a:pt x="9" y="9"/>
                      <a:pt x="9" y="9"/>
                      <a:pt x="9" y="9"/>
                    </a:cubicBezTo>
                    <a:cubicBezTo>
                      <a:pt x="5" y="6"/>
                      <a:pt x="2" y="3"/>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24" name="Freeform 202"/>
              <p:cNvSpPr>
                <a:spLocks/>
              </p:cNvSpPr>
              <p:nvPr/>
            </p:nvSpPr>
            <p:spPr bwMode="auto">
              <a:xfrm>
                <a:off x="10783888" y="3084513"/>
                <a:ext cx="49213" cy="128588"/>
              </a:xfrm>
              <a:custGeom>
                <a:avLst/>
                <a:gdLst>
                  <a:gd name="T0" fmla="*/ 13 w 13"/>
                  <a:gd name="T1" fmla="*/ 0 h 34"/>
                  <a:gd name="T2" fmla="*/ 0 w 13"/>
                  <a:gd name="T3" fmla="*/ 5 h 34"/>
                  <a:gd name="T4" fmla="*/ 0 w 13"/>
                  <a:gd name="T5" fmla="*/ 34 h 34"/>
                  <a:gd name="T6" fmla="*/ 1 w 13"/>
                  <a:gd name="T7" fmla="*/ 33 h 34"/>
                  <a:gd name="T8" fmla="*/ 1 w 13"/>
                  <a:gd name="T9" fmla="*/ 33 h 34"/>
                  <a:gd name="T10" fmla="*/ 8 w 13"/>
                  <a:gd name="T11" fmla="*/ 31 h 34"/>
                  <a:gd name="T12" fmla="*/ 8 w 13"/>
                  <a:gd name="T13" fmla="*/ 31 h 34"/>
                  <a:gd name="T14" fmla="*/ 13 w 13"/>
                  <a:gd name="T15" fmla="*/ 29 h 34"/>
                  <a:gd name="T16" fmla="*/ 13 w 13"/>
                  <a:gd name="T17" fmla="*/ 29 h 34"/>
                  <a:gd name="T18" fmla="*/ 13 w 13"/>
                  <a:gd name="T19" fmla="*/ 29 h 34"/>
                  <a:gd name="T20" fmla="*/ 13 w 13"/>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4">
                    <a:moveTo>
                      <a:pt x="13" y="0"/>
                    </a:moveTo>
                    <a:cubicBezTo>
                      <a:pt x="9" y="2"/>
                      <a:pt x="5" y="3"/>
                      <a:pt x="0" y="5"/>
                    </a:cubicBezTo>
                    <a:cubicBezTo>
                      <a:pt x="0" y="34"/>
                      <a:pt x="0" y="34"/>
                      <a:pt x="0" y="34"/>
                    </a:cubicBezTo>
                    <a:cubicBezTo>
                      <a:pt x="0" y="34"/>
                      <a:pt x="1" y="33"/>
                      <a:pt x="1" y="33"/>
                    </a:cubicBezTo>
                    <a:cubicBezTo>
                      <a:pt x="1" y="33"/>
                      <a:pt x="1" y="33"/>
                      <a:pt x="1" y="33"/>
                    </a:cubicBezTo>
                    <a:cubicBezTo>
                      <a:pt x="4" y="33"/>
                      <a:pt x="6" y="32"/>
                      <a:pt x="8" y="31"/>
                    </a:cubicBezTo>
                    <a:cubicBezTo>
                      <a:pt x="8" y="31"/>
                      <a:pt x="8" y="31"/>
                      <a:pt x="8" y="31"/>
                    </a:cubicBezTo>
                    <a:cubicBezTo>
                      <a:pt x="10" y="30"/>
                      <a:pt x="11" y="30"/>
                      <a:pt x="13" y="29"/>
                    </a:cubicBezTo>
                    <a:cubicBezTo>
                      <a:pt x="13" y="29"/>
                      <a:pt x="13" y="29"/>
                      <a:pt x="13" y="29"/>
                    </a:cubicBezTo>
                    <a:cubicBezTo>
                      <a:pt x="13" y="29"/>
                      <a:pt x="13" y="29"/>
                      <a:pt x="13" y="29"/>
                    </a:cubicBez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25" name="Freeform 203"/>
              <p:cNvSpPr>
                <a:spLocks/>
              </p:cNvSpPr>
              <p:nvPr/>
            </p:nvSpPr>
            <p:spPr bwMode="auto">
              <a:xfrm>
                <a:off x="10863263" y="3036888"/>
                <a:ext cx="33338" cy="138113"/>
              </a:xfrm>
              <a:custGeom>
                <a:avLst/>
                <a:gdLst>
                  <a:gd name="T0" fmla="*/ 9 w 9"/>
                  <a:gd name="T1" fmla="*/ 24 h 37"/>
                  <a:gd name="T2" fmla="*/ 9 w 9"/>
                  <a:gd name="T3" fmla="*/ 0 h 37"/>
                  <a:gd name="T4" fmla="*/ 0 w 9"/>
                  <a:gd name="T5" fmla="*/ 9 h 37"/>
                  <a:gd name="T6" fmla="*/ 0 w 9"/>
                  <a:gd name="T7" fmla="*/ 37 h 37"/>
                  <a:gd name="T8" fmla="*/ 1 w 9"/>
                  <a:gd name="T9" fmla="*/ 37 h 37"/>
                  <a:gd name="T10" fmla="*/ 1 w 9"/>
                  <a:gd name="T11" fmla="*/ 36 h 37"/>
                  <a:gd name="T12" fmla="*/ 1 w 9"/>
                  <a:gd name="T13" fmla="*/ 36 h 37"/>
                  <a:gd name="T14" fmla="*/ 3 w 9"/>
                  <a:gd name="T15" fmla="*/ 34 h 37"/>
                  <a:gd name="T16" fmla="*/ 4 w 9"/>
                  <a:gd name="T17" fmla="*/ 34 h 37"/>
                  <a:gd name="T18" fmla="*/ 5 w 9"/>
                  <a:gd name="T19" fmla="*/ 33 h 37"/>
                  <a:gd name="T20" fmla="*/ 5 w 9"/>
                  <a:gd name="T21" fmla="*/ 33 h 37"/>
                  <a:gd name="T22" fmla="*/ 7 w 9"/>
                  <a:gd name="T23" fmla="*/ 31 h 37"/>
                  <a:gd name="T24" fmla="*/ 7 w 9"/>
                  <a:gd name="T25" fmla="*/ 31 h 37"/>
                  <a:gd name="T26" fmla="*/ 7 w 9"/>
                  <a:gd name="T27" fmla="*/ 30 h 37"/>
                  <a:gd name="T28" fmla="*/ 8 w 9"/>
                  <a:gd name="T29" fmla="*/ 29 h 37"/>
                  <a:gd name="T30" fmla="*/ 8 w 9"/>
                  <a:gd name="T31" fmla="*/ 28 h 37"/>
                  <a:gd name="T32" fmla="*/ 8 w 9"/>
                  <a:gd name="T33" fmla="*/ 27 h 37"/>
                  <a:gd name="T34" fmla="*/ 8 w 9"/>
                  <a:gd name="T35" fmla="*/ 27 h 37"/>
                  <a:gd name="T36" fmla="*/ 9 w 9"/>
                  <a:gd name="T37" fmla="*/ 25 h 37"/>
                  <a:gd name="T38" fmla="*/ 9 w 9"/>
                  <a:gd name="T39"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37">
                    <a:moveTo>
                      <a:pt x="9" y="24"/>
                    </a:moveTo>
                    <a:cubicBezTo>
                      <a:pt x="9" y="0"/>
                      <a:pt x="9" y="0"/>
                      <a:pt x="9" y="0"/>
                    </a:cubicBezTo>
                    <a:cubicBezTo>
                      <a:pt x="7" y="3"/>
                      <a:pt x="4" y="6"/>
                      <a:pt x="0" y="9"/>
                    </a:cubicBezTo>
                    <a:cubicBezTo>
                      <a:pt x="0" y="37"/>
                      <a:pt x="0" y="37"/>
                      <a:pt x="0" y="37"/>
                    </a:cubicBezTo>
                    <a:cubicBezTo>
                      <a:pt x="0" y="37"/>
                      <a:pt x="1" y="37"/>
                      <a:pt x="1" y="37"/>
                    </a:cubicBezTo>
                    <a:cubicBezTo>
                      <a:pt x="1" y="37"/>
                      <a:pt x="1" y="36"/>
                      <a:pt x="1" y="36"/>
                    </a:cubicBezTo>
                    <a:cubicBezTo>
                      <a:pt x="1" y="36"/>
                      <a:pt x="1" y="36"/>
                      <a:pt x="1" y="36"/>
                    </a:cubicBezTo>
                    <a:cubicBezTo>
                      <a:pt x="2" y="36"/>
                      <a:pt x="3" y="35"/>
                      <a:pt x="3" y="34"/>
                    </a:cubicBezTo>
                    <a:cubicBezTo>
                      <a:pt x="4" y="34"/>
                      <a:pt x="4" y="34"/>
                      <a:pt x="4" y="34"/>
                    </a:cubicBezTo>
                    <a:cubicBezTo>
                      <a:pt x="4" y="34"/>
                      <a:pt x="4" y="33"/>
                      <a:pt x="5" y="33"/>
                    </a:cubicBezTo>
                    <a:cubicBezTo>
                      <a:pt x="5" y="33"/>
                      <a:pt x="5" y="33"/>
                      <a:pt x="5" y="33"/>
                    </a:cubicBezTo>
                    <a:cubicBezTo>
                      <a:pt x="6" y="32"/>
                      <a:pt x="6" y="31"/>
                      <a:pt x="7" y="31"/>
                    </a:cubicBezTo>
                    <a:cubicBezTo>
                      <a:pt x="7" y="31"/>
                      <a:pt x="7" y="31"/>
                      <a:pt x="7" y="31"/>
                    </a:cubicBezTo>
                    <a:cubicBezTo>
                      <a:pt x="7" y="31"/>
                      <a:pt x="7" y="30"/>
                      <a:pt x="7" y="30"/>
                    </a:cubicBezTo>
                    <a:cubicBezTo>
                      <a:pt x="7" y="30"/>
                      <a:pt x="7" y="29"/>
                      <a:pt x="8" y="29"/>
                    </a:cubicBezTo>
                    <a:cubicBezTo>
                      <a:pt x="8" y="28"/>
                      <a:pt x="8" y="28"/>
                      <a:pt x="8" y="28"/>
                    </a:cubicBezTo>
                    <a:cubicBezTo>
                      <a:pt x="8" y="28"/>
                      <a:pt x="8" y="27"/>
                      <a:pt x="8" y="27"/>
                    </a:cubicBezTo>
                    <a:cubicBezTo>
                      <a:pt x="8" y="27"/>
                      <a:pt x="8" y="27"/>
                      <a:pt x="8" y="27"/>
                    </a:cubicBezTo>
                    <a:cubicBezTo>
                      <a:pt x="9" y="26"/>
                      <a:pt x="9" y="25"/>
                      <a:pt x="9" y="25"/>
                    </a:cubicBezTo>
                    <a:cubicBezTo>
                      <a:pt x="9" y="24"/>
                      <a:pt x="9" y="24"/>
                      <a:pt x="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26" name="Freeform 204"/>
              <p:cNvSpPr>
                <a:spLocks/>
              </p:cNvSpPr>
              <p:nvPr/>
            </p:nvSpPr>
            <p:spPr bwMode="auto">
              <a:xfrm>
                <a:off x="10542588" y="3133726"/>
                <a:ext cx="53975" cy="109538"/>
              </a:xfrm>
              <a:custGeom>
                <a:avLst/>
                <a:gdLst>
                  <a:gd name="T0" fmla="*/ 0 w 14"/>
                  <a:gd name="T1" fmla="*/ 29 h 29"/>
                  <a:gd name="T2" fmla="*/ 5 w 14"/>
                  <a:gd name="T3" fmla="*/ 29 h 29"/>
                  <a:gd name="T4" fmla="*/ 7 w 14"/>
                  <a:gd name="T5" fmla="*/ 29 h 29"/>
                  <a:gd name="T6" fmla="*/ 7 w 14"/>
                  <a:gd name="T7" fmla="*/ 29 h 29"/>
                  <a:gd name="T8" fmla="*/ 14 w 14"/>
                  <a:gd name="T9" fmla="*/ 29 h 29"/>
                  <a:gd name="T10" fmla="*/ 14 w 14"/>
                  <a:gd name="T11" fmla="*/ 0 h 29"/>
                  <a:gd name="T12" fmla="*/ 0 w 14"/>
                  <a:gd name="T13" fmla="*/ 1 h 29"/>
                  <a:gd name="T14" fmla="*/ 0 w 14"/>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9">
                    <a:moveTo>
                      <a:pt x="0" y="29"/>
                    </a:moveTo>
                    <a:cubicBezTo>
                      <a:pt x="2" y="29"/>
                      <a:pt x="3" y="29"/>
                      <a:pt x="5" y="29"/>
                    </a:cubicBezTo>
                    <a:cubicBezTo>
                      <a:pt x="6" y="29"/>
                      <a:pt x="6" y="29"/>
                      <a:pt x="7" y="29"/>
                    </a:cubicBezTo>
                    <a:cubicBezTo>
                      <a:pt x="7" y="29"/>
                      <a:pt x="7" y="29"/>
                      <a:pt x="7" y="29"/>
                    </a:cubicBezTo>
                    <a:cubicBezTo>
                      <a:pt x="9" y="29"/>
                      <a:pt x="11" y="29"/>
                      <a:pt x="14" y="29"/>
                    </a:cubicBezTo>
                    <a:cubicBezTo>
                      <a:pt x="14" y="0"/>
                      <a:pt x="14" y="0"/>
                      <a:pt x="14" y="0"/>
                    </a:cubicBezTo>
                    <a:cubicBezTo>
                      <a:pt x="9" y="0"/>
                      <a:pt x="5" y="1"/>
                      <a:pt x="0" y="1"/>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27" name="Freeform 206"/>
              <p:cNvSpPr>
                <a:spLocks/>
              </p:cNvSpPr>
              <p:nvPr/>
            </p:nvSpPr>
            <p:spPr bwMode="auto">
              <a:xfrm>
                <a:off x="10704513" y="3111501"/>
                <a:ext cx="49213" cy="120650"/>
              </a:xfrm>
              <a:custGeom>
                <a:avLst/>
                <a:gdLst>
                  <a:gd name="T0" fmla="*/ 12 w 13"/>
                  <a:gd name="T1" fmla="*/ 29 h 32"/>
                  <a:gd name="T2" fmla="*/ 13 w 13"/>
                  <a:gd name="T3" fmla="*/ 29 h 32"/>
                  <a:gd name="T4" fmla="*/ 13 w 13"/>
                  <a:gd name="T5" fmla="*/ 0 h 32"/>
                  <a:gd name="T6" fmla="*/ 0 w 13"/>
                  <a:gd name="T7" fmla="*/ 3 h 32"/>
                  <a:gd name="T8" fmla="*/ 0 w 13"/>
                  <a:gd name="T9" fmla="*/ 32 h 32"/>
                  <a:gd name="T10" fmla="*/ 10 w 13"/>
                  <a:gd name="T11" fmla="*/ 30 h 32"/>
                  <a:gd name="T12" fmla="*/ 11 w 13"/>
                  <a:gd name="T13" fmla="*/ 29 h 32"/>
                  <a:gd name="T14" fmla="*/ 12 w 13"/>
                  <a:gd name="T15" fmla="*/ 29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2">
                    <a:moveTo>
                      <a:pt x="12" y="29"/>
                    </a:moveTo>
                    <a:cubicBezTo>
                      <a:pt x="13" y="29"/>
                      <a:pt x="13" y="29"/>
                      <a:pt x="13" y="29"/>
                    </a:cubicBezTo>
                    <a:cubicBezTo>
                      <a:pt x="13" y="0"/>
                      <a:pt x="13" y="0"/>
                      <a:pt x="13" y="0"/>
                    </a:cubicBezTo>
                    <a:cubicBezTo>
                      <a:pt x="9" y="1"/>
                      <a:pt x="4" y="2"/>
                      <a:pt x="0" y="3"/>
                    </a:cubicBezTo>
                    <a:cubicBezTo>
                      <a:pt x="0" y="32"/>
                      <a:pt x="0" y="32"/>
                      <a:pt x="0" y="32"/>
                    </a:cubicBezTo>
                    <a:cubicBezTo>
                      <a:pt x="3" y="31"/>
                      <a:pt x="7" y="30"/>
                      <a:pt x="10" y="30"/>
                    </a:cubicBezTo>
                    <a:cubicBezTo>
                      <a:pt x="10" y="30"/>
                      <a:pt x="11" y="29"/>
                      <a:pt x="11" y="29"/>
                    </a:cubicBezTo>
                    <a:cubicBezTo>
                      <a:pt x="12" y="29"/>
                      <a:pt x="12" y="29"/>
                      <a:pt x="12"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sp>
            <p:nvSpPr>
              <p:cNvPr id="228" name="Freeform 207"/>
              <p:cNvSpPr>
                <a:spLocks/>
              </p:cNvSpPr>
              <p:nvPr/>
            </p:nvSpPr>
            <p:spPr bwMode="auto">
              <a:xfrm>
                <a:off x="10464801" y="3133726"/>
                <a:ext cx="47625" cy="109538"/>
              </a:xfrm>
              <a:custGeom>
                <a:avLst/>
                <a:gdLst>
                  <a:gd name="T0" fmla="*/ 8 w 13"/>
                  <a:gd name="T1" fmla="*/ 29 h 29"/>
                  <a:gd name="T2" fmla="*/ 8 w 13"/>
                  <a:gd name="T3" fmla="*/ 29 h 29"/>
                  <a:gd name="T4" fmla="*/ 13 w 13"/>
                  <a:gd name="T5" fmla="*/ 29 h 29"/>
                  <a:gd name="T6" fmla="*/ 13 w 13"/>
                  <a:gd name="T7" fmla="*/ 1 h 29"/>
                  <a:gd name="T8" fmla="*/ 0 w 13"/>
                  <a:gd name="T9" fmla="*/ 0 h 29"/>
                  <a:gd name="T10" fmla="*/ 0 w 13"/>
                  <a:gd name="T11" fmla="*/ 29 h 29"/>
                  <a:gd name="T12" fmla="*/ 2 w 13"/>
                  <a:gd name="T13" fmla="*/ 29 h 29"/>
                  <a:gd name="T14" fmla="*/ 6 w 13"/>
                  <a:gd name="T15" fmla="*/ 29 h 29"/>
                  <a:gd name="T16" fmla="*/ 8 w 13"/>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9">
                    <a:moveTo>
                      <a:pt x="8" y="29"/>
                    </a:moveTo>
                    <a:cubicBezTo>
                      <a:pt x="8" y="29"/>
                      <a:pt x="8" y="29"/>
                      <a:pt x="8" y="29"/>
                    </a:cubicBezTo>
                    <a:cubicBezTo>
                      <a:pt x="10" y="29"/>
                      <a:pt x="12" y="29"/>
                      <a:pt x="13" y="29"/>
                    </a:cubicBezTo>
                    <a:cubicBezTo>
                      <a:pt x="13" y="1"/>
                      <a:pt x="13" y="1"/>
                      <a:pt x="13" y="1"/>
                    </a:cubicBezTo>
                    <a:cubicBezTo>
                      <a:pt x="9" y="1"/>
                      <a:pt x="4" y="0"/>
                      <a:pt x="0" y="0"/>
                    </a:cubicBezTo>
                    <a:cubicBezTo>
                      <a:pt x="0" y="29"/>
                      <a:pt x="0" y="29"/>
                      <a:pt x="0" y="29"/>
                    </a:cubicBezTo>
                    <a:cubicBezTo>
                      <a:pt x="1" y="29"/>
                      <a:pt x="1" y="29"/>
                      <a:pt x="2" y="29"/>
                    </a:cubicBezTo>
                    <a:cubicBezTo>
                      <a:pt x="3" y="29"/>
                      <a:pt x="5" y="29"/>
                      <a:pt x="6" y="29"/>
                    </a:cubicBezTo>
                    <a:cubicBezTo>
                      <a:pt x="7" y="29"/>
                      <a:pt x="7" y="29"/>
                      <a:pt x="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微软雅黑"/>
                  <a:ea typeface="微软雅黑"/>
                </a:endParaRPr>
              </a:p>
            </p:txBody>
          </p:sp>
        </p:grpSp>
        <p:grpSp>
          <p:nvGrpSpPr>
            <p:cNvPr id="229" name="组合 228"/>
            <p:cNvGrpSpPr/>
            <p:nvPr/>
          </p:nvGrpSpPr>
          <p:grpSpPr>
            <a:xfrm>
              <a:off x="2935572" y="3346573"/>
              <a:ext cx="419203" cy="233504"/>
              <a:chOff x="5316538" y="706438"/>
              <a:chExt cx="1330325" cy="471488"/>
            </a:xfrm>
          </p:grpSpPr>
          <p:sp>
            <p:nvSpPr>
              <p:cNvPr id="230" name="Freeform 309"/>
              <p:cNvSpPr>
                <a:spLocks/>
              </p:cNvSpPr>
              <p:nvPr/>
            </p:nvSpPr>
            <p:spPr bwMode="auto">
              <a:xfrm>
                <a:off x="5316538" y="706438"/>
                <a:ext cx="1330325" cy="392113"/>
              </a:xfrm>
              <a:custGeom>
                <a:avLst/>
                <a:gdLst>
                  <a:gd name="T0" fmla="*/ 570 w 585"/>
                  <a:gd name="T1" fmla="*/ 165 h 172"/>
                  <a:gd name="T2" fmla="*/ 537 w 585"/>
                  <a:gd name="T3" fmla="*/ 172 h 172"/>
                  <a:gd name="T4" fmla="*/ 5 w 585"/>
                  <a:gd name="T5" fmla="*/ 172 h 172"/>
                  <a:gd name="T6" fmla="*/ 19 w 585"/>
                  <a:gd name="T7" fmla="*/ 112 h 172"/>
                  <a:gd name="T8" fmla="*/ 132 w 585"/>
                  <a:gd name="T9" fmla="*/ 64 h 172"/>
                  <a:gd name="T10" fmla="*/ 320 w 585"/>
                  <a:gd name="T11" fmla="*/ 3 h 172"/>
                  <a:gd name="T12" fmla="*/ 495 w 585"/>
                  <a:gd name="T13" fmla="*/ 46 h 172"/>
                  <a:gd name="T14" fmla="*/ 580 w 585"/>
                  <a:gd name="T15" fmla="*/ 55 h 172"/>
                  <a:gd name="T16" fmla="*/ 564 w 585"/>
                  <a:gd name="T17" fmla="*/ 88 h 172"/>
                  <a:gd name="T18" fmla="*/ 577 w 585"/>
                  <a:gd name="T19" fmla="*/ 113 h 172"/>
                  <a:gd name="T20" fmla="*/ 570 w 585"/>
                  <a:gd name="T21" fmla="*/ 16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5" h="172">
                    <a:moveTo>
                      <a:pt x="570" y="165"/>
                    </a:moveTo>
                    <a:cubicBezTo>
                      <a:pt x="537" y="172"/>
                      <a:pt x="537" y="172"/>
                      <a:pt x="537" y="172"/>
                    </a:cubicBezTo>
                    <a:cubicBezTo>
                      <a:pt x="5" y="172"/>
                      <a:pt x="5" y="172"/>
                      <a:pt x="5" y="172"/>
                    </a:cubicBezTo>
                    <a:cubicBezTo>
                      <a:pt x="5" y="172"/>
                      <a:pt x="0" y="135"/>
                      <a:pt x="19" y="112"/>
                    </a:cubicBezTo>
                    <a:cubicBezTo>
                      <a:pt x="39" y="89"/>
                      <a:pt x="132" y="64"/>
                      <a:pt x="132" y="64"/>
                    </a:cubicBezTo>
                    <a:cubicBezTo>
                      <a:pt x="132" y="64"/>
                      <a:pt x="230" y="6"/>
                      <a:pt x="320" y="3"/>
                    </a:cubicBezTo>
                    <a:cubicBezTo>
                      <a:pt x="409" y="0"/>
                      <a:pt x="495" y="46"/>
                      <a:pt x="495" y="46"/>
                    </a:cubicBezTo>
                    <a:cubicBezTo>
                      <a:pt x="495" y="46"/>
                      <a:pt x="565" y="53"/>
                      <a:pt x="580" y="55"/>
                    </a:cubicBezTo>
                    <a:cubicBezTo>
                      <a:pt x="585" y="67"/>
                      <a:pt x="566" y="79"/>
                      <a:pt x="564" y="88"/>
                    </a:cubicBezTo>
                    <a:cubicBezTo>
                      <a:pt x="563" y="96"/>
                      <a:pt x="575" y="99"/>
                      <a:pt x="577" y="113"/>
                    </a:cubicBezTo>
                    <a:cubicBezTo>
                      <a:pt x="580" y="131"/>
                      <a:pt x="570" y="165"/>
                      <a:pt x="570" y="165"/>
                    </a:cubicBezTo>
                    <a:close/>
                  </a:path>
                </a:pathLst>
              </a:custGeom>
              <a:solidFill>
                <a:srgbClr val="2469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231" name="Freeform 310"/>
              <p:cNvSpPr>
                <a:spLocks/>
              </p:cNvSpPr>
              <p:nvPr/>
            </p:nvSpPr>
            <p:spPr bwMode="auto">
              <a:xfrm>
                <a:off x="5319713" y="968376"/>
                <a:ext cx="1316037" cy="138113"/>
              </a:xfrm>
              <a:custGeom>
                <a:avLst/>
                <a:gdLst>
                  <a:gd name="T0" fmla="*/ 576 w 579"/>
                  <a:gd name="T1" fmla="*/ 0 h 61"/>
                  <a:gd name="T2" fmla="*/ 253 w 579"/>
                  <a:gd name="T3" fmla="*/ 17 h 61"/>
                  <a:gd name="T4" fmla="*/ 13 w 579"/>
                  <a:gd name="T5" fmla="*/ 8 h 61"/>
                  <a:gd name="T6" fmla="*/ 4 w 579"/>
                  <a:gd name="T7" fmla="*/ 61 h 61"/>
                  <a:gd name="T8" fmla="*/ 536 w 579"/>
                  <a:gd name="T9" fmla="*/ 61 h 61"/>
                  <a:gd name="T10" fmla="*/ 569 w 579"/>
                  <a:gd name="T11" fmla="*/ 54 h 61"/>
                  <a:gd name="T12" fmla="*/ 576 w 579"/>
                  <a:gd name="T13" fmla="*/ 2 h 61"/>
                  <a:gd name="T14" fmla="*/ 576 w 579"/>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9" h="61">
                    <a:moveTo>
                      <a:pt x="576" y="0"/>
                    </a:moveTo>
                    <a:cubicBezTo>
                      <a:pt x="484" y="11"/>
                      <a:pt x="373" y="17"/>
                      <a:pt x="253" y="17"/>
                    </a:cubicBezTo>
                    <a:cubicBezTo>
                      <a:pt x="168" y="17"/>
                      <a:pt x="87" y="14"/>
                      <a:pt x="13" y="8"/>
                    </a:cubicBezTo>
                    <a:cubicBezTo>
                      <a:pt x="0" y="31"/>
                      <a:pt x="4" y="61"/>
                      <a:pt x="4" y="61"/>
                    </a:cubicBezTo>
                    <a:cubicBezTo>
                      <a:pt x="536" y="61"/>
                      <a:pt x="536" y="61"/>
                      <a:pt x="536" y="61"/>
                    </a:cubicBezTo>
                    <a:cubicBezTo>
                      <a:pt x="569" y="54"/>
                      <a:pt x="569" y="54"/>
                      <a:pt x="569" y="54"/>
                    </a:cubicBezTo>
                    <a:cubicBezTo>
                      <a:pt x="569" y="54"/>
                      <a:pt x="579" y="20"/>
                      <a:pt x="576" y="2"/>
                    </a:cubicBezTo>
                    <a:cubicBezTo>
                      <a:pt x="576" y="1"/>
                      <a:pt x="576" y="1"/>
                      <a:pt x="576" y="0"/>
                    </a:cubicBezTo>
                    <a:close/>
                  </a:path>
                </a:pathLst>
              </a:custGeom>
              <a:solidFill>
                <a:srgbClr val="1C4F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232" name="Freeform 311"/>
              <p:cNvSpPr>
                <a:spLocks/>
              </p:cNvSpPr>
              <p:nvPr/>
            </p:nvSpPr>
            <p:spPr bwMode="auto">
              <a:xfrm>
                <a:off x="5715000" y="747713"/>
                <a:ext cx="609600" cy="98425"/>
              </a:xfrm>
              <a:custGeom>
                <a:avLst/>
                <a:gdLst>
                  <a:gd name="T0" fmla="*/ 0 w 268"/>
                  <a:gd name="T1" fmla="*/ 43 h 43"/>
                  <a:gd name="T2" fmla="*/ 246 w 268"/>
                  <a:gd name="T3" fmla="*/ 43 h 43"/>
                  <a:gd name="T4" fmla="*/ 268 w 268"/>
                  <a:gd name="T5" fmla="*/ 21 h 43"/>
                  <a:gd name="T6" fmla="*/ 151 w 268"/>
                  <a:gd name="T7" fmla="*/ 0 h 43"/>
                  <a:gd name="T8" fmla="*/ 0 w 268"/>
                  <a:gd name="T9" fmla="*/ 43 h 43"/>
                </a:gdLst>
                <a:ahLst/>
                <a:cxnLst>
                  <a:cxn ang="0">
                    <a:pos x="T0" y="T1"/>
                  </a:cxn>
                  <a:cxn ang="0">
                    <a:pos x="T2" y="T3"/>
                  </a:cxn>
                  <a:cxn ang="0">
                    <a:pos x="T4" y="T5"/>
                  </a:cxn>
                  <a:cxn ang="0">
                    <a:pos x="T6" y="T7"/>
                  </a:cxn>
                  <a:cxn ang="0">
                    <a:pos x="T8" y="T9"/>
                  </a:cxn>
                </a:cxnLst>
                <a:rect l="0" t="0" r="r" b="b"/>
                <a:pathLst>
                  <a:path w="268" h="43">
                    <a:moveTo>
                      <a:pt x="0" y="43"/>
                    </a:moveTo>
                    <a:cubicBezTo>
                      <a:pt x="246" y="43"/>
                      <a:pt x="246" y="43"/>
                      <a:pt x="246" y="43"/>
                    </a:cubicBezTo>
                    <a:cubicBezTo>
                      <a:pt x="268" y="21"/>
                      <a:pt x="268" y="21"/>
                      <a:pt x="268" y="21"/>
                    </a:cubicBezTo>
                    <a:cubicBezTo>
                      <a:pt x="268" y="21"/>
                      <a:pt x="212" y="0"/>
                      <a:pt x="151" y="0"/>
                    </a:cubicBezTo>
                    <a:cubicBezTo>
                      <a:pt x="89" y="0"/>
                      <a:pt x="0" y="43"/>
                      <a:pt x="0" y="43"/>
                    </a:cubicBezTo>
                    <a:close/>
                  </a:path>
                </a:pathLst>
              </a:custGeom>
              <a:solidFill>
                <a:srgbClr val="292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233" name="Freeform 312"/>
              <p:cNvSpPr>
                <a:spLocks/>
              </p:cNvSpPr>
              <p:nvPr/>
            </p:nvSpPr>
            <p:spPr bwMode="auto">
              <a:xfrm>
                <a:off x="5775325" y="766763"/>
                <a:ext cx="393700" cy="79375"/>
              </a:xfrm>
              <a:custGeom>
                <a:avLst/>
                <a:gdLst>
                  <a:gd name="T0" fmla="*/ 173 w 173"/>
                  <a:gd name="T1" fmla="*/ 4 h 35"/>
                  <a:gd name="T2" fmla="*/ 129 w 173"/>
                  <a:gd name="T3" fmla="*/ 0 h 35"/>
                  <a:gd name="T4" fmla="*/ 0 w 173"/>
                  <a:gd name="T5" fmla="*/ 35 h 35"/>
                  <a:gd name="T6" fmla="*/ 85 w 173"/>
                  <a:gd name="T7" fmla="*/ 35 h 35"/>
                  <a:gd name="T8" fmla="*/ 136 w 173"/>
                  <a:gd name="T9" fmla="*/ 14 h 35"/>
                  <a:gd name="T10" fmla="*/ 173 w 173"/>
                  <a:gd name="T11" fmla="*/ 4 h 35"/>
                </a:gdLst>
                <a:ahLst/>
                <a:cxnLst>
                  <a:cxn ang="0">
                    <a:pos x="T0" y="T1"/>
                  </a:cxn>
                  <a:cxn ang="0">
                    <a:pos x="T2" y="T3"/>
                  </a:cxn>
                  <a:cxn ang="0">
                    <a:pos x="T4" y="T5"/>
                  </a:cxn>
                  <a:cxn ang="0">
                    <a:pos x="T6" y="T7"/>
                  </a:cxn>
                  <a:cxn ang="0">
                    <a:pos x="T8" y="T9"/>
                  </a:cxn>
                  <a:cxn ang="0">
                    <a:pos x="T10" y="T11"/>
                  </a:cxn>
                </a:cxnLst>
                <a:rect l="0" t="0" r="r" b="b"/>
                <a:pathLst>
                  <a:path w="173" h="35">
                    <a:moveTo>
                      <a:pt x="173" y="4"/>
                    </a:moveTo>
                    <a:cubicBezTo>
                      <a:pt x="159" y="2"/>
                      <a:pt x="144" y="0"/>
                      <a:pt x="129" y="0"/>
                    </a:cubicBezTo>
                    <a:cubicBezTo>
                      <a:pt x="76" y="0"/>
                      <a:pt x="0" y="35"/>
                      <a:pt x="0" y="35"/>
                    </a:cubicBezTo>
                    <a:cubicBezTo>
                      <a:pt x="85" y="35"/>
                      <a:pt x="85" y="35"/>
                      <a:pt x="85" y="35"/>
                    </a:cubicBezTo>
                    <a:cubicBezTo>
                      <a:pt x="100" y="27"/>
                      <a:pt x="117" y="20"/>
                      <a:pt x="136" y="14"/>
                    </a:cubicBezTo>
                    <a:cubicBezTo>
                      <a:pt x="149" y="10"/>
                      <a:pt x="161" y="7"/>
                      <a:pt x="173" y="4"/>
                    </a:cubicBez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234" name="Freeform 313"/>
              <p:cNvSpPr>
                <a:spLocks/>
              </p:cNvSpPr>
              <p:nvPr/>
            </p:nvSpPr>
            <p:spPr bwMode="auto">
              <a:xfrm>
                <a:off x="5453063" y="919163"/>
                <a:ext cx="274637" cy="185738"/>
              </a:xfrm>
              <a:custGeom>
                <a:avLst/>
                <a:gdLst>
                  <a:gd name="T0" fmla="*/ 117 w 121"/>
                  <a:gd name="T1" fmla="*/ 82 h 82"/>
                  <a:gd name="T2" fmla="*/ 121 w 121"/>
                  <a:gd name="T3" fmla="*/ 61 h 82"/>
                  <a:gd name="T4" fmla="*/ 60 w 121"/>
                  <a:gd name="T5" fmla="*/ 0 h 82"/>
                  <a:gd name="T6" fmla="*/ 0 w 121"/>
                  <a:gd name="T7" fmla="*/ 61 h 82"/>
                  <a:gd name="T8" fmla="*/ 4 w 121"/>
                  <a:gd name="T9" fmla="*/ 82 h 82"/>
                  <a:gd name="T10" fmla="*/ 117 w 121"/>
                  <a:gd name="T11" fmla="*/ 82 h 82"/>
                </a:gdLst>
                <a:ahLst/>
                <a:cxnLst>
                  <a:cxn ang="0">
                    <a:pos x="T0" y="T1"/>
                  </a:cxn>
                  <a:cxn ang="0">
                    <a:pos x="T2" y="T3"/>
                  </a:cxn>
                  <a:cxn ang="0">
                    <a:pos x="T4" y="T5"/>
                  </a:cxn>
                  <a:cxn ang="0">
                    <a:pos x="T6" y="T7"/>
                  </a:cxn>
                  <a:cxn ang="0">
                    <a:pos x="T8" y="T9"/>
                  </a:cxn>
                  <a:cxn ang="0">
                    <a:pos x="T10" y="T11"/>
                  </a:cxn>
                </a:cxnLst>
                <a:rect l="0" t="0" r="r" b="b"/>
                <a:pathLst>
                  <a:path w="121" h="82">
                    <a:moveTo>
                      <a:pt x="117" y="82"/>
                    </a:moveTo>
                    <a:cubicBezTo>
                      <a:pt x="119" y="76"/>
                      <a:pt x="121" y="68"/>
                      <a:pt x="121" y="61"/>
                    </a:cubicBezTo>
                    <a:cubicBezTo>
                      <a:pt x="121" y="27"/>
                      <a:pt x="94" y="0"/>
                      <a:pt x="60" y="0"/>
                    </a:cubicBezTo>
                    <a:cubicBezTo>
                      <a:pt x="27" y="0"/>
                      <a:pt x="0" y="27"/>
                      <a:pt x="0" y="61"/>
                    </a:cubicBezTo>
                    <a:cubicBezTo>
                      <a:pt x="0" y="68"/>
                      <a:pt x="1" y="76"/>
                      <a:pt x="4" y="82"/>
                    </a:cubicBezTo>
                    <a:lnTo>
                      <a:pt x="117" y="82"/>
                    </a:lnTo>
                    <a:close/>
                  </a:path>
                </a:pathLst>
              </a:custGeom>
              <a:solidFill>
                <a:srgbClr val="2E69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235" name="Oval 314"/>
              <p:cNvSpPr>
                <a:spLocks noChangeArrowheads="1"/>
              </p:cNvSpPr>
              <p:nvPr/>
            </p:nvSpPr>
            <p:spPr bwMode="auto">
              <a:xfrm>
                <a:off x="5478463" y="947738"/>
                <a:ext cx="228600" cy="230188"/>
              </a:xfrm>
              <a:prstGeom prst="ellipse">
                <a:avLst/>
              </a:prstGeom>
              <a:solidFill>
                <a:srgbClr val="45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236" name="Freeform 315"/>
              <p:cNvSpPr>
                <a:spLocks noEditPoints="1"/>
              </p:cNvSpPr>
              <p:nvPr/>
            </p:nvSpPr>
            <p:spPr bwMode="auto">
              <a:xfrm>
                <a:off x="5507038" y="979488"/>
                <a:ext cx="168275" cy="168275"/>
              </a:xfrm>
              <a:custGeom>
                <a:avLst/>
                <a:gdLst>
                  <a:gd name="T0" fmla="*/ 37 w 74"/>
                  <a:gd name="T1" fmla="*/ 74 h 74"/>
                  <a:gd name="T2" fmla="*/ 0 w 74"/>
                  <a:gd name="T3" fmla="*/ 37 h 74"/>
                  <a:gd name="T4" fmla="*/ 37 w 74"/>
                  <a:gd name="T5" fmla="*/ 0 h 74"/>
                  <a:gd name="T6" fmla="*/ 74 w 74"/>
                  <a:gd name="T7" fmla="*/ 37 h 74"/>
                  <a:gd name="T8" fmla="*/ 37 w 74"/>
                  <a:gd name="T9" fmla="*/ 74 h 74"/>
                  <a:gd name="T10" fmla="*/ 37 w 74"/>
                  <a:gd name="T11" fmla="*/ 8 h 74"/>
                  <a:gd name="T12" fmla="*/ 8 w 74"/>
                  <a:gd name="T13" fmla="*/ 37 h 74"/>
                  <a:gd name="T14" fmla="*/ 37 w 74"/>
                  <a:gd name="T15" fmla="*/ 66 h 74"/>
                  <a:gd name="T16" fmla="*/ 66 w 74"/>
                  <a:gd name="T17" fmla="*/ 37 h 74"/>
                  <a:gd name="T18" fmla="*/ 37 w 74"/>
                  <a:gd name="T19" fmla="*/ 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4">
                    <a:moveTo>
                      <a:pt x="37" y="74"/>
                    </a:moveTo>
                    <a:cubicBezTo>
                      <a:pt x="17" y="74"/>
                      <a:pt x="0" y="57"/>
                      <a:pt x="0" y="37"/>
                    </a:cubicBezTo>
                    <a:cubicBezTo>
                      <a:pt x="0" y="16"/>
                      <a:pt x="17" y="0"/>
                      <a:pt x="37" y="0"/>
                    </a:cubicBezTo>
                    <a:cubicBezTo>
                      <a:pt x="58" y="0"/>
                      <a:pt x="74" y="16"/>
                      <a:pt x="74" y="37"/>
                    </a:cubicBezTo>
                    <a:cubicBezTo>
                      <a:pt x="74" y="57"/>
                      <a:pt x="58" y="74"/>
                      <a:pt x="37" y="74"/>
                    </a:cubicBezTo>
                    <a:close/>
                    <a:moveTo>
                      <a:pt x="37" y="8"/>
                    </a:moveTo>
                    <a:cubicBezTo>
                      <a:pt x="21" y="8"/>
                      <a:pt x="8" y="21"/>
                      <a:pt x="8" y="37"/>
                    </a:cubicBezTo>
                    <a:cubicBezTo>
                      <a:pt x="8" y="53"/>
                      <a:pt x="21" y="66"/>
                      <a:pt x="37" y="66"/>
                    </a:cubicBezTo>
                    <a:cubicBezTo>
                      <a:pt x="53" y="66"/>
                      <a:pt x="66" y="53"/>
                      <a:pt x="66" y="37"/>
                    </a:cubicBezTo>
                    <a:cubicBezTo>
                      <a:pt x="66" y="21"/>
                      <a:pt x="53" y="8"/>
                      <a:pt x="37" y="8"/>
                    </a:cubicBez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237" name="Freeform 316"/>
              <p:cNvSpPr>
                <a:spLocks/>
              </p:cNvSpPr>
              <p:nvPr/>
            </p:nvSpPr>
            <p:spPr bwMode="auto">
              <a:xfrm>
                <a:off x="5583238" y="987426"/>
                <a:ext cx="17462" cy="153988"/>
              </a:xfrm>
              <a:custGeom>
                <a:avLst/>
                <a:gdLst>
                  <a:gd name="T0" fmla="*/ 11 w 11"/>
                  <a:gd name="T1" fmla="*/ 97 h 97"/>
                  <a:gd name="T2" fmla="*/ 0 w 11"/>
                  <a:gd name="T3" fmla="*/ 97 h 97"/>
                  <a:gd name="T4" fmla="*/ 0 w 11"/>
                  <a:gd name="T5" fmla="*/ 0 h 97"/>
                  <a:gd name="T6" fmla="*/ 11 w 11"/>
                  <a:gd name="T7" fmla="*/ 0 h 97"/>
                  <a:gd name="T8" fmla="*/ 11 w 11"/>
                  <a:gd name="T9" fmla="*/ 97 h 97"/>
                  <a:gd name="T10" fmla="*/ 11 w 11"/>
                  <a:gd name="T11" fmla="*/ 97 h 97"/>
                </a:gdLst>
                <a:ahLst/>
                <a:cxnLst>
                  <a:cxn ang="0">
                    <a:pos x="T0" y="T1"/>
                  </a:cxn>
                  <a:cxn ang="0">
                    <a:pos x="T2" y="T3"/>
                  </a:cxn>
                  <a:cxn ang="0">
                    <a:pos x="T4" y="T5"/>
                  </a:cxn>
                  <a:cxn ang="0">
                    <a:pos x="T6" y="T7"/>
                  </a:cxn>
                  <a:cxn ang="0">
                    <a:pos x="T8" y="T9"/>
                  </a:cxn>
                  <a:cxn ang="0">
                    <a:pos x="T10" y="T11"/>
                  </a:cxn>
                </a:cxnLst>
                <a:rect l="0" t="0" r="r" b="b"/>
                <a:pathLst>
                  <a:path w="11" h="97">
                    <a:moveTo>
                      <a:pt x="11" y="97"/>
                    </a:moveTo>
                    <a:lnTo>
                      <a:pt x="0" y="97"/>
                    </a:lnTo>
                    <a:lnTo>
                      <a:pt x="0" y="0"/>
                    </a:lnTo>
                    <a:lnTo>
                      <a:pt x="11" y="0"/>
                    </a:lnTo>
                    <a:lnTo>
                      <a:pt x="11" y="97"/>
                    </a:lnTo>
                    <a:lnTo>
                      <a:pt x="11" y="97"/>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238" name="Freeform 317"/>
              <p:cNvSpPr>
                <a:spLocks/>
              </p:cNvSpPr>
              <p:nvPr/>
            </p:nvSpPr>
            <p:spPr bwMode="auto">
              <a:xfrm>
                <a:off x="5514975" y="1055688"/>
                <a:ext cx="153987" cy="17463"/>
              </a:xfrm>
              <a:custGeom>
                <a:avLst/>
                <a:gdLst>
                  <a:gd name="T0" fmla="*/ 97 w 97"/>
                  <a:gd name="T1" fmla="*/ 11 h 11"/>
                  <a:gd name="T2" fmla="*/ 0 w 97"/>
                  <a:gd name="T3" fmla="*/ 11 h 11"/>
                  <a:gd name="T4" fmla="*/ 0 w 97"/>
                  <a:gd name="T5" fmla="*/ 0 h 11"/>
                  <a:gd name="T6" fmla="*/ 97 w 97"/>
                  <a:gd name="T7" fmla="*/ 0 h 11"/>
                  <a:gd name="T8" fmla="*/ 97 w 97"/>
                  <a:gd name="T9" fmla="*/ 11 h 11"/>
                  <a:gd name="T10" fmla="*/ 97 w 97"/>
                  <a:gd name="T11" fmla="*/ 11 h 11"/>
                </a:gdLst>
                <a:ahLst/>
                <a:cxnLst>
                  <a:cxn ang="0">
                    <a:pos x="T0" y="T1"/>
                  </a:cxn>
                  <a:cxn ang="0">
                    <a:pos x="T2" y="T3"/>
                  </a:cxn>
                  <a:cxn ang="0">
                    <a:pos x="T4" y="T5"/>
                  </a:cxn>
                  <a:cxn ang="0">
                    <a:pos x="T6" y="T7"/>
                  </a:cxn>
                  <a:cxn ang="0">
                    <a:pos x="T8" y="T9"/>
                  </a:cxn>
                  <a:cxn ang="0">
                    <a:pos x="T10" y="T11"/>
                  </a:cxn>
                </a:cxnLst>
                <a:rect l="0" t="0" r="r" b="b"/>
                <a:pathLst>
                  <a:path w="97" h="11">
                    <a:moveTo>
                      <a:pt x="97" y="11"/>
                    </a:moveTo>
                    <a:lnTo>
                      <a:pt x="0" y="11"/>
                    </a:lnTo>
                    <a:lnTo>
                      <a:pt x="0" y="0"/>
                    </a:lnTo>
                    <a:lnTo>
                      <a:pt x="97" y="0"/>
                    </a:lnTo>
                    <a:lnTo>
                      <a:pt x="97" y="11"/>
                    </a:lnTo>
                    <a:lnTo>
                      <a:pt x="97" y="11"/>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239" name="Freeform 318"/>
              <p:cNvSpPr>
                <a:spLocks/>
              </p:cNvSpPr>
              <p:nvPr/>
            </p:nvSpPr>
            <p:spPr bwMode="auto">
              <a:xfrm>
                <a:off x="5530850" y="1003301"/>
                <a:ext cx="122237" cy="122238"/>
              </a:xfrm>
              <a:custGeom>
                <a:avLst/>
                <a:gdLst>
                  <a:gd name="T0" fmla="*/ 69 w 77"/>
                  <a:gd name="T1" fmla="*/ 77 h 77"/>
                  <a:gd name="T2" fmla="*/ 0 w 77"/>
                  <a:gd name="T3" fmla="*/ 8 h 77"/>
                  <a:gd name="T4" fmla="*/ 8 w 77"/>
                  <a:gd name="T5" fmla="*/ 0 h 77"/>
                  <a:gd name="T6" fmla="*/ 77 w 77"/>
                  <a:gd name="T7" fmla="*/ 68 h 77"/>
                  <a:gd name="T8" fmla="*/ 69 w 77"/>
                  <a:gd name="T9" fmla="*/ 77 h 77"/>
                  <a:gd name="T10" fmla="*/ 69 w 77"/>
                  <a:gd name="T11" fmla="*/ 77 h 77"/>
                </a:gdLst>
                <a:ahLst/>
                <a:cxnLst>
                  <a:cxn ang="0">
                    <a:pos x="T0" y="T1"/>
                  </a:cxn>
                  <a:cxn ang="0">
                    <a:pos x="T2" y="T3"/>
                  </a:cxn>
                  <a:cxn ang="0">
                    <a:pos x="T4" y="T5"/>
                  </a:cxn>
                  <a:cxn ang="0">
                    <a:pos x="T6" y="T7"/>
                  </a:cxn>
                  <a:cxn ang="0">
                    <a:pos x="T8" y="T9"/>
                  </a:cxn>
                  <a:cxn ang="0">
                    <a:pos x="T10" y="T11"/>
                  </a:cxn>
                </a:cxnLst>
                <a:rect l="0" t="0" r="r" b="b"/>
                <a:pathLst>
                  <a:path w="77" h="77">
                    <a:moveTo>
                      <a:pt x="69" y="77"/>
                    </a:moveTo>
                    <a:lnTo>
                      <a:pt x="0" y="8"/>
                    </a:lnTo>
                    <a:lnTo>
                      <a:pt x="8" y="0"/>
                    </a:lnTo>
                    <a:lnTo>
                      <a:pt x="77" y="68"/>
                    </a:lnTo>
                    <a:lnTo>
                      <a:pt x="69" y="77"/>
                    </a:lnTo>
                    <a:lnTo>
                      <a:pt x="69" y="77"/>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240" name="Freeform 319"/>
              <p:cNvSpPr>
                <a:spLocks/>
              </p:cNvSpPr>
              <p:nvPr/>
            </p:nvSpPr>
            <p:spPr bwMode="auto">
              <a:xfrm>
                <a:off x="5530850" y="1003301"/>
                <a:ext cx="122237" cy="122238"/>
              </a:xfrm>
              <a:custGeom>
                <a:avLst/>
                <a:gdLst>
                  <a:gd name="T0" fmla="*/ 8 w 77"/>
                  <a:gd name="T1" fmla="*/ 77 h 77"/>
                  <a:gd name="T2" fmla="*/ 0 w 77"/>
                  <a:gd name="T3" fmla="*/ 68 h 77"/>
                  <a:gd name="T4" fmla="*/ 69 w 77"/>
                  <a:gd name="T5" fmla="*/ 0 h 77"/>
                  <a:gd name="T6" fmla="*/ 77 w 77"/>
                  <a:gd name="T7" fmla="*/ 8 h 77"/>
                  <a:gd name="T8" fmla="*/ 8 w 77"/>
                  <a:gd name="T9" fmla="*/ 77 h 77"/>
                  <a:gd name="T10" fmla="*/ 8 w 77"/>
                  <a:gd name="T11" fmla="*/ 77 h 77"/>
                </a:gdLst>
                <a:ahLst/>
                <a:cxnLst>
                  <a:cxn ang="0">
                    <a:pos x="T0" y="T1"/>
                  </a:cxn>
                  <a:cxn ang="0">
                    <a:pos x="T2" y="T3"/>
                  </a:cxn>
                  <a:cxn ang="0">
                    <a:pos x="T4" y="T5"/>
                  </a:cxn>
                  <a:cxn ang="0">
                    <a:pos x="T6" y="T7"/>
                  </a:cxn>
                  <a:cxn ang="0">
                    <a:pos x="T8" y="T9"/>
                  </a:cxn>
                  <a:cxn ang="0">
                    <a:pos x="T10" y="T11"/>
                  </a:cxn>
                </a:cxnLst>
                <a:rect l="0" t="0" r="r" b="b"/>
                <a:pathLst>
                  <a:path w="77" h="77">
                    <a:moveTo>
                      <a:pt x="8" y="77"/>
                    </a:moveTo>
                    <a:lnTo>
                      <a:pt x="0" y="68"/>
                    </a:lnTo>
                    <a:lnTo>
                      <a:pt x="69" y="0"/>
                    </a:lnTo>
                    <a:lnTo>
                      <a:pt x="77" y="8"/>
                    </a:lnTo>
                    <a:lnTo>
                      <a:pt x="8" y="77"/>
                    </a:lnTo>
                    <a:lnTo>
                      <a:pt x="8" y="77"/>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241" name="Oval 320"/>
              <p:cNvSpPr>
                <a:spLocks noChangeArrowheads="1"/>
              </p:cNvSpPr>
              <p:nvPr/>
            </p:nvSpPr>
            <p:spPr bwMode="auto">
              <a:xfrm>
                <a:off x="5568950" y="1041401"/>
                <a:ext cx="46037" cy="46038"/>
              </a:xfrm>
              <a:prstGeom prst="ellipse">
                <a:avLst/>
              </a:prstGeom>
              <a:solidFill>
                <a:srgbClr val="9B9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242" name="Freeform 321"/>
              <p:cNvSpPr>
                <a:spLocks/>
              </p:cNvSpPr>
              <p:nvPr/>
            </p:nvSpPr>
            <p:spPr bwMode="auto">
              <a:xfrm>
                <a:off x="6267450" y="919163"/>
                <a:ext cx="273050" cy="185738"/>
              </a:xfrm>
              <a:custGeom>
                <a:avLst/>
                <a:gdLst>
                  <a:gd name="T0" fmla="*/ 116 w 120"/>
                  <a:gd name="T1" fmla="*/ 82 h 82"/>
                  <a:gd name="T2" fmla="*/ 120 w 120"/>
                  <a:gd name="T3" fmla="*/ 61 h 82"/>
                  <a:gd name="T4" fmla="*/ 60 w 120"/>
                  <a:gd name="T5" fmla="*/ 0 h 82"/>
                  <a:gd name="T6" fmla="*/ 0 w 120"/>
                  <a:gd name="T7" fmla="*/ 61 h 82"/>
                  <a:gd name="T8" fmla="*/ 4 w 120"/>
                  <a:gd name="T9" fmla="*/ 82 h 82"/>
                  <a:gd name="T10" fmla="*/ 116 w 120"/>
                  <a:gd name="T11" fmla="*/ 82 h 82"/>
                </a:gdLst>
                <a:ahLst/>
                <a:cxnLst>
                  <a:cxn ang="0">
                    <a:pos x="T0" y="T1"/>
                  </a:cxn>
                  <a:cxn ang="0">
                    <a:pos x="T2" y="T3"/>
                  </a:cxn>
                  <a:cxn ang="0">
                    <a:pos x="T4" y="T5"/>
                  </a:cxn>
                  <a:cxn ang="0">
                    <a:pos x="T6" y="T7"/>
                  </a:cxn>
                  <a:cxn ang="0">
                    <a:pos x="T8" y="T9"/>
                  </a:cxn>
                  <a:cxn ang="0">
                    <a:pos x="T10" y="T11"/>
                  </a:cxn>
                </a:cxnLst>
                <a:rect l="0" t="0" r="r" b="b"/>
                <a:pathLst>
                  <a:path w="120" h="82">
                    <a:moveTo>
                      <a:pt x="116" y="82"/>
                    </a:moveTo>
                    <a:cubicBezTo>
                      <a:pt x="119" y="76"/>
                      <a:pt x="120" y="68"/>
                      <a:pt x="120" y="61"/>
                    </a:cubicBezTo>
                    <a:cubicBezTo>
                      <a:pt x="120" y="27"/>
                      <a:pt x="93" y="0"/>
                      <a:pt x="60" y="0"/>
                    </a:cubicBezTo>
                    <a:cubicBezTo>
                      <a:pt x="27" y="0"/>
                      <a:pt x="0" y="27"/>
                      <a:pt x="0" y="61"/>
                    </a:cubicBezTo>
                    <a:cubicBezTo>
                      <a:pt x="0" y="68"/>
                      <a:pt x="1" y="76"/>
                      <a:pt x="4" y="82"/>
                    </a:cubicBezTo>
                    <a:lnTo>
                      <a:pt x="116" y="82"/>
                    </a:lnTo>
                    <a:close/>
                  </a:path>
                </a:pathLst>
              </a:custGeom>
              <a:solidFill>
                <a:srgbClr val="2E69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243" name="Oval 322"/>
              <p:cNvSpPr>
                <a:spLocks noChangeArrowheads="1"/>
              </p:cNvSpPr>
              <p:nvPr/>
            </p:nvSpPr>
            <p:spPr bwMode="auto">
              <a:xfrm>
                <a:off x="6289675" y="947738"/>
                <a:ext cx="230187" cy="230188"/>
              </a:xfrm>
              <a:prstGeom prst="ellipse">
                <a:avLst/>
              </a:prstGeom>
              <a:solidFill>
                <a:srgbClr val="45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244" name="Freeform 323"/>
              <p:cNvSpPr>
                <a:spLocks noEditPoints="1"/>
              </p:cNvSpPr>
              <p:nvPr/>
            </p:nvSpPr>
            <p:spPr bwMode="auto">
              <a:xfrm>
                <a:off x="6321425" y="979488"/>
                <a:ext cx="168275" cy="168275"/>
              </a:xfrm>
              <a:custGeom>
                <a:avLst/>
                <a:gdLst>
                  <a:gd name="T0" fmla="*/ 37 w 74"/>
                  <a:gd name="T1" fmla="*/ 74 h 74"/>
                  <a:gd name="T2" fmla="*/ 0 w 74"/>
                  <a:gd name="T3" fmla="*/ 37 h 74"/>
                  <a:gd name="T4" fmla="*/ 37 w 74"/>
                  <a:gd name="T5" fmla="*/ 0 h 74"/>
                  <a:gd name="T6" fmla="*/ 74 w 74"/>
                  <a:gd name="T7" fmla="*/ 37 h 74"/>
                  <a:gd name="T8" fmla="*/ 37 w 74"/>
                  <a:gd name="T9" fmla="*/ 74 h 74"/>
                  <a:gd name="T10" fmla="*/ 37 w 74"/>
                  <a:gd name="T11" fmla="*/ 8 h 74"/>
                  <a:gd name="T12" fmla="*/ 8 w 74"/>
                  <a:gd name="T13" fmla="*/ 37 h 74"/>
                  <a:gd name="T14" fmla="*/ 37 w 74"/>
                  <a:gd name="T15" fmla="*/ 66 h 74"/>
                  <a:gd name="T16" fmla="*/ 66 w 74"/>
                  <a:gd name="T17" fmla="*/ 37 h 74"/>
                  <a:gd name="T18" fmla="*/ 37 w 74"/>
                  <a:gd name="T19" fmla="*/ 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4">
                    <a:moveTo>
                      <a:pt x="37" y="74"/>
                    </a:moveTo>
                    <a:cubicBezTo>
                      <a:pt x="16" y="74"/>
                      <a:pt x="0" y="57"/>
                      <a:pt x="0" y="37"/>
                    </a:cubicBezTo>
                    <a:cubicBezTo>
                      <a:pt x="0" y="16"/>
                      <a:pt x="16" y="0"/>
                      <a:pt x="37" y="0"/>
                    </a:cubicBezTo>
                    <a:cubicBezTo>
                      <a:pt x="57" y="0"/>
                      <a:pt x="74" y="16"/>
                      <a:pt x="74" y="37"/>
                    </a:cubicBezTo>
                    <a:cubicBezTo>
                      <a:pt x="74" y="57"/>
                      <a:pt x="57" y="74"/>
                      <a:pt x="37" y="74"/>
                    </a:cubicBezTo>
                    <a:close/>
                    <a:moveTo>
                      <a:pt x="37" y="8"/>
                    </a:moveTo>
                    <a:cubicBezTo>
                      <a:pt x="21" y="8"/>
                      <a:pt x="8" y="21"/>
                      <a:pt x="8" y="37"/>
                    </a:cubicBezTo>
                    <a:cubicBezTo>
                      <a:pt x="8" y="53"/>
                      <a:pt x="21" y="66"/>
                      <a:pt x="37" y="66"/>
                    </a:cubicBezTo>
                    <a:cubicBezTo>
                      <a:pt x="53" y="66"/>
                      <a:pt x="66" y="53"/>
                      <a:pt x="66" y="37"/>
                    </a:cubicBezTo>
                    <a:cubicBezTo>
                      <a:pt x="66" y="21"/>
                      <a:pt x="53" y="8"/>
                      <a:pt x="37" y="8"/>
                    </a:cubicBez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245" name="Freeform 324"/>
              <p:cNvSpPr>
                <a:spLocks/>
              </p:cNvSpPr>
              <p:nvPr/>
            </p:nvSpPr>
            <p:spPr bwMode="auto">
              <a:xfrm>
                <a:off x="6396038" y="987426"/>
                <a:ext cx="19050" cy="153988"/>
              </a:xfrm>
              <a:custGeom>
                <a:avLst/>
                <a:gdLst>
                  <a:gd name="T0" fmla="*/ 12 w 12"/>
                  <a:gd name="T1" fmla="*/ 97 h 97"/>
                  <a:gd name="T2" fmla="*/ 0 w 12"/>
                  <a:gd name="T3" fmla="*/ 97 h 97"/>
                  <a:gd name="T4" fmla="*/ 0 w 12"/>
                  <a:gd name="T5" fmla="*/ 0 h 97"/>
                  <a:gd name="T6" fmla="*/ 12 w 12"/>
                  <a:gd name="T7" fmla="*/ 0 h 97"/>
                  <a:gd name="T8" fmla="*/ 12 w 12"/>
                  <a:gd name="T9" fmla="*/ 97 h 97"/>
                  <a:gd name="T10" fmla="*/ 12 w 12"/>
                  <a:gd name="T11" fmla="*/ 97 h 97"/>
                </a:gdLst>
                <a:ahLst/>
                <a:cxnLst>
                  <a:cxn ang="0">
                    <a:pos x="T0" y="T1"/>
                  </a:cxn>
                  <a:cxn ang="0">
                    <a:pos x="T2" y="T3"/>
                  </a:cxn>
                  <a:cxn ang="0">
                    <a:pos x="T4" y="T5"/>
                  </a:cxn>
                  <a:cxn ang="0">
                    <a:pos x="T6" y="T7"/>
                  </a:cxn>
                  <a:cxn ang="0">
                    <a:pos x="T8" y="T9"/>
                  </a:cxn>
                  <a:cxn ang="0">
                    <a:pos x="T10" y="T11"/>
                  </a:cxn>
                </a:cxnLst>
                <a:rect l="0" t="0" r="r" b="b"/>
                <a:pathLst>
                  <a:path w="12" h="97">
                    <a:moveTo>
                      <a:pt x="12" y="97"/>
                    </a:moveTo>
                    <a:lnTo>
                      <a:pt x="0" y="97"/>
                    </a:lnTo>
                    <a:lnTo>
                      <a:pt x="0" y="0"/>
                    </a:lnTo>
                    <a:lnTo>
                      <a:pt x="12" y="0"/>
                    </a:lnTo>
                    <a:lnTo>
                      <a:pt x="12" y="97"/>
                    </a:lnTo>
                    <a:lnTo>
                      <a:pt x="12" y="97"/>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246" name="Freeform 325"/>
              <p:cNvSpPr>
                <a:spLocks/>
              </p:cNvSpPr>
              <p:nvPr/>
            </p:nvSpPr>
            <p:spPr bwMode="auto">
              <a:xfrm>
                <a:off x="6327775" y="1055688"/>
                <a:ext cx="155575" cy="17463"/>
              </a:xfrm>
              <a:custGeom>
                <a:avLst/>
                <a:gdLst>
                  <a:gd name="T0" fmla="*/ 98 w 98"/>
                  <a:gd name="T1" fmla="*/ 11 h 11"/>
                  <a:gd name="T2" fmla="*/ 0 w 98"/>
                  <a:gd name="T3" fmla="*/ 11 h 11"/>
                  <a:gd name="T4" fmla="*/ 0 w 98"/>
                  <a:gd name="T5" fmla="*/ 0 h 11"/>
                  <a:gd name="T6" fmla="*/ 98 w 98"/>
                  <a:gd name="T7" fmla="*/ 0 h 11"/>
                  <a:gd name="T8" fmla="*/ 98 w 98"/>
                  <a:gd name="T9" fmla="*/ 11 h 11"/>
                  <a:gd name="T10" fmla="*/ 98 w 98"/>
                  <a:gd name="T11" fmla="*/ 11 h 11"/>
                </a:gdLst>
                <a:ahLst/>
                <a:cxnLst>
                  <a:cxn ang="0">
                    <a:pos x="T0" y="T1"/>
                  </a:cxn>
                  <a:cxn ang="0">
                    <a:pos x="T2" y="T3"/>
                  </a:cxn>
                  <a:cxn ang="0">
                    <a:pos x="T4" y="T5"/>
                  </a:cxn>
                  <a:cxn ang="0">
                    <a:pos x="T6" y="T7"/>
                  </a:cxn>
                  <a:cxn ang="0">
                    <a:pos x="T8" y="T9"/>
                  </a:cxn>
                  <a:cxn ang="0">
                    <a:pos x="T10" y="T11"/>
                  </a:cxn>
                </a:cxnLst>
                <a:rect l="0" t="0" r="r" b="b"/>
                <a:pathLst>
                  <a:path w="98" h="11">
                    <a:moveTo>
                      <a:pt x="98" y="11"/>
                    </a:moveTo>
                    <a:lnTo>
                      <a:pt x="0" y="11"/>
                    </a:lnTo>
                    <a:lnTo>
                      <a:pt x="0" y="0"/>
                    </a:lnTo>
                    <a:lnTo>
                      <a:pt x="98" y="0"/>
                    </a:lnTo>
                    <a:lnTo>
                      <a:pt x="98" y="11"/>
                    </a:lnTo>
                    <a:lnTo>
                      <a:pt x="98" y="11"/>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247" name="Freeform 326"/>
              <p:cNvSpPr>
                <a:spLocks/>
              </p:cNvSpPr>
              <p:nvPr/>
            </p:nvSpPr>
            <p:spPr bwMode="auto">
              <a:xfrm>
                <a:off x="6343650" y="1003301"/>
                <a:ext cx="123825" cy="122238"/>
              </a:xfrm>
              <a:custGeom>
                <a:avLst/>
                <a:gdLst>
                  <a:gd name="T0" fmla="*/ 69 w 78"/>
                  <a:gd name="T1" fmla="*/ 77 h 77"/>
                  <a:gd name="T2" fmla="*/ 0 w 78"/>
                  <a:gd name="T3" fmla="*/ 8 h 77"/>
                  <a:gd name="T4" fmla="*/ 9 w 78"/>
                  <a:gd name="T5" fmla="*/ 0 h 77"/>
                  <a:gd name="T6" fmla="*/ 78 w 78"/>
                  <a:gd name="T7" fmla="*/ 68 h 77"/>
                  <a:gd name="T8" fmla="*/ 69 w 78"/>
                  <a:gd name="T9" fmla="*/ 77 h 77"/>
                  <a:gd name="T10" fmla="*/ 69 w 78"/>
                  <a:gd name="T11" fmla="*/ 77 h 77"/>
                </a:gdLst>
                <a:ahLst/>
                <a:cxnLst>
                  <a:cxn ang="0">
                    <a:pos x="T0" y="T1"/>
                  </a:cxn>
                  <a:cxn ang="0">
                    <a:pos x="T2" y="T3"/>
                  </a:cxn>
                  <a:cxn ang="0">
                    <a:pos x="T4" y="T5"/>
                  </a:cxn>
                  <a:cxn ang="0">
                    <a:pos x="T6" y="T7"/>
                  </a:cxn>
                  <a:cxn ang="0">
                    <a:pos x="T8" y="T9"/>
                  </a:cxn>
                  <a:cxn ang="0">
                    <a:pos x="T10" y="T11"/>
                  </a:cxn>
                </a:cxnLst>
                <a:rect l="0" t="0" r="r" b="b"/>
                <a:pathLst>
                  <a:path w="78" h="77">
                    <a:moveTo>
                      <a:pt x="69" y="77"/>
                    </a:moveTo>
                    <a:lnTo>
                      <a:pt x="0" y="8"/>
                    </a:lnTo>
                    <a:lnTo>
                      <a:pt x="9" y="0"/>
                    </a:lnTo>
                    <a:lnTo>
                      <a:pt x="78" y="68"/>
                    </a:lnTo>
                    <a:lnTo>
                      <a:pt x="69" y="77"/>
                    </a:lnTo>
                    <a:lnTo>
                      <a:pt x="69" y="77"/>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248" name="Freeform 327"/>
              <p:cNvSpPr>
                <a:spLocks/>
              </p:cNvSpPr>
              <p:nvPr/>
            </p:nvSpPr>
            <p:spPr bwMode="auto">
              <a:xfrm>
                <a:off x="6343650" y="1003301"/>
                <a:ext cx="123825" cy="122238"/>
              </a:xfrm>
              <a:custGeom>
                <a:avLst/>
                <a:gdLst>
                  <a:gd name="T0" fmla="*/ 9 w 78"/>
                  <a:gd name="T1" fmla="*/ 77 h 77"/>
                  <a:gd name="T2" fmla="*/ 0 w 78"/>
                  <a:gd name="T3" fmla="*/ 68 h 77"/>
                  <a:gd name="T4" fmla="*/ 69 w 78"/>
                  <a:gd name="T5" fmla="*/ 0 h 77"/>
                  <a:gd name="T6" fmla="*/ 78 w 78"/>
                  <a:gd name="T7" fmla="*/ 8 h 77"/>
                  <a:gd name="T8" fmla="*/ 9 w 78"/>
                  <a:gd name="T9" fmla="*/ 77 h 77"/>
                  <a:gd name="T10" fmla="*/ 9 w 78"/>
                  <a:gd name="T11" fmla="*/ 77 h 77"/>
                </a:gdLst>
                <a:ahLst/>
                <a:cxnLst>
                  <a:cxn ang="0">
                    <a:pos x="T0" y="T1"/>
                  </a:cxn>
                  <a:cxn ang="0">
                    <a:pos x="T2" y="T3"/>
                  </a:cxn>
                  <a:cxn ang="0">
                    <a:pos x="T4" y="T5"/>
                  </a:cxn>
                  <a:cxn ang="0">
                    <a:pos x="T6" y="T7"/>
                  </a:cxn>
                  <a:cxn ang="0">
                    <a:pos x="T8" y="T9"/>
                  </a:cxn>
                  <a:cxn ang="0">
                    <a:pos x="T10" y="T11"/>
                  </a:cxn>
                </a:cxnLst>
                <a:rect l="0" t="0" r="r" b="b"/>
                <a:pathLst>
                  <a:path w="78" h="77">
                    <a:moveTo>
                      <a:pt x="9" y="77"/>
                    </a:moveTo>
                    <a:lnTo>
                      <a:pt x="0" y="68"/>
                    </a:lnTo>
                    <a:lnTo>
                      <a:pt x="69" y="0"/>
                    </a:lnTo>
                    <a:lnTo>
                      <a:pt x="78" y="8"/>
                    </a:lnTo>
                    <a:lnTo>
                      <a:pt x="9" y="77"/>
                    </a:lnTo>
                    <a:lnTo>
                      <a:pt x="9" y="77"/>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249" name="Oval 328"/>
              <p:cNvSpPr>
                <a:spLocks noChangeArrowheads="1"/>
              </p:cNvSpPr>
              <p:nvPr/>
            </p:nvSpPr>
            <p:spPr bwMode="auto">
              <a:xfrm>
                <a:off x="6383338" y="1041401"/>
                <a:ext cx="44450" cy="46038"/>
              </a:xfrm>
              <a:prstGeom prst="ellipse">
                <a:avLst/>
              </a:prstGeom>
              <a:solidFill>
                <a:srgbClr val="9B9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250" name="Freeform 329"/>
              <p:cNvSpPr>
                <a:spLocks/>
              </p:cNvSpPr>
              <p:nvPr/>
            </p:nvSpPr>
            <p:spPr bwMode="auto">
              <a:xfrm>
                <a:off x="5362575" y="927101"/>
                <a:ext cx="127000" cy="76200"/>
              </a:xfrm>
              <a:custGeom>
                <a:avLst/>
                <a:gdLst>
                  <a:gd name="T0" fmla="*/ 56 w 56"/>
                  <a:gd name="T1" fmla="*/ 0 h 33"/>
                  <a:gd name="T2" fmla="*/ 30 w 56"/>
                  <a:gd name="T3" fmla="*/ 33 h 33"/>
                  <a:gd name="T4" fmla="*/ 0 w 56"/>
                  <a:gd name="T5" fmla="*/ 33 h 33"/>
                  <a:gd name="T6" fmla="*/ 56 w 56"/>
                  <a:gd name="T7" fmla="*/ 0 h 33"/>
                </a:gdLst>
                <a:ahLst/>
                <a:cxnLst>
                  <a:cxn ang="0">
                    <a:pos x="T0" y="T1"/>
                  </a:cxn>
                  <a:cxn ang="0">
                    <a:pos x="T2" y="T3"/>
                  </a:cxn>
                  <a:cxn ang="0">
                    <a:pos x="T4" y="T5"/>
                  </a:cxn>
                  <a:cxn ang="0">
                    <a:pos x="T6" y="T7"/>
                  </a:cxn>
                </a:cxnLst>
                <a:rect l="0" t="0" r="r" b="b"/>
                <a:pathLst>
                  <a:path w="56" h="33">
                    <a:moveTo>
                      <a:pt x="56" y="0"/>
                    </a:moveTo>
                    <a:cubicBezTo>
                      <a:pt x="56" y="0"/>
                      <a:pt x="32" y="12"/>
                      <a:pt x="30" y="33"/>
                    </a:cubicBezTo>
                    <a:cubicBezTo>
                      <a:pt x="12" y="33"/>
                      <a:pt x="0" y="33"/>
                      <a:pt x="0" y="33"/>
                    </a:cubicBezTo>
                    <a:cubicBezTo>
                      <a:pt x="0" y="33"/>
                      <a:pt x="11" y="6"/>
                      <a:pt x="56" y="0"/>
                    </a:cubicBez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251" name="Freeform 330"/>
              <p:cNvSpPr>
                <a:spLocks/>
              </p:cNvSpPr>
              <p:nvPr/>
            </p:nvSpPr>
            <p:spPr bwMode="auto">
              <a:xfrm>
                <a:off x="5414963" y="927101"/>
                <a:ext cx="76200" cy="76200"/>
              </a:xfrm>
              <a:custGeom>
                <a:avLst/>
                <a:gdLst>
                  <a:gd name="T0" fmla="*/ 22 w 34"/>
                  <a:gd name="T1" fmla="*/ 2 h 33"/>
                  <a:gd name="T2" fmla="*/ 0 w 34"/>
                  <a:gd name="T3" fmla="*/ 33 h 33"/>
                  <a:gd name="T4" fmla="*/ 8 w 34"/>
                  <a:gd name="T5" fmla="*/ 33 h 33"/>
                  <a:gd name="T6" fmla="*/ 34 w 34"/>
                  <a:gd name="T7" fmla="*/ 0 h 33"/>
                  <a:gd name="T8" fmla="*/ 22 w 34"/>
                  <a:gd name="T9" fmla="*/ 2 h 33"/>
                </a:gdLst>
                <a:ahLst/>
                <a:cxnLst>
                  <a:cxn ang="0">
                    <a:pos x="T0" y="T1"/>
                  </a:cxn>
                  <a:cxn ang="0">
                    <a:pos x="T2" y="T3"/>
                  </a:cxn>
                  <a:cxn ang="0">
                    <a:pos x="T4" y="T5"/>
                  </a:cxn>
                  <a:cxn ang="0">
                    <a:pos x="T6" y="T7"/>
                  </a:cxn>
                  <a:cxn ang="0">
                    <a:pos x="T8" y="T9"/>
                  </a:cxn>
                </a:cxnLst>
                <a:rect l="0" t="0" r="r" b="b"/>
                <a:pathLst>
                  <a:path w="34" h="33">
                    <a:moveTo>
                      <a:pt x="22" y="2"/>
                    </a:moveTo>
                    <a:cubicBezTo>
                      <a:pt x="15" y="7"/>
                      <a:pt x="2" y="17"/>
                      <a:pt x="0" y="33"/>
                    </a:cubicBezTo>
                    <a:cubicBezTo>
                      <a:pt x="3" y="33"/>
                      <a:pt x="5" y="33"/>
                      <a:pt x="8" y="33"/>
                    </a:cubicBezTo>
                    <a:cubicBezTo>
                      <a:pt x="10" y="12"/>
                      <a:pt x="34" y="0"/>
                      <a:pt x="34" y="0"/>
                    </a:cubicBezTo>
                    <a:cubicBezTo>
                      <a:pt x="30" y="0"/>
                      <a:pt x="26" y="1"/>
                      <a:pt x="22" y="2"/>
                    </a:cubicBezTo>
                    <a:close/>
                  </a:path>
                </a:pathLst>
              </a:custGeom>
              <a:solidFill>
                <a:srgbClr val="FF8A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sp>
            <p:nvSpPr>
              <p:cNvPr id="252" name="Freeform 331"/>
              <p:cNvSpPr>
                <a:spLocks/>
              </p:cNvSpPr>
              <p:nvPr/>
            </p:nvSpPr>
            <p:spPr bwMode="auto">
              <a:xfrm>
                <a:off x="6153150" y="868363"/>
                <a:ext cx="95250" cy="22225"/>
              </a:xfrm>
              <a:custGeom>
                <a:avLst/>
                <a:gdLst>
                  <a:gd name="T0" fmla="*/ 42 w 42"/>
                  <a:gd name="T1" fmla="*/ 5 h 10"/>
                  <a:gd name="T2" fmla="*/ 37 w 42"/>
                  <a:gd name="T3" fmla="*/ 10 h 10"/>
                  <a:gd name="T4" fmla="*/ 5 w 42"/>
                  <a:gd name="T5" fmla="*/ 10 h 10"/>
                  <a:gd name="T6" fmla="*/ 0 w 42"/>
                  <a:gd name="T7" fmla="*/ 5 h 10"/>
                  <a:gd name="T8" fmla="*/ 0 w 42"/>
                  <a:gd name="T9" fmla="*/ 5 h 10"/>
                  <a:gd name="T10" fmla="*/ 5 w 42"/>
                  <a:gd name="T11" fmla="*/ 0 h 10"/>
                  <a:gd name="T12" fmla="*/ 37 w 42"/>
                  <a:gd name="T13" fmla="*/ 0 h 10"/>
                  <a:gd name="T14" fmla="*/ 42 w 42"/>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0">
                    <a:moveTo>
                      <a:pt x="42" y="5"/>
                    </a:moveTo>
                    <a:cubicBezTo>
                      <a:pt x="42" y="8"/>
                      <a:pt x="40" y="10"/>
                      <a:pt x="37" y="10"/>
                    </a:cubicBezTo>
                    <a:cubicBezTo>
                      <a:pt x="5" y="10"/>
                      <a:pt x="5" y="10"/>
                      <a:pt x="5" y="10"/>
                    </a:cubicBezTo>
                    <a:cubicBezTo>
                      <a:pt x="2" y="10"/>
                      <a:pt x="0" y="8"/>
                      <a:pt x="0" y="5"/>
                    </a:cubicBezTo>
                    <a:cubicBezTo>
                      <a:pt x="0" y="5"/>
                      <a:pt x="0" y="5"/>
                      <a:pt x="0" y="5"/>
                    </a:cubicBezTo>
                    <a:cubicBezTo>
                      <a:pt x="0" y="2"/>
                      <a:pt x="2" y="0"/>
                      <a:pt x="5" y="0"/>
                    </a:cubicBezTo>
                    <a:cubicBezTo>
                      <a:pt x="37" y="0"/>
                      <a:pt x="37" y="0"/>
                      <a:pt x="37" y="0"/>
                    </a:cubicBezTo>
                    <a:cubicBezTo>
                      <a:pt x="40" y="0"/>
                      <a:pt x="42" y="2"/>
                      <a:pt x="42" y="5"/>
                    </a:cubicBezTo>
                    <a:close/>
                  </a:path>
                </a:pathLst>
              </a:custGeom>
              <a:solidFill>
                <a:srgbClr val="1C4F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545454"/>
                  </a:solidFill>
                  <a:ea typeface="等线" panose="02010600030101010101" pitchFamily="2" charset="-122"/>
                </a:endParaRPr>
              </a:p>
            </p:txBody>
          </p:sp>
        </p:grpSp>
        <p:cxnSp>
          <p:nvCxnSpPr>
            <p:cNvPr id="253" name="直接箭头连接符 252"/>
            <p:cNvCxnSpPr>
              <a:stCxn id="175" idx="0"/>
            </p:cNvCxnSpPr>
            <p:nvPr/>
          </p:nvCxnSpPr>
          <p:spPr>
            <a:xfrm flipV="1">
              <a:off x="6192641" y="5442338"/>
              <a:ext cx="955852" cy="146495"/>
            </a:xfrm>
            <a:prstGeom prst="straightConnector1">
              <a:avLst/>
            </a:prstGeom>
            <a:noFill/>
            <a:ln w="19050" cap="flat" cmpd="sng" algn="ctr">
              <a:solidFill>
                <a:sysClr val="windowText" lastClr="000000"/>
              </a:solidFill>
              <a:prstDash val="sysDot"/>
              <a:miter lim="800000"/>
              <a:tailEnd type="triangle"/>
            </a:ln>
            <a:effectLst/>
          </p:spPr>
        </p:cxnSp>
        <p:grpSp>
          <p:nvGrpSpPr>
            <p:cNvPr id="254" name="组合 253"/>
            <p:cNvGrpSpPr/>
            <p:nvPr/>
          </p:nvGrpSpPr>
          <p:grpSpPr>
            <a:xfrm>
              <a:off x="6570284" y="5458441"/>
              <a:ext cx="140605" cy="149370"/>
              <a:chOff x="6459538" y="3309938"/>
              <a:chExt cx="731838" cy="481013"/>
            </a:xfrm>
            <a:solidFill>
              <a:srgbClr val="FAB900"/>
            </a:solidFill>
          </p:grpSpPr>
          <p:sp>
            <p:nvSpPr>
              <p:cNvPr id="255" name="Freeform 63"/>
              <p:cNvSpPr>
                <a:spLocks/>
              </p:cNvSpPr>
              <p:nvPr/>
            </p:nvSpPr>
            <p:spPr bwMode="auto">
              <a:xfrm>
                <a:off x="6519863" y="3633788"/>
                <a:ext cx="52388" cy="128588"/>
              </a:xfrm>
              <a:custGeom>
                <a:avLst/>
                <a:gdLst>
                  <a:gd name="T0" fmla="*/ 0 w 14"/>
                  <a:gd name="T1" fmla="*/ 29 h 34"/>
                  <a:gd name="T2" fmla="*/ 3 w 14"/>
                  <a:gd name="T3" fmla="*/ 30 h 34"/>
                  <a:gd name="T4" fmla="*/ 5 w 14"/>
                  <a:gd name="T5" fmla="*/ 31 h 34"/>
                  <a:gd name="T6" fmla="*/ 9 w 14"/>
                  <a:gd name="T7" fmla="*/ 32 h 34"/>
                  <a:gd name="T8" fmla="*/ 11 w 14"/>
                  <a:gd name="T9" fmla="*/ 33 h 34"/>
                  <a:gd name="T10" fmla="*/ 11 w 14"/>
                  <a:gd name="T11" fmla="*/ 33 h 34"/>
                  <a:gd name="T12" fmla="*/ 14 w 14"/>
                  <a:gd name="T13" fmla="*/ 34 h 34"/>
                  <a:gd name="T14" fmla="*/ 14 w 14"/>
                  <a:gd name="T15" fmla="*/ 5 h 34"/>
                  <a:gd name="T16" fmla="*/ 0 w 14"/>
                  <a:gd name="T17" fmla="*/ 0 h 34"/>
                  <a:gd name="T18" fmla="*/ 0 w 14"/>
                  <a:gd name="T19"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34">
                    <a:moveTo>
                      <a:pt x="0" y="29"/>
                    </a:moveTo>
                    <a:cubicBezTo>
                      <a:pt x="1" y="29"/>
                      <a:pt x="2" y="29"/>
                      <a:pt x="3" y="30"/>
                    </a:cubicBezTo>
                    <a:cubicBezTo>
                      <a:pt x="4" y="30"/>
                      <a:pt x="5" y="30"/>
                      <a:pt x="5" y="31"/>
                    </a:cubicBezTo>
                    <a:cubicBezTo>
                      <a:pt x="6" y="31"/>
                      <a:pt x="8" y="32"/>
                      <a:pt x="9" y="32"/>
                    </a:cubicBezTo>
                    <a:cubicBezTo>
                      <a:pt x="9" y="32"/>
                      <a:pt x="10" y="32"/>
                      <a:pt x="11" y="33"/>
                    </a:cubicBezTo>
                    <a:cubicBezTo>
                      <a:pt x="11" y="33"/>
                      <a:pt x="11" y="33"/>
                      <a:pt x="11" y="33"/>
                    </a:cubicBezTo>
                    <a:cubicBezTo>
                      <a:pt x="12" y="33"/>
                      <a:pt x="13" y="33"/>
                      <a:pt x="14" y="34"/>
                    </a:cubicBezTo>
                    <a:cubicBezTo>
                      <a:pt x="14" y="5"/>
                      <a:pt x="14" y="5"/>
                      <a:pt x="14" y="5"/>
                    </a:cubicBezTo>
                    <a:cubicBezTo>
                      <a:pt x="9" y="3"/>
                      <a:pt x="4" y="2"/>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545454"/>
                  </a:solidFill>
                  <a:ea typeface="等线" panose="02010600030101010101" pitchFamily="2" charset="-122"/>
                </a:endParaRPr>
              </a:p>
            </p:txBody>
          </p:sp>
          <p:sp>
            <p:nvSpPr>
              <p:cNvPr id="256" name="Freeform 64"/>
              <p:cNvSpPr>
                <a:spLocks/>
              </p:cNvSpPr>
              <p:nvPr/>
            </p:nvSpPr>
            <p:spPr bwMode="auto">
              <a:xfrm>
                <a:off x="6602413" y="3660776"/>
                <a:ext cx="49213" cy="119063"/>
              </a:xfrm>
              <a:custGeom>
                <a:avLst/>
                <a:gdLst>
                  <a:gd name="T0" fmla="*/ 0 w 13"/>
                  <a:gd name="T1" fmla="*/ 29 h 32"/>
                  <a:gd name="T2" fmla="*/ 3 w 13"/>
                  <a:gd name="T3" fmla="*/ 30 h 32"/>
                  <a:gd name="T4" fmla="*/ 4 w 13"/>
                  <a:gd name="T5" fmla="*/ 30 h 32"/>
                  <a:gd name="T6" fmla="*/ 7 w 13"/>
                  <a:gd name="T7" fmla="*/ 30 h 32"/>
                  <a:gd name="T8" fmla="*/ 9 w 13"/>
                  <a:gd name="T9" fmla="*/ 31 h 32"/>
                  <a:gd name="T10" fmla="*/ 12 w 13"/>
                  <a:gd name="T11" fmla="*/ 31 h 32"/>
                  <a:gd name="T12" fmla="*/ 13 w 13"/>
                  <a:gd name="T13" fmla="*/ 32 h 32"/>
                  <a:gd name="T14" fmla="*/ 13 w 13"/>
                  <a:gd name="T15" fmla="*/ 3 h 32"/>
                  <a:gd name="T16" fmla="*/ 0 w 13"/>
                  <a:gd name="T17" fmla="*/ 0 h 32"/>
                  <a:gd name="T18" fmla="*/ 0 w 13"/>
                  <a:gd name="T19"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32">
                    <a:moveTo>
                      <a:pt x="0" y="29"/>
                    </a:moveTo>
                    <a:cubicBezTo>
                      <a:pt x="1" y="29"/>
                      <a:pt x="2" y="29"/>
                      <a:pt x="3" y="30"/>
                    </a:cubicBezTo>
                    <a:cubicBezTo>
                      <a:pt x="3" y="30"/>
                      <a:pt x="4" y="30"/>
                      <a:pt x="4" y="30"/>
                    </a:cubicBezTo>
                    <a:cubicBezTo>
                      <a:pt x="5" y="30"/>
                      <a:pt x="6" y="30"/>
                      <a:pt x="7" y="30"/>
                    </a:cubicBezTo>
                    <a:cubicBezTo>
                      <a:pt x="7" y="31"/>
                      <a:pt x="8" y="31"/>
                      <a:pt x="9" y="31"/>
                    </a:cubicBezTo>
                    <a:cubicBezTo>
                      <a:pt x="10" y="31"/>
                      <a:pt x="11" y="31"/>
                      <a:pt x="12" y="31"/>
                    </a:cubicBezTo>
                    <a:cubicBezTo>
                      <a:pt x="12" y="32"/>
                      <a:pt x="13" y="32"/>
                      <a:pt x="13" y="32"/>
                    </a:cubicBezTo>
                    <a:cubicBezTo>
                      <a:pt x="13" y="3"/>
                      <a:pt x="13" y="3"/>
                      <a:pt x="13" y="3"/>
                    </a:cubicBezTo>
                    <a:cubicBezTo>
                      <a:pt x="8" y="2"/>
                      <a:pt x="4" y="1"/>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545454"/>
                  </a:solidFill>
                  <a:ea typeface="等线" panose="02010600030101010101" pitchFamily="2" charset="-122"/>
                </a:endParaRPr>
              </a:p>
            </p:txBody>
          </p:sp>
          <p:sp>
            <p:nvSpPr>
              <p:cNvPr id="257" name="Freeform 65"/>
              <p:cNvSpPr>
                <a:spLocks/>
              </p:cNvSpPr>
              <p:nvPr/>
            </p:nvSpPr>
            <p:spPr bwMode="auto">
              <a:xfrm>
                <a:off x="6681788" y="3675063"/>
                <a:ext cx="47625" cy="112713"/>
              </a:xfrm>
              <a:custGeom>
                <a:avLst/>
                <a:gdLst>
                  <a:gd name="T0" fmla="*/ 0 w 13"/>
                  <a:gd name="T1" fmla="*/ 29 h 30"/>
                  <a:gd name="T2" fmla="*/ 0 w 13"/>
                  <a:gd name="T3" fmla="*/ 29 h 30"/>
                  <a:gd name="T4" fmla="*/ 0 w 13"/>
                  <a:gd name="T5" fmla="*/ 29 h 30"/>
                  <a:gd name="T6" fmla="*/ 1 w 13"/>
                  <a:gd name="T7" fmla="*/ 29 h 30"/>
                  <a:gd name="T8" fmla="*/ 6 w 13"/>
                  <a:gd name="T9" fmla="*/ 30 h 30"/>
                  <a:gd name="T10" fmla="*/ 8 w 13"/>
                  <a:gd name="T11" fmla="*/ 30 h 30"/>
                  <a:gd name="T12" fmla="*/ 10 w 13"/>
                  <a:gd name="T13" fmla="*/ 30 h 30"/>
                  <a:gd name="T14" fmla="*/ 11 w 13"/>
                  <a:gd name="T15" fmla="*/ 30 h 30"/>
                  <a:gd name="T16" fmla="*/ 13 w 13"/>
                  <a:gd name="T17" fmla="*/ 30 h 30"/>
                  <a:gd name="T18" fmla="*/ 13 w 13"/>
                  <a:gd name="T19" fmla="*/ 2 h 30"/>
                  <a:gd name="T20" fmla="*/ 0 w 13"/>
                  <a:gd name="T21" fmla="*/ 0 h 30"/>
                  <a:gd name="T22" fmla="*/ 0 w 13"/>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0" y="29"/>
                    </a:moveTo>
                    <a:cubicBezTo>
                      <a:pt x="0" y="29"/>
                      <a:pt x="0" y="29"/>
                      <a:pt x="0" y="29"/>
                    </a:cubicBezTo>
                    <a:cubicBezTo>
                      <a:pt x="0" y="29"/>
                      <a:pt x="0" y="29"/>
                      <a:pt x="0" y="29"/>
                    </a:cubicBezTo>
                    <a:cubicBezTo>
                      <a:pt x="1" y="29"/>
                      <a:pt x="1" y="29"/>
                      <a:pt x="1" y="29"/>
                    </a:cubicBezTo>
                    <a:cubicBezTo>
                      <a:pt x="3" y="29"/>
                      <a:pt x="4" y="29"/>
                      <a:pt x="6" y="30"/>
                    </a:cubicBezTo>
                    <a:cubicBezTo>
                      <a:pt x="6" y="30"/>
                      <a:pt x="7" y="30"/>
                      <a:pt x="8" y="30"/>
                    </a:cubicBezTo>
                    <a:cubicBezTo>
                      <a:pt x="9" y="30"/>
                      <a:pt x="10" y="30"/>
                      <a:pt x="10" y="30"/>
                    </a:cubicBezTo>
                    <a:cubicBezTo>
                      <a:pt x="11" y="30"/>
                      <a:pt x="11" y="30"/>
                      <a:pt x="11" y="30"/>
                    </a:cubicBezTo>
                    <a:cubicBezTo>
                      <a:pt x="12" y="30"/>
                      <a:pt x="13" y="30"/>
                      <a:pt x="13" y="30"/>
                    </a:cubicBezTo>
                    <a:cubicBezTo>
                      <a:pt x="13" y="2"/>
                      <a:pt x="13" y="2"/>
                      <a:pt x="13" y="2"/>
                    </a:cubicBezTo>
                    <a:cubicBezTo>
                      <a:pt x="9" y="1"/>
                      <a:pt x="4" y="1"/>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545454"/>
                  </a:solidFill>
                  <a:ea typeface="等线" panose="02010600030101010101" pitchFamily="2" charset="-122"/>
                </a:endParaRPr>
              </a:p>
            </p:txBody>
          </p:sp>
          <p:sp>
            <p:nvSpPr>
              <p:cNvPr id="258" name="Freeform 66"/>
              <p:cNvSpPr>
                <a:spLocks/>
              </p:cNvSpPr>
              <p:nvPr/>
            </p:nvSpPr>
            <p:spPr bwMode="auto">
              <a:xfrm>
                <a:off x="6918326" y="3675063"/>
                <a:ext cx="52388" cy="112713"/>
              </a:xfrm>
              <a:custGeom>
                <a:avLst/>
                <a:gdLst>
                  <a:gd name="T0" fmla="*/ 0 w 14"/>
                  <a:gd name="T1" fmla="*/ 30 h 30"/>
                  <a:gd name="T2" fmla="*/ 14 w 14"/>
                  <a:gd name="T3" fmla="*/ 29 h 30"/>
                  <a:gd name="T4" fmla="*/ 14 w 14"/>
                  <a:gd name="T5" fmla="*/ 0 h 30"/>
                  <a:gd name="T6" fmla="*/ 0 w 14"/>
                  <a:gd name="T7" fmla="*/ 2 h 30"/>
                  <a:gd name="T8" fmla="*/ 0 w 14"/>
                  <a:gd name="T9" fmla="*/ 30 h 30"/>
                </a:gdLst>
                <a:ahLst/>
                <a:cxnLst>
                  <a:cxn ang="0">
                    <a:pos x="T0" y="T1"/>
                  </a:cxn>
                  <a:cxn ang="0">
                    <a:pos x="T2" y="T3"/>
                  </a:cxn>
                  <a:cxn ang="0">
                    <a:pos x="T4" y="T5"/>
                  </a:cxn>
                  <a:cxn ang="0">
                    <a:pos x="T6" y="T7"/>
                  </a:cxn>
                  <a:cxn ang="0">
                    <a:pos x="T8" y="T9"/>
                  </a:cxn>
                </a:cxnLst>
                <a:rect l="0" t="0" r="r" b="b"/>
                <a:pathLst>
                  <a:path w="14" h="30">
                    <a:moveTo>
                      <a:pt x="0" y="30"/>
                    </a:moveTo>
                    <a:cubicBezTo>
                      <a:pt x="5" y="30"/>
                      <a:pt x="10" y="29"/>
                      <a:pt x="14" y="29"/>
                    </a:cubicBezTo>
                    <a:cubicBezTo>
                      <a:pt x="14" y="0"/>
                      <a:pt x="14" y="0"/>
                      <a:pt x="14" y="0"/>
                    </a:cubicBezTo>
                    <a:cubicBezTo>
                      <a:pt x="10" y="1"/>
                      <a:pt x="5" y="1"/>
                      <a:pt x="0" y="2"/>
                    </a:cubicBez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545454"/>
                  </a:solidFill>
                  <a:ea typeface="等线" panose="02010600030101010101" pitchFamily="2" charset="-122"/>
                </a:endParaRPr>
              </a:p>
            </p:txBody>
          </p:sp>
          <p:sp>
            <p:nvSpPr>
              <p:cNvPr id="259" name="Freeform 67"/>
              <p:cNvSpPr>
                <a:spLocks/>
              </p:cNvSpPr>
              <p:nvPr/>
            </p:nvSpPr>
            <p:spPr bwMode="auto">
              <a:xfrm>
                <a:off x="6459538" y="3584576"/>
                <a:ext cx="33338" cy="139700"/>
              </a:xfrm>
              <a:custGeom>
                <a:avLst/>
                <a:gdLst>
                  <a:gd name="T0" fmla="*/ 0 w 9"/>
                  <a:gd name="T1" fmla="*/ 24 h 37"/>
                  <a:gd name="T2" fmla="*/ 0 w 9"/>
                  <a:gd name="T3" fmla="*/ 27 h 37"/>
                  <a:gd name="T4" fmla="*/ 1 w 9"/>
                  <a:gd name="T5" fmla="*/ 28 h 37"/>
                  <a:gd name="T6" fmla="*/ 2 w 9"/>
                  <a:gd name="T7" fmla="*/ 30 h 37"/>
                  <a:gd name="T8" fmla="*/ 3 w 9"/>
                  <a:gd name="T9" fmla="*/ 32 h 37"/>
                  <a:gd name="T10" fmla="*/ 4 w 9"/>
                  <a:gd name="T11" fmla="*/ 33 h 37"/>
                  <a:gd name="T12" fmla="*/ 6 w 9"/>
                  <a:gd name="T13" fmla="*/ 35 h 37"/>
                  <a:gd name="T14" fmla="*/ 7 w 9"/>
                  <a:gd name="T15" fmla="*/ 36 h 37"/>
                  <a:gd name="T16" fmla="*/ 9 w 9"/>
                  <a:gd name="T17" fmla="*/ 37 h 37"/>
                  <a:gd name="T18" fmla="*/ 9 w 9"/>
                  <a:gd name="T19" fmla="*/ 9 h 37"/>
                  <a:gd name="T20" fmla="*/ 0 w 9"/>
                  <a:gd name="T21" fmla="*/ 0 h 37"/>
                  <a:gd name="T22" fmla="*/ 0 w 9"/>
                  <a:gd name="T2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7">
                    <a:moveTo>
                      <a:pt x="0" y="24"/>
                    </a:moveTo>
                    <a:cubicBezTo>
                      <a:pt x="0" y="25"/>
                      <a:pt x="0" y="26"/>
                      <a:pt x="0" y="27"/>
                    </a:cubicBezTo>
                    <a:cubicBezTo>
                      <a:pt x="1" y="28"/>
                      <a:pt x="1" y="28"/>
                      <a:pt x="1" y="28"/>
                    </a:cubicBezTo>
                    <a:cubicBezTo>
                      <a:pt x="1" y="29"/>
                      <a:pt x="1" y="30"/>
                      <a:pt x="2" y="30"/>
                    </a:cubicBezTo>
                    <a:cubicBezTo>
                      <a:pt x="2" y="31"/>
                      <a:pt x="3" y="31"/>
                      <a:pt x="3" y="32"/>
                    </a:cubicBezTo>
                    <a:cubicBezTo>
                      <a:pt x="3" y="32"/>
                      <a:pt x="4" y="33"/>
                      <a:pt x="4" y="33"/>
                    </a:cubicBezTo>
                    <a:cubicBezTo>
                      <a:pt x="5" y="34"/>
                      <a:pt x="5" y="34"/>
                      <a:pt x="6" y="35"/>
                    </a:cubicBezTo>
                    <a:cubicBezTo>
                      <a:pt x="6" y="35"/>
                      <a:pt x="7" y="36"/>
                      <a:pt x="7" y="36"/>
                    </a:cubicBezTo>
                    <a:cubicBezTo>
                      <a:pt x="8" y="36"/>
                      <a:pt x="8" y="37"/>
                      <a:pt x="9" y="37"/>
                    </a:cubicBezTo>
                    <a:cubicBezTo>
                      <a:pt x="9" y="9"/>
                      <a:pt x="9" y="9"/>
                      <a:pt x="9" y="9"/>
                    </a:cubicBezTo>
                    <a:cubicBezTo>
                      <a:pt x="5" y="6"/>
                      <a:pt x="2" y="3"/>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545454"/>
                  </a:solidFill>
                  <a:ea typeface="等线" panose="02010600030101010101" pitchFamily="2" charset="-122"/>
                </a:endParaRPr>
              </a:p>
            </p:txBody>
          </p:sp>
          <p:sp>
            <p:nvSpPr>
              <p:cNvPr id="260" name="Freeform 68"/>
              <p:cNvSpPr>
                <a:spLocks/>
              </p:cNvSpPr>
              <p:nvPr/>
            </p:nvSpPr>
            <p:spPr bwMode="auto">
              <a:xfrm>
                <a:off x="7078663" y="3633788"/>
                <a:ext cx="49213" cy="128588"/>
              </a:xfrm>
              <a:custGeom>
                <a:avLst/>
                <a:gdLst>
                  <a:gd name="T0" fmla="*/ 0 w 13"/>
                  <a:gd name="T1" fmla="*/ 34 h 34"/>
                  <a:gd name="T2" fmla="*/ 1 w 13"/>
                  <a:gd name="T3" fmla="*/ 33 h 34"/>
                  <a:gd name="T4" fmla="*/ 1 w 13"/>
                  <a:gd name="T5" fmla="*/ 33 h 34"/>
                  <a:gd name="T6" fmla="*/ 8 w 13"/>
                  <a:gd name="T7" fmla="*/ 31 h 34"/>
                  <a:gd name="T8" fmla="*/ 8 w 13"/>
                  <a:gd name="T9" fmla="*/ 31 h 34"/>
                  <a:gd name="T10" fmla="*/ 13 w 13"/>
                  <a:gd name="T11" fmla="*/ 29 h 34"/>
                  <a:gd name="T12" fmla="*/ 13 w 13"/>
                  <a:gd name="T13" fmla="*/ 29 h 34"/>
                  <a:gd name="T14" fmla="*/ 13 w 13"/>
                  <a:gd name="T15" fmla="*/ 29 h 34"/>
                  <a:gd name="T16" fmla="*/ 13 w 13"/>
                  <a:gd name="T17" fmla="*/ 0 h 34"/>
                  <a:gd name="T18" fmla="*/ 0 w 13"/>
                  <a:gd name="T19" fmla="*/ 5 h 34"/>
                  <a:gd name="T20" fmla="*/ 0 w 13"/>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4">
                    <a:moveTo>
                      <a:pt x="0" y="34"/>
                    </a:moveTo>
                    <a:cubicBezTo>
                      <a:pt x="0" y="34"/>
                      <a:pt x="1" y="33"/>
                      <a:pt x="1" y="33"/>
                    </a:cubicBezTo>
                    <a:cubicBezTo>
                      <a:pt x="1" y="33"/>
                      <a:pt x="1" y="33"/>
                      <a:pt x="1" y="33"/>
                    </a:cubicBezTo>
                    <a:cubicBezTo>
                      <a:pt x="4" y="33"/>
                      <a:pt x="6" y="32"/>
                      <a:pt x="8" y="31"/>
                    </a:cubicBezTo>
                    <a:cubicBezTo>
                      <a:pt x="8" y="31"/>
                      <a:pt x="8" y="31"/>
                      <a:pt x="8" y="31"/>
                    </a:cubicBezTo>
                    <a:cubicBezTo>
                      <a:pt x="10" y="30"/>
                      <a:pt x="11" y="30"/>
                      <a:pt x="13" y="29"/>
                    </a:cubicBezTo>
                    <a:cubicBezTo>
                      <a:pt x="13" y="29"/>
                      <a:pt x="13" y="29"/>
                      <a:pt x="13" y="29"/>
                    </a:cubicBezTo>
                    <a:cubicBezTo>
                      <a:pt x="13" y="29"/>
                      <a:pt x="13" y="29"/>
                      <a:pt x="13" y="29"/>
                    </a:cubicBezTo>
                    <a:cubicBezTo>
                      <a:pt x="13" y="0"/>
                      <a:pt x="13" y="0"/>
                      <a:pt x="13" y="0"/>
                    </a:cubicBezTo>
                    <a:cubicBezTo>
                      <a:pt x="9" y="2"/>
                      <a:pt x="5" y="3"/>
                      <a:pt x="0" y="5"/>
                    </a:cubicBez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545454"/>
                  </a:solidFill>
                  <a:ea typeface="等线" panose="02010600030101010101" pitchFamily="2" charset="-122"/>
                </a:endParaRPr>
              </a:p>
            </p:txBody>
          </p:sp>
          <p:sp>
            <p:nvSpPr>
              <p:cNvPr id="261" name="Freeform 69"/>
              <p:cNvSpPr>
                <a:spLocks/>
              </p:cNvSpPr>
              <p:nvPr/>
            </p:nvSpPr>
            <p:spPr bwMode="auto">
              <a:xfrm>
                <a:off x="7158038" y="3584576"/>
                <a:ext cx="33338" cy="139700"/>
              </a:xfrm>
              <a:custGeom>
                <a:avLst/>
                <a:gdLst>
                  <a:gd name="T0" fmla="*/ 1 w 9"/>
                  <a:gd name="T1" fmla="*/ 36 h 37"/>
                  <a:gd name="T2" fmla="*/ 4 w 9"/>
                  <a:gd name="T3" fmla="*/ 34 h 37"/>
                  <a:gd name="T4" fmla="*/ 4 w 9"/>
                  <a:gd name="T5" fmla="*/ 34 h 37"/>
                  <a:gd name="T6" fmla="*/ 5 w 9"/>
                  <a:gd name="T7" fmla="*/ 33 h 37"/>
                  <a:gd name="T8" fmla="*/ 5 w 9"/>
                  <a:gd name="T9" fmla="*/ 33 h 37"/>
                  <a:gd name="T10" fmla="*/ 7 w 9"/>
                  <a:gd name="T11" fmla="*/ 31 h 37"/>
                  <a:gd name="T12" fmla="*/ 7 w 9"/>
                  <a:gd name="T13" fmla="*/ 31 h 37"/>
                  <a:gd name="T14" fmla="*/ 7 w 9"/>
                  <a:gd name="T15" fmla="*/ 30 h 37"/>
                  <a:gd name="T16" fmla="*/ 8 w 9"/>
                  <a:gd name="T17" fmla="*/ 29 h 37"/>
                  <a:gd name="T18" fmla="*/ 8 w 9"/>
                  <a:gd name="T19" fmla="*/ 28 h 37"/>
                  <a:gd name="T20" fmla="*/ 8 w 9"/>
                  <a:gd name="T21" fmla="*/ 27 h 37"/>
                  <a:gd name="T22" fmla="*/ 8 w 9"/>
                  <a:gd name="T23" fmla="*/ 27 h 37"/>
                  <a:gd name="T24" fmla="*/ 9 w 9"/>
                  <a:gd name="T25" fmla="*/ 24 h 37"/>
                  <a:gd name="T26" fmla="*/ 9 w 9"/>
                  <a:gd name="T27" fmla="*/ 24 h 37"/>
                  <a:gd name="T28" fmla="*/ 9 w 9"/>
                  <a:gd name="T29" fmla="*/ 0 h 37"/>
                  <a:gd name="T30" fmla="*/ 0 w 9"/>
                  <a:gd name="T31" fmla="*/ 9 h 37"/>
                  <a:gd name="T32" fmla="*/ 0 w 9"/>
                  <a:gd name="T33" fmla="*/ 37 h 37"/>
                  <a:gd name="T34" fmla="*/ 1 w 9"/>
                  <a:gd name="T35" fmla="*/ 37 h 37"/>
                  <a:gd name="T36" fmla="*/ 1 w 9"/>
                  <a:gd name="T37" fmla="*/ 36 h 37"/>
                  <a:gd name="T38" fmla="*/ 1 w 9"/>
                  <a:gd name="T39"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37">
                    <a:moveTo>
                      <a:pt x="1" y="36"/>
                    </a:moveTo>
                    <a:cubicBezTo>
                      <a:pt x="2" y="36"/>
                      <a:pt x="3" y="35"/>
                      <a:pt x="4" y="34"/>
                    </a:cubicBezTo>
                    <a:cubicBezTo>
                      <a:pt x="4" y="34"/>
                      <a:pt x="4" y="34"/>
                      <a:pt x="4" y="34"/>
                    </a:cubicBezTo>
                    <a:cubicBezTo>
                      <a:pt x="4" y="34"/>
                      <a:pt x="4" y="33"/>
                      <a:pt x="5" y="33"/>
                    </a:cubicBezTo>
                    <a:cubicBezTo>
                      <a:pt x="5" y="33"/>
                      <a:pt x="5" y="33"/>
                      <a:pt x="5" y="33"/>
                    </a:cubicBezTo>
                    <a:cubicBezTo>
                      <a:pt x="6" y="32"/>
                      <a:pt x="6" y="31"/>
                      <a:pt x="7" y="31"/>
                    </a:cubicBezTo>
                    <a:cubicBezTo>
                      <a:pt x="7" y="31"/>
                      <a:pt x="7" y="31"/>
                      <a:pt x="7" y="31"/>
                    </a:cubicBezTo>
                    <a:cubicBezTo>
                      <a:pt x="7" y="30"/>
                      <a:pt x="7" y="30"/>
                      <a:pt x="7" y="30"/>
                    </a:cubicBezTo>
                    <a:cubicBezTo>
                      <a:pt x="7" y="30"/>
                      <a:pt x="8" y="29"/>
                      <a:pt x="8" y="29"/>
                    </a:cubicBezTo>
                    <a:cubicBezTo>
                      <a:pt x="8" y="28"/>
                      <a:pt x="8" y="28"/>
                      <a:pt x="8" y="28"/>
                    </a:cubicBezTo>
                    <a:cubicBezTo>
                      <a:pt x="8" y="28"/>
                      <a:pt x="8" y="27"/>
                      <a:pt x="8" y="27"/>
                    </a:cubicBezTo>
                    <a:cubicBezTo>
                      <a:pt x="8" y="27"/>
                      <a:pt x="8" y="27"/>
                      <a:pt x="8" y="27"/>
                    </a:cubicBezTo>
                    <a:cubicBezTo>
                      <a:pt x="9" y="26"/>
                      <a:pt x="9" y="25"/>
                      <a:pt x="9" y="24"/>
                    </a:cubicBezTo>
                    <a:cubicBezTo>
                      <a:pt x="9" y="24"/>
                      <a:pt x="9" y="24"/>
                      <a:pt x="9" y="24"/>
                    </a:cubicBezTo>
                    <a:cubicBezTo>
                      <a:pt x="9" y="0"/>
                      <a:pt x="9" y="0"/>
                      <a:pt x="9" y="0"/>
                    </a:cubicBezTo>
                    <a:cubicBezTo>
                      <a:pt x="7" y="3"/>
                      <a:pt x="4" y="6"/>
                      <a:pt x="0" y="9"/>
                    </a:cubicBezTo>
                    <a:cubicBezTo>
                      <a:pt x="0" y="37"/>
                      <a:pt x="0" y="37"/>
                      <a:pt x="0" y="37"/>
                    </a:cubicBezTo>
                    <a:cubicBezTo>
                      <a:pt x="0" y="37"/>
                      <a:pt x="1" y="37"/>
                      <a:pt x="1" y="37"/>
                    </a:cubicBezTo>
                    <a:cubicBezTo>
                      <a:pt x="1" y="36"/>
                      <a:pt x="1" y="36"/>
                      <a:pt x="1" y="36"/>
                    </a:cubicBezTo>
                    <a:cubicBezTo>
                      <a:pt x="1" y="36"/>
                      <a:pt x="1" y="36"/>
                      <a:pt x="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545454"/>
                  </a:solidFill>
                  <a:ea typeface="等线" panose="02010600030101010101" pitchFamily="2" charset="-122"/>
                </a:endParaRPr>
              </a:p>
            </p:txBody>
          </p:sp>
          <p:sp>
            <p:nvSpPr>
              <p:cNvPr id="262" name="Freeform 70"/>
              <p:cNvSpPr>
                <a:spLocks/>
              </p:cNvSpPr>
              <p:nvPr/>
            </p:nvSpPr>
            <p:spPr bwMode="auto">
              <a:xfrm>
                <a:off x="6838951" y="3683001"/>
                <a:ext cx="52388" cy="107950"/>
              </a:xfrm>
              <a:custGeom>
                <a:avLst/>
                <a:gdLst>
                  <a:gd name="T0" fmla="*/ 0 w 14"/>
                  <a:gd name="T1" fmla="*/ 29 h 29"/>
                  <a:gd name="T2" fmla="*/ 5 w 14"/>
                  <a:gd name="T3" fmla="*/ 29 h 29"/>
                  <a:gd name="T4" fmla="*/ 7 w 14"/>
                  <a:gd name="T5" fmla="*/ 29 h 29"/>
                  <a:gd name="T6" fmla="*/ 7 w 14"/>
                  <a:gd name="T7" fmla="*/ 29 h 29"/>
                  <a:gd name="T8" fmla="*/ 14 w 14"/>
                  <a:gd name="T9" fmla="*/ 29 h 29"/>
                  <a:gd name="T10" fmla="*/ 14 w 14"/>
                  <a:gd name="T11" fmla="*/ 0 h 29"/>
                  <a:gd name="T12" fmla="*/ 0 w 14"/>
                  <a:gd name="T13" fmla="*/ 1 h 29"/>
                  <a:gd name="T14" fmla="*/ 0 w 14"/>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9">
                    <a:moveTo>
                      <a:pt x="0" y="29"/>
                    </a:moveTo>
                    <a:cubicBezTo>
                      <a:pt x="2" y="29"/>
                      <a:pt x="4" y="29"/>
                      <a:pt x="5" y="29"/>
                    </a:cubicBezTo>
                    <a:cubicBezTo>
                      <a:pt x="6" y="29"/>
                      <a:pt x="6" y="29"/>
                      <a:pt x="7" y="29"/>
                    </a:cubicBezTo>
                    <a:cubicBezTo>
                      <a:pt x="7" y="29"/>
                      <a:pt x="7" y="29"/>
                      <a:pt x="7" y="29"/>
                    </a:cubicBezTo>
                    <a:cubicBezTo>
                      <a:pt x="9" y="29"/>
                      <a:pt x="11" y="29"/>
                      <a:pt x="14" y="29"/>
                    </a:cubicBezTo>
                    <a:cubicBezTo>
                      <a:pt x="14" y="0"/>
                      <a:pt x="14" y="0"/>
                      <a:pt x="14" y="0"/>
                    </a:cubicBezTo>
                    <a:cubicBezTo>
                      <a:pt x="9" y="0"/>
                      <a:pt x="5" y="1"/>
                      <a:pt x="0" y="1"/>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545454"/>
                  </a:solidFill>
                  <a:ea typeface="等线" panose="02010600030101010101" pitchFamily="2" charset="-122"/>
                </a:endParaRPr>
              </a:p>
            </p:txBody>
          </p:sp>
          <p:sp>
            <p:nvSpPr>
              <p:cNvPr id="263" name="Freeform 71"/>
              <p:cNvSpPr>
                <a:spLocks/>
              </p:cNvSpPr>
              <p:nvPr/>
            </p:nvSpPr>
            <p:spPr bwMode="auto">
              <a:xfrm>
                <a:off x="7000876" y="3660776"/>
                <a:ext cx="47625" cy="119063"/>
              </a:xfrm>
              <a:custGeom>
                <a:avLst/>
                <a:gdLst>
                  <a:gd name="T0" fmla="*/ 0 w 13"/>
                  <a:gd name="T1" fmla="*/ 32 h 32"/>
                  <a:gd name="T2" fmla="*/ 10 w 13"/>
                  <a:gd name="T3" fmla="*/ 30 h 32"/>
                  <a:gd name="T4" fmla="*/ 11 w 13"/>
                  <a:gd name="T5" fmla="*/ 29 h 32"/>
                  <a:gd name="T6" fmla="*/ 13 w 13"/>
                  <a:gd name="T7" fmla="*/ 29 h 32"/>
                  <a:gd name="T8" fmla="*/ 13 w 13"/>
                  <a:gd name="T9" fmla="*/ 29 h 32"/>
                  <a:gd name="T10" fmla="*/ 13 w 13"/>
                  <a:gd name="T11" fmla="*/ 0 h 32"/>
                  <a:gd name="T12" fmla="*/ 0 w 13"/>
                  <a:gd name="T13" fmla="*/ 3 h 32"/>
                  <a:gd name="T14" fmla="*/ 0 w 13"/>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2">
                    <a:moveTo>
                      <a:pt x="0" y="32"/>
                    </a:moveTo>
                    <a:cubicBezTo>
                      <a:pt x="3" y="31"/>
                      <a:pt x="7" y="30"/>
                      <a:pt x="10" y="30"/>
                    </a:cubicBezTo>
                    <a:cubicBezTo>
                      <a:pt x="11" y="29"/>
                      <a:pt x="11" y="29"/>
                      <a:pt x="11" y="29"/>
                    </a:cubicBezTo>
                    <a:cubicBezTo>
                      <a:pt x="12" y="29"/>
                      <a:pt x="12" y="29"/>
                      <a:pt x="13" y="29"/>
                    </a:cubicBezTo>
                    <a:cubicBezTo>
                      <a:pt x="13" y="29"/>
                      <a:pt x="13" y="29"/>
                      <a:pt x="13" y="29"/>
                    </a:cubicBezTo>
                    <a:cubicBezTo>
                      <a:pt x="13" y="0"/>
                      <a:pt x="13" y="0"/>
                      <a:pt x="13" y="0"/>
                    </a:cubicBezTo>
                    <a:cubicBezTo>
                      <a:pt x="9" y="1"/>
                      <a:pt x="4" y="2"/>
                      <a:pt x="0" y="3"/>
                    </a:cubicBezTo>
                    <a:lnTo>
                      <a:pt x="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545454"/>
                  </a:solidFill>
                  <a:ea typeface="等线" panose="02010600030101010101" pitchFamily="2" charset="-122"/>
                </a:endParaRPr>
              </a:p>
            </p:txBody>
          </p:sp>
          <p:sp>
            <p:nvSpPr>
              <p:cNvPr id="264" name="Freeform 72"/>
              <p:cNvSpPr>
                <a:spLocks/>
              </p:cNvSpPr>
              <p:nvPr/>
            </p:nvSpPr>
            <p:spPr bwMode="auto">
              <a:xfrm>
                <a:off x="6759576" y="3683001"/>
                <a:ext cx="52388" cy="107950"/>
              </a:xfrm>
              <a:custGeom>
                <a:avLst/>
                <a:gdLst>
                  <a:gd name="T0" fmla="*/ 0 w 14"/>
                  <a:gd name="T1" fmla="*/ 29 h 29"/>
                  <a:gd name="T2" fmla="*/ 2 w 14"/>
                  <a:gd name="T3" fmla="*/ 29 h 29"/>
                  <a:gd name="T4" fmla="*/ 6 w 14"/>
                  <a:gd name="T5" fmla="*/ 29 h 29"/>
                  <a:gd name="T6" fmla="*/ 8 w 14"/>
                  <a:gd name="T7" fmla="*/ 29 h 29"/>
                  <a:gd name="T8" fmla="*/ 8 w 14"/>
                  <a:gd name="T9" fmla="*/ 29 h 29"/>
                  <a:gd name="T10" fmla="*/ 14 w 14"/>
                  <a:gd name="T11" fmla="*/ 29 h 29"/>
                  <a:gd name="T12" fmla="*/ 14 w 14"/>
                  <a:gd name="T13" fmla="*/ 1 h 29"/>
                  <a:gd name="T14" fmla="*/ 0 w 14"/>
                  <a:gd name="T15" fmla="*/ 0 h 29"/>
                  <a:gd name="T16" fmla="*/ 0 w 14"/>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9">
                    <a:moveTo>
                      <a:pt x="0" y="29"/>
                    </a:moveTo>
                    <a:cubicBezTo>
                      <a:pt x="1" y="29"/>
                      <a:pt x="1" y="29"/>
                      <a:pt x="2" y="29"/>
                    </a:cubicBezTo>
                    <a:cubicBezTo>
                      <a:pt x="3" y="29"/>
                      <a:pt x="5" y="29"/>
                      <a:pt x="6" y="29"/>
                    </a:cubicBezTo>
                    <a:cubicBezTo>
                      <a:pt x="7" y="29"/>
                      <a:pt x="7" y="29"/>
                      <a:pt x="8" y="29"/>
                    </a:cubicBezTo>
                    <a:cubicBezTo>
                      <a:pt x="8" y="29"/>
                      <a:pt x="8" y="29"/>
                      <a:pt x="8" y="29"/>
                    </a:cubicBezTo>
                    <a:cubicBezTo>
                      <a:pt x="10" y="29"/>
                      <a:pt x="12" y="29"/>
                      <a:pt x="14" y="29"/>
                    </a:cubicBezTo>
                    <a:cubicBezTo>
                      <a:pt x="14" y="1"/>
                      <a:pt x="14" y="1"/>
                      <a:pt x="14" y="1"/>
                    </a:cubicBezTo>
                    <a:cubicBezTo>
                      <a:pt x="9" y="1"/>
                      <a:pt x="4" y="0"/>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545454"/>
                  </a:solidFill>
                  <a:ea typeface="等线" panose="02010600030101010101" pitchFamily="2" charset="-122"/>
                </a:endParaRPr>
              </a:p>
            </p:txBody>
          </p:sp>
          <p:sp>
            <p:nvSpPr>
              <p:cNvPr id="265" name="Freeform 73"/>
              <p:cNvSpPr>
                <a:spLocks noEditPoints="1"/>
              </p:cNvSpPr>
              <p:nvPr/>
            </p:nvSpPr>
            <p:spPr bwMode="auto">
              <a:xfrm>
                <a:off x="6467476" y="3309938"/>
                <a:ext cx="712788" cy="222250"/>
              </a:xfrm>
              <a:custGeom>
                <a:avLst/>
                <a:gdLst>
                  <a:gd name="T0" fmla="*/ 95 w 190"/>
                  <a:gd name="T1" fmla="*/ 0 h 59"/>
                  <a:gd name="T2" fmla="*/ 0 w 190"/>
                  <a:gd name="T3" fmla="*/ 30 h 59"/>
                  <a:gd name="T4" fmla="*/ 95 w 190"/>
                  <a:gd name="T5" fmla="*/ 59 h 59"/>
                  <a:gd name="T6" fmla="*/ 190 w 190"/>
                  <a:gd name="T7" fmla="*/ 30 h 59"/>
                  <a:gd name="T8" fmla="*/ 95 w 190"/>
                  <a:gd name="T9" fmla="*/ 0 h 59"/>
                  <a:gd name="T10" fmla="*/ 104 w 190"/>
                  <a:gd name="T11" fmla="*/ 49 h 59"/>
                  <a:gd name="T12" fmla="*/ 104 w 190"/>
                  <a:gd name="T13" fmla="*/ 56 h 59"/>
                  <a:gd name="T14" fmla="*/ 85 w 190"/>
                  <a:gd name="T15" fmla="*/ 56 h 59"/>
                  <a:gd name="T16" fmla="*/ 85 w 190"/>
                  <a:gd name="T17" fmla="*/ 50 h 59"/>
                  <a:gd name="T18" fmla="*/ 52 w 190"/>
                  <a:gd name="T19" fmla="*/ 47 h 59"/>
                  <a:gd name="T20" fmla="*/ 57 w 190"/>
                  <a:gd name="T21" fmla="*/ 39 h 59"/>
                  <a:gd name="T22" fmla="*/ 90 w 190"/>
                  <a:gd name="T23" fmla="*/ 42 h 59"/>
                  <a:gd name="T24" fmla="*/ 109 w 190"/>
                  <a:gd name="T25" fmla="*/ 38 h 59"/>
                  <a:gd name="T26" fmla="*/ 88 w 190"/>
                  <a:gd name="T27" fmla="*/ 33 h 59"/>
                  <a:gd name="T28" fmla="*/ 53 w 190"/>
                  <a:gd name="T29" fmla="*/ 21 h 59"/>
                  <a:gd name="T30" fmla="*/ 86 w 190"/>
                  <a:gd name="T31" fmla="*/ 10 h 59"/>
                  <a:gd name="T32" fmla="*/ 86 w 190"/>
                  <a:gd name="T33" fmla="*/ 4 h 59"/>
                  <a:gd name="T34" fmla="*/ 105 w 190"/>
                  <a:gd name="T35" fmla="*/ 4 h 59"/>
                  <a:gd name="T36" fmla="*/ 105 w 190"/>
                  <a:gd name="T37" fmla="*/ 9 h 59"/>
                  <a:gd name="T38" fmla="*/ 133 w 190"/>
                  <a:gd name="T39" fmla="*/ 12 h 59"/>
                  <a:gd name="T40" fmla="*/ 127 w 190"/>
                  <a:gd name="T41" fmla="*/ 19 h 59"/>
                  <a:gd name="T42" fmla="*/ 99 w 190"/>
                  <a:gd name="T43" fmla="*/ 17 h 59"/>
                  <a:gd name="T44" fmla="*/ 83 w 190"/>
                  <a:gd name="T45" fmla="*/ 20 h 59"/>
                  <a:gd name="T46" fmla="*/ 106 w 190"/>
                  <a:gd name="T47" fmla="*/ 25 h 59"/>
                  <a:gd name="T48" fmla="*/ 138 w 190"/>
                  <a:gd name="T49" fmla="*/ 37 h 59"/>
                  <a:gd name="T50" fmla="*/ 104 w 190"/>
                  <a:gd name="T51" fmla="*/ 4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0" h="59">
                    <a:moveTo>
                      <a:pt x="95" y="0"/>
                    </a:moveTo>
                    <a:cubicBezTo>
                      <a:pt x="38" y="0"/>
                      <a:pt x="0" y="15"/>
                      <a:pt x="0" y="30"/>
                    </a:cubicBezTo>
                    <a:cubicBezTo>
                      <a:pt x="0" y="44"/>
                      <a:pt x="38" y="59"/>
                      <a:pt x="95" y="59"/>
                    </a:cubicBezTo>
                    <a:cubicBezTo>
                      <a:pt x="152" y="59"/>
                      <a:pt x="190" y="44"/>
                      <a:pt x="190" y="30"/>
                    </a:cubicBezTo>
                    <a:cubicBezTo>
                      <a:pt x="190" y="15"/>
                      <a:pt x="152" y="0"/>
                      <a:pt x="95" y="0"/>
                    </a:cubicBezTo>
                    <a:close/>
                    <a:moveTo>
                      <a:pt x="104" y="49"/>
                    </a:moveTo>
                    <a:cubicBezTo>
                      <a:pt x="104" y="56"/>
                      <a:pt x="104" y="56"/>
                      <a:pt x="104" y="56"/>
                    </a:cubicBezTo>
                    <a:cubicBezTo>
                      <a:pt x="85" y="56"/>
                      <a:pt x="85" y="56"/>
                      <a:pt x="85" y="56"/>
                    </a:cubicBezTo>
                    <a:cubicBezTo>
                      <a:pt x="85" y="50"/>
                      <a:pt x="85" y="50"/>
                      <a:pt x="85" y="50"/>
                    </a:cubicBezTo>
                    <a:cubicBezTo>
                      <a:pt x="72" y="49"/>
                      <a:pt x="59" y="48"/>
                      <a:pt x="52" y="47"/>
                    </a:cubicBezTo>
                    <a:cubicBezTo>
                      <a:pt x="57" y="39"/>
                      <a:pt x="57" y="39"/>
                      <a:pt x="57" y="39"/>
                    </a:cubicBezTo>
                    <a:cubicBezTo>
                      <a:pt x="66" y="41"/>
                      <a:pt x="77" y="42"/>
                      <a:pt x="90" y="42"/>
                    </a:cubicBezTo>
                    <a:cubicBezTo>
                      <a:pt x="101" y="42"/>
                      <a:pt x="109" y="41"/>
                      <a:pt x="109" y="38"/>
                    </a:cubicBezTo>
                    <a:cubicBezTo>
                      <a:pt x="109" y="36"/>
                      <a:pt x="102" y="34"/>
                      <a:pt x="88" y="33"/>
                    </a:cubicBezTo>
                    <a:cubicBezTo>
                      <a:pt x="67" y="30"/>
                      <a:pt x="53" y="27"/>
                      <a:pt x="53" y="21"/>
                    </a:cubicBezTo>
                    <a:cubicBezTo>
                      <a:pt x="53" y="16"/>
                      <a:pt x="65" y="11"/>
                      <a:pt x="86" y="10"/>
                    </a:cubicBezTo>
                    <a:cubicBezTo>
                      <a:pt x="86" y="4"/>
                      <a:pt x="86" y="4"/>
                      <a:pt x="86" y="4"/>
                    </a:cubicBezTo>
                    <a:cubicBezTo>
                      <a:pt x="105" y="4"/>
                      <a:pt x="105" y="4"/>
                      <a:pt x="105" y="4"/>
                    </a:cubicBezTo>
                    <a:cubicBezTo>
                      <a:pt x="105" y="9"/>
                      <a:pt x="105" y="9"/>
                      <a:pt x="105" y="9"/>
                    </a:cubicBezTo>
                    <a:cubicBezTo>
                      <a:pt x="118" y="10"/>
                      <a:pt x="127" y="11"/>
                      <a:pt x="133" y="12"/>
                    </a:cubicBezTo>
                    <a:cubicBezTo>
                      <a:pt x="127" y="19"/>
                      <a:pt x="127" y="19"/>
                      <a:pt x="127" y="19"/>
                    </a:cubicBezTo>
                    <a:cubicBezTo>
                      <a:pt x="122" y="18"/>
                      <a:pt x="113" y="17"/>
                      <a:pt x="99" y="17"/>
                    </a:cubicBezTo>
                    <a:cubicBezTo>
                      <a:pt x="87" y="17"/>
                      <a:pt x="83" y="18"/>
                      <a:pt x="83" y="20"/>
                    </a:cubicBezTo>
                    <a:cubicBezTo>
                      <a:pt x="83" y="22"/>
                      <a:pt x="89" y="24"/>
                      <a:pt x="106" y="25"/>
                    </a:cubicBezTo>
                    <a:cubicBezTo>
                      <a:pt x="129" y="28"/>
                      <a:pt x="138" y="32"/>
                      <a:pt x="138" y="37"/>
                    </a:cubicBezTo>
                    <a:cubicBezTo>
                      <a:pt x="138" y="43"/>
                      <a:pt x="126" y="48"/>
                      <a:pt x="104"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545454"/>
                  </a:solidFill>
                  <a:ea typeface="等线" panose="02010600030101010101" pitchFamily="2" charset="-122"/>
                </a:endParaRPr>
              </a:p>
            </p:txBody>
          </p:sp>
          <p:sp>
            <p:nvSpPr>
              <p:cNvPr id="266" name="Freeform 74"/>
              <p:cNvSpPr>
                <a:spLocks/>
              </p:cNvSpPr>
              <p:nvPr/>
            </p:nvSpPr>
            <p:spPr bwMode="auto">
              <a:xfrm>
                <a:off x="6519863" y="3494088"/>
                <a:ext cx="52388" cy="128588"/>
              </a:xfrm>
              <a:custGeom>
                <a:avLst/>
                <a:gdLst>
                  <a:gd name="T0" fmla="*/ 9 w 14"/>
                  <a:gd name="T1" fmla="*/ 32 h 34"/>
                  <a:gd name="T2" fmla="*/ 11 w 14"/>
                  <a:gd name="T3" fmla="*/ 33 h 34"/>
                  <a:gd name="T4" fmla="*/ 11 w 14"/>
                  <a:gd name="T5" fmla="*/ 33 h 34"/>
                  <a:gd name="T6" fmla="*/ 14 w 14"/>
                  <a:gd name="T7" fmla="*/ 34 h 34"/>
                  <a:gd name="T8" fmla="*/ 14 w 14"/>
                  <a:gd name="T9" fmla="*/ 5 h 34"/>
                  <a:gd name="T10" fmla="*/ 0 w 14"/>
                  <a:gd name="T11" fmla="*/ 0 h 34"/>
                  <a:gd name="T12" fmla="*/ 0 w 14"/>
                  <a:gd name="T13" fmla="*/ 29 h 34"/>
                  <a:gd name="T14" fmla="*/ 3 w 14"/>
                  <a:gd name="T15" fmla="*/ 30 h 34"/>
                  <a:gd name="T16" fmla="*/ 5 w 14"/>
                  <a:gd name="T17" fmla="*/ 31 h 34"/>
                  <a:gd name="T18" fmla="*/ 9 w 14"/>
                  <a:gd name="T19"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34">
                    <a:moveTo>
                      <a:pt x="9" y="32"/>
                    </a:moveTo>
                    <a:cubicBezTo>
                      <a:pt x="9" y="33"/>
                      <a:pt x="10" y="33"/>
                      <a:pt x="11" y="33"/>
                    </a:cubicBezTo>
                    <a:cubicBezTo>
                      <a:pt x="11" y="33"/>
                      <a:pt x="11" y="33"/>
                      <a:pt x="11" y="33"/>
                    </a:cubicBezTo>
                    <a:cubicBezTo>
                      <a:pt x="12" y="34"/>
                      <a:pt x="13" y="34"/>
                      <a:pt x="14" y="34"/>
                    </a:cubicBezTo>
                    <a:cubicBezTo>
                      <a:pt x="14" y="5"/>
                      <a:pt x="14" y="5"/>
                      <a:pt x="14" y="5"/>
                    </a:cubicBezTo>
                    <a:cubicBezTo>
                      <a:pt x="9" y="4"/>
                      <a:pt x="4" y="2"/>
                      <a:pt x="0" y="0"/>
                    </a:cubicBezTo>
                    <a:cubicBezTo>
                      <a:pt x="0" y="29"/>
                      <a:pt x="0" y="29"/>
                      <a:pt x="0" y="29"/>
                    </a:cubicBezTo>
                    <a:cubicBezTo>
                      <a:pt x="1" y="29"/>
                      <a:pt x="2" y="30"/>
                      <a:pt x="3" y="30"/>
                    </a:cubicBezTo>
                    <a:cubicBezTo>
                      <a:pt x="4" y="31"/>
                      <a:pt x="5" y="31"/>
                      <a:pt x="5" y="31"/>
                    </a:cubicBezTo>
                    <a:cubicBezTo>
                      <a:pt x="6" y="32"/>
                      <a:pt x="8" y="32"/>
                      <a:pt x="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545454"/>
                  </a:solidFill>
                  <a:ea typeface="等线" panose="02010600030101010101" pitchFamily="2" charset="-122"/>
                </a:endParaRPr>
              </a:p>
            </p:txBody>
          </p:sp>
          <p:sp>
            <p:nvSpPr>
              <p:cNvPr id="267" name="Freeform 75"/>
              <p:cNvSpPr>
                <a:spLocks/>
              </p:cNvSpPr>
              <p:nvPr/>
            </p:nvSpPr>
            <p:spPr bwMode="auto">
              <a:xfrm>
                <a:off x="6602413" y="3524251"/>
                <a:ext cx="49213" cy="117475"/>
              </a:xfrm>
              <a:custGeom>
                <a:avLst/>
                <a:gdLst>
                  <a:gd name="T0" fmla="*/ 0 w 13"/>
                  <a:gd name="T1" fmla="*/ 28 h 31"/>
                  <a:gd name="T2" fmla="*/ 3 w 13"/>
                  <a:gd name="T3" fmla="*/ 29 h 31"/>
                  <a:gd name="T4" fmla="*/ 4 w 13"/>
                  <a:gd name="T5" fmla="*/ 29 h 31"/>
                  <a:gd name="T6" fmla="*/ 7 w 13"/>
                  <a:gd name="T7" fmla="*/ 30 h 31"/>
                  <a:gd name="T8" fmla="*/ 9 w 13"/>
                  <a:gd name="T9" fmla="*/ 31 h 31"/>
                  <a:gd name="T10" fmla="*/ 12 w 13"/>
                  <a:gd name="T11" fmla="*/ 31 h 31"/>
                  <a:gd name="T12" fmla="*/ 13 w 13"/>
                  <a:gd name="T13" fmla="*/ 31 h 31"/>
                  <a:gd name="T14" fmla="*/ 13 w 13"/>
                  <a:gd name="T15" fmla="*/ 2 h 31"/>
                  <a:gd name="T16" fmla="*/ 0 w 13"/>
                  <a:gd name="T17" fmla="*/ 0 h 31"/>
                  <a:gd name="T18" fmla="*/ 0 w 13"/>
                  <a:gd name="T19"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31">
                    <a:moveTo>
                      <a:pt x="0" y="28"/>
                    </a:moveTo>
                    <a:cubicBezTo>
                      <a:pt x="1" y="29"/>
                      <a:pt x="2" y="29"/>
                      <a:pt x="3" y="29"/>
                    </a:cubicBezTo>
                    <a:cubicBezTo>
                      <a:pt x="3" y="29"/>
                      <a:pt x="4" y="29"/>
                      <a:pt x="4" y="29"/>
                    </a:cubicBezTo>
                    <a:cubicBezTo>
                      <a:pt x="5" y="30"/>
                      <a:pt x="6" y="30"/>
                      <a:pt x="7" y="30"/>
                    </a:cubicBezTo>
                    <a:cubicBezTo>
                      <a:pt x="7" y="30"/>
                      <a:pt x="8" y="30"/>
                      <a:pt x="9" y="31"/>
                    </a:cubicBezTo>
                    <a:cubicBezTo>
                      <a:pt x="10" y="31"/>
                      <a:pt x="11" y="31"/>
                      <a:pt x="12" y="31"/>
                    </a:cubicBezTo>
                    <a:cubicBezTo>
                      <a:pt x="12" y="31"/>
                      <a:pt x="13" y="31"/>
                      <a:pt x="13" y="31"/>
                    </a:cubicBezTo>
                    <a:cubicBezTo>
                      <a:pt x="13" y="2"/>
                      <a:pt x="13" y="2"/>
                      <a:pt x="13" y="2"/>
                    </a:cubicBezTo>
                    <a:cubicBezTo>
                      <a:pt x="8" y="2"/>
                      <a:pt x="4" y="1"/>
                      <a:pt x="0" y="0"/>
                    </a:cubicBez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545454"/>
                  </a:solidFill>
                  <a:ea typeface="等线" panose="02010600030101010101" pitchFamily="2" charset="-122"/>
                </a:endParaRPr>
              </a:p>
            </p:txBody>
          </p:sp>
          <p:sp>
            <p:nvSpPr>
              <p:cNvPr id="268" name="Freeform 76"/>
              <p:cNvSpPr>
                <a:spLocks/>
              </p:cNvSpPr>
              <p:nvPr/>
            </p:nvSpPr>
            <p:spPr bwMode="auto">
              <a:xfrm>
                <a:off x="6681788" y="3540126"/>
                <a:ext cx="47625" cy="112713"/>
              </a:xfrm>
              <a:custGeom>
                <a:avLst/>
                <a:gdLst>
                  <a:gd name="T0" fmla="*/ 0 w 13"/>
                  <a:gd name="T1" fmla="*/ 28 h 30"/>
                  <a:gd name="T2" fmla="*/ 0 w 13"/>
                  <a:gd name="T3" fmla="*/ 28 h 30"/>
                  <a:gd name="T4" fmla="*/ 0 w 13"/>
                  <a:gd name="T5" fmla="*/ 28 h 30"/>
                  <a:gd name="T6" fmla="*/ 1 w 13"/>
                  <a:gd name="T7" fmla="*/ 29 h 30"/>
                  <a:gd name="T8" fmla="*/ 6 w 13"/>
                  <a:gd name="T9" fmla="*/ 29 h 30"/>
                  <a:gd name="T10" fmla="*/ 8 w 13"/>
                  <a:gd name="T11" fmla="*/ 29 h 30"/>
                  <a:gd name="T12" fmla="*/ 10 w 13"/>
                  <a:gd name="T13" fmla="*/ 30 h 30"/>
                  <a:gd name="T14" fmla="*/ 11 w 13"/>
                  <a:gd name="T15" fmla="*/ 30 h 30"/>
                  <a:gd name="T16" fmla="*/ 13 w 13"/>
                  <a:gd name="T17" fmla="*/ 30 h 30"/>
                  <a:gd name="T18" fmla="*/ 13 w 13"/>
                  <a:gd name="T19" fmla="*/ 1 h 30"/>
                  <a:gd name="T20" fmla="*/ 0 w 13"/>
                  <a:gd name="T21" fmla="*/ 0 h 30"/>
                  <a:gd name="T22" fmla="*/ 0 w 13"/>
                  <a:gd name="T23"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0" y="28"/>
                    </a:moveTo>
                    <a:cubicBezTo>
                      <a:pt x="0" y="28"/>
                      <a:pt x="0" y="28"/>
                      <a:pt x="0" y="28"/>
                    </a:cubicBezTo>
                    <a:cubicBezTo>
                      <a:pt x="0" y="28"/>
                      <a:pt x="0" y="28"/>
                      <a:pt x="0" y="28"/>
                    </a:cubicBezTo>
                    <a:cubicBezTo>
                      <a:pt x="1" y="29"/>
                      <a:pt x="1" y="29"/>
                      <a:pt x="1" y="29"/>
                    </a:cubicBezTo>
                    <a:cubicBezTo>
                      <a:pt x="3" y="29"/>
                      <a:pt x="4" y="29"/>
                      <a:pt x="6" y="29"/>
                    </a:cubicBezTo>
                    <a:cubicBezTo>
                      <a:pt x="6" y="29"/>
                      <a:pt x="7" y="29"/>
                      <a:pt x="8" y="29"/>
                    </a:cubicBezTo>
                    <a:cubicBezTo>
                      <a:pt x="9" y="29"/>
                      <a:pt x="10" y="30"/>
                      <a:pt x="10" y="30"/>
                    </a:cubicBezTo>
                    <a:cubicBezTo>
                      <a:pt x="11" y="30"/>
                      <a:pt x="11" y="30"/>
                      <a:pt x="11" y="30"/>
                    </a:cubicBezTo>
                    <a:cubicBezTo>
                      <a:pt x="12" y="30"/>
                      <a:pt x="13" y="30"/>
                      <a:pt x="13" y="30"/>
                    </a:cubicBezTo>
                    <a:cubicBezTo>
                      <a:pt x="13" y="1"/>
                      <a:pt x="13" y="1"/>
                      <a:pt x="13" y="1"/>
                    </a:cubicBezTo>
                    <a:cubicBezTo>
                      <a:pt x="9" y="1"/>
                      <a:pt x="4" y="0"/>
                      <a:pt x="0" y="0"/>
                    </a:cubicBez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545454"/>
                  </a:solidFill>
                  <a:ea typeface="等线" panose="02010600030101010101" pitchFamily="2" charset="-122"/>
                </a:endParaRPr>
              </a:p>
            </p:txBody>
          </p:sp>
          <p:sp>
            <p:nvSpPr>
              <p:cNvPr id="269" name="Freeform 77"/>
              <p:cNvSpPr>
                <a:spLocks/>
              </p:cNvSpPr>
              <p:nvPr/>
            </p:nvSpPr>
            <p:spPr bwMode="auto">
              <a:xfrm>
                <a:off x="6918326" y="3540126"/>
                <a:ext cx="52388" cy="112713"/>
              </a:xfrm>
              <a:custGeom>
                <a:avLst/>
                <a:gdLst>
                  <a:gd name="T0" fmla="*/ 14 w 14"/>
                  <a:gd name="T1" fmla="*/ 0 h 30"/>
                  <a:gd name="T2" fmla="*/ 0 w 14"/>
                  <a:gd name="T3" fmla="*/ 1 h 30"/>
                  <a:gd name="T4" fmla="*/ 0 w 14"/>
                  <a:gd name="T5" fmla="*/ 30 h 30"/>
                  <a:gd name="T6" fmla="*/ 14 w 14"/>
                  <a:gd name="T7" fmla="*/ 28 h 30"/>
                  <a:gd name="T8" fmla="*/ 14 w 14"/>
                  <a:gd name="T9" fmla="*/ 0 h 30"/>
                </a:gdLst>
                <a:ahLst/>
                <a:cxnLst>
                  <a:cxn ang="0">
                    <a:pos x="T0" y="T1"/>
                  </a:cxn>
                  <a:cxn ang="0">
                    <a:pos x="T2" y="T3"/>
                  </a:cxn>
                  <a:cxn ang="0">
                    <a:pos x="T4" y="T5"/>
                  </a:cxn>
                  <a:cxn ang="0">
                    <a:pos x="T6" y="T7"/>
                  </a:cxn>
                  <a:cxn ang="0">
                    <a:pos x="T8" y="T9"/>
                  </a:cxn>
                </a:cxnLst>
                <a:rect l="0" t="0" r="r" b="b"/>
                <a:pathLst>
                  <a:path w="14" h="30">
                    <a:moveTo>
                      <a:pt x="14" y="0"/>
                    </a:moveTo>
                    <a:cubicBezTo>
                      <a:pt x="10" y="0"/>
                      <a:pt x="5" y="1"/>
                      <a:pt x="0" y="1"/>
                    </a:cubicBezTo>
                    <a:cubicBezTo>
                      <a:pt x="0" y="30"/>
                      <a:pt x="0" y="30"/>
                      <a:pt x="0" y="30"/>
                    </a:cubicBezTo>
                    <a:cubicBezTo>
                      <a:pt x="5" y="29"/>
                      <a:pt x="10" y="29"/>
                      <a:pt x="14" y="28"/>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545454"/>
                  </a:solidFill>
                  <a:ea typeface="等线" panose="02010600030101010101" pitchFamily="2" charset="-122"/>
                </a:endParaRPr>
              </a:p>
            </p:txBody>
          </p:sp>
          <p:sp>
            <p:nvSpPr>
              <p:cNvPr id="270" name="Freeform 78"/>
              <p:cNvSpPr>
                <a:spLocks/>
              </p:cNvSpPr>
              <p:nvPr/>
            </p:nvSpPr>
            <p:spPr bwMode="auto">
              <a:xfrm>
                <a:off x="6459538" y="3449638"/>
                <a:ext cx="33338" cy="139700"/>
              </a:xfrm>
              <a:custGeom>
                <a:avLst/>
                <a:gdLst>
                  <a:gd name="T0" fmla="*/ 0 w 9"/>
                  <a:gd name="T1" fmla="*/ 24 h 37"/>
                  <a:gd name="T2" fmla="*/ 0 w 9"/>
                  <a:gd name="T3" fmla="*/ 27 h 37"/>
                  <a:gd name="T4" fmla="*/ 1 w 9"/>
                  <a:gd name="T5" fmla="*/ 28 h 37"/>
                  <a:gd name="T6" fmla="*/ 2 w 9"/>
                  <a:gd name="T7" fmla="*/ 30 h 37"/>
                  <a:gd name="T8" fmla="*/ 3 w 9"/>
                  <a:gd name="T9" fmla="*/ 31 h 37"/>
                  <a:gd name="T10" fmla="*/ 4 w 9"/>
                  <a:gd name="T11" fmla="*/ 33 h 37"/>
                  <a:gd name="T12" fmla="*/ 6 w 9"/>
                  <a:gd name="T13" fmla="*/ 34 h 37"/>
                  <a:gd name="T14" fmla="*/ 7 w 9"/>
                  <a:gd name="T15" fmla="*/ 36 h 37"/>
                  <a:gd name="T16" fmla="*/ 9 w 9"/>
                  <a:gd name="T17" fmla="*/ 37 h 37"/>
                  <a:gd name="T18" fmla="*/ 9 w 9"/>
                  <a:gd name="T19" fmla="*/ 8 h 37"/>
                  <a:gd name="T20" fmla="*/ 0 w 9"/>
                  <a:gd name="T21" fmla="*/ 0 h 37"/>
                  <a:gd name="T22" fmla="*/ 0 w 9"/>
                  <a:gd name="T2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7">
                    <a:moveTo>
                      <a:pt x="0" y="24"/>
                    </a:moveTo>
                    <a:cubicBezTo>
                      <a:pt x="0" y="25"/>
                      <a:pt x="0" y="26"/>
                      <a:pt x="0" y="27"/>
                    </a:cubicBezTo>
                    <a:cubicBezTo>
                      <a:pt x="1" y="27"/>
                      <a:pt x="1" y="28"/>
                      <a:pt x="1" y="28"/>
                    </a:cubicBezTo>
                    <a:cubicBezTo>
                      <a:pt x="1" y="29"/>
                      <a:pt x="1" y="29"/>
                      <a:pt x="2" y="30"/>
                    </a:cubicBezTo>
                    <a:cubicBezTo>
                      <a:pt x="2" y="30"/>
                      <a:pt x="3" y="31"/>
                      <a:pt x="3" y="31"/>
                    </a:cubicBezTo>
                    <a:cubicBezTo>
                      <a:pt x="3" y="32"/>
                      <a:pt x="4" y="32"/>
                      <a:pt x="4" y="33"/>
                    </a:cubicBezTo>
                    <a:cubicBezTo>
                      <a:pt x="5" y="33"/>
                      <a:pt x="5" y="34"/>
                      <a:pt x="6" y="34"/>
                    </a:cubicBezTo>
                    <a:cubicBezTo>
                      <a:pt x="6" y="35"/>
                      <a:pt x="7" y="35"/>
                      <a:pt x="7" y="36"/>
                    </a:cubicBezTo>
                    <a:cubicBezTo>
                      <a:pt x="8" y="36"/>
                      <a:pt x="8" y="36"/>
                      <a:pt x="9" y="37"/>
                    </a:cubicBezTo>
                    <a:cubicBezTo>
                      <a:pt x="9" y="8"/>
                      <a:pt x="9" y="8"/>
                      <a:pt x="9" y="8"/>
                    </a:cubicBezTo>
                    <a:cubicBezTo>
                      <a:pt x="5" y="6"/>
                      <a:pt x="2" y="3"/>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545454"/>
                  </a:solidFill>
                  <a:ea typeface="等线" panose="02010600030101010101" pitchFamily="2" charset="-122"/>
                </a:endParaRPr>
              </a:p>
            </p:txBody>
          </p:sp>
          <p:sp>
            <p:nvSpPr>
              <p:cNvPr id="271" name="Freeform 79"/>
              <p:cNvSpPr>
                <a:spLocks/>
              </p:cNvSpPr>
              <p:nvPr/>
            </p:nvSpPr>
            <p:spPr bwMode="auto">
              <a:xfrm>
                <a:off x="7078663" y="3494088"/>
                <a:ext cx="49213" cy="128588"/>
              </a:xfrm>
              <a:custGeom>
                <a:avLst/>
                <a:gdLst>
                  <a:gd name="T0" fmla="*/ 8 w 13"/>
                  <a:gd name="T1" fmla="*/ 32 h 34"/>
                  <a:gd name="T2" fmla="*/ 8 w 13"/>
                  <a:gd name="T3" fmla="*/ 31 h 34"/>
                  <a:gd name="T4" fmla="*/ 13 w 13"/>
                  <a:gd name="T5" fmla="*/ 29 h 34"/>
                  <a:gd name="T6" fmla="*/ 13 w 13"/>
                  <a:gd name="T7" fmla="*/ 29 h 34"/>
                  <a:gd name="T8" fmla="*/ 13 w 13"/>
                  <a:gd name="T9" fmla="*/ 29 h 34"/>
                  <a:gd name="T10" fmla="*/ 13 w 13"/>
                  <a:gd name="T11" fmla="*/ 0 h 34"/>
                  <a:gd name="T12" fmla="*/ 0 w 13"/>
                  <a:gd name="T13" fmla="*/ 5 h 34"/>
                  <a:gd name="T14" fmla="*/ 0 w 13"/>
                  <a:gd name="T15" fmla="*/ 34 h 34"/>
                  <a:gd name="T16" fmla="*/ 1 w 13"/>
                  <a:gd name="T17" fmla="*/ 34 h 34"/>
                  <a:gd name="T18" fmla="*/ 1 w 13"/>
                  <a:gd name="T19" fmla="*/ 34 h 34"/>
                  <a:gd name="T20" fmla="*/ 8 w 13"/>
                  <a:gd name="T21"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4">
                    <a:moveTo>
                      <a:pt x="8" y="32"/>
                    </a:moveTo>
                    <a:cubicBezTo>
                      <a:pt x="8" y="31"/>
                      <a:pt x="8" y="31"/>
                      <a:pt x="8" y="31"/>
                    </a:cubicBezTo>
                    <a:cubicBezTo>
                      <a:pt x="10" y="31"/>
                      <a:pt x="11" y="30"/>
                      <a:pt x="13" y="29"/>
                    </a:cubicBezTo>
                    <a:cubicBezTo>
                      <a:pt x="13" y="29"/>
                      <a:pt x="13" y="29"/>
                      <a:pt x="13" y="29"/>
                    </a:cubicBezTo>
                    <a:cubicBezTo>
                      <a:pt x="13" y="29"/>
                      <a:pt x="13" y="29"/>
                      <a:pt x="13" y="29"/>
                    </a:cubicBezTo>
                    <a:cubicBezTo>
                      <a:pt x="13" y="0"/>
                      <a:pt x="13" y="0"/>
                      <a:pt x="13" y="0"/>
                    </a:cubicBezTo>
                    <a:cubicBezTo>
                      <a:pt x="9" y="2"/>
                      <a:pt x="5" y="4"/>
                      <a:pt x="0" y="5"/>
                    </a:cubicBezTo>
                    <a:cubicBezTo>
                      <a:pt x="0" y="34"/>
                      <a:pt x="0" y="34"/>
                      <a:pt x="0" y="34"/>
                    </a:cubicBezTo>
                    <a:cubicBezTo>
                      <a:pt x="0" y="34"/>
                      <a:pt x="1" y="34"/>
                      <a:pt x="1" y="34"/>
                    </a:cubicBezTo>
                    <a:cubicBezTo>
                      <a:pt x="1" y="34"/>
                      <a:pt x="1" y="34"/>
                      <a:pt x="1" y="34"/>
                    </a:cubicBezTo>
                    <a:cubicBezTo>
                      <a:pt x="4" y="33"/>
                      <a:pt x="6" y="32"/>
                      <a:pt x="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545454"/>
                  </a:solidFill>
                  <a:ea typeface="等线" panose="02010600030101010101" pitchFamily="2" charset="-122"/>
                </a:endParaRPr>
              </a:p>
            </p:txBody>
          </p:sp>
          <p:sp>
            <p:nvSpPr>
              <p:cNvPr id="272" name="Freeform 80"/>
              <p:cNvSpPr>
                <a:spLocks/>
              </p:cNvSpPr>
              <p:nvPr/>
            </p:nvSpPr>
            <p:spPr bwMode="auto">
              <a:xfrm>
                <a:off x="7158038" y="3449638"/>
                <a:ext cx="33338" cy="139700"/>
              </a:xfrm>
              <a:custGeom>
                <a:avLst/>
                <a:gdLst>
                  <a:gd name="T0" fmla="*/ 0 w 9"/>
                  <a:gd name="T1" fmla="*/ 8 h 37"/>
                  <a:gd name="T2" fmla="*/ 0 w 9"/>
                  <a:gd name="T3" fmla="*/ 37 h 37"/>
                  <a:gd name="T4" fmla="*/ 1 w 9"/>
                  <a:gd name="T5" fmla="*/ 36 h 37"/>
                  <a:gd name="T6" fmla="*/ 1 w 9"/>
                  <a:gd name="T7" fmla="*/ 36 h 37"/>
                  <a:gd name="T8" fmla="*/ 1 w 9"/>
                  <a:gd name="T9" fmla="*/ 36 h 37"/>
                  <a:gd name="T10" fmla="*/ 4 w 9"/>
                  <a:gd name="T11" fmla="*/ 34 h 37"/>
                  <a:gd name="T12" fmla="*/ 4 w 9"/>
                  <a:gd name="T13" fmla="*/ 33 h 37"/>
                  <a:gd name="T14" fmla="*/ 5 w 9"/>
                  <a:gd name="T15" fmla="*/ 33 h 37"/>
                  <a:gd name="T16" fmla="*/ 5 w 9"/>
                  <a:gd name="T17" fmla="*/ 32 h 37"/>
                  <a:gd name="T18" fmla="*/ 7 w 9"/>
                  <a:gd name="T19" fmla="*/ 30 h 37"/>
                  <a:gd name="T20" fmla="*/ 7 w 9"/>
                  <a:gd name="T21" fmla="*/ 30 h 37"/>
                  <a:gd name="T22" fmla="*/ 7 w 9"/>
                  <a:gd name="T23" fmla="*/ 30 h 37"/>
                  <a:gd name="T24" fmla="*/ 8 w 9"/>
                  <a:gd name="T25" fmla="*/ 28 h 37"/>
                  <a:gd name="T26" fmla="*/ 8 w 9"/>
                  <a:gd name="T27" fmla="*/ 27 h 37"/>
                  <a:gd name="T28" fmla="*/ 8 w 9"/>
                  <a:gd name="T29" fmla="*/ 27 h 37"/>
                  <a:gd name="T30" fmla="*/ 8 w 9"/>
                  <a:gd name="T31" fmla="*/ 26 h 37"/>
                  <a:gd name="T32" fmla="*/ 9 w 9"/>
                  <a:gd name="T33" fmla="*/ 24 h 37"/>
                  <a:gd name="T34" fmla="*/ 9 w 9"/>
                  <a:gd name="T35" fmla="*/ 24 h 37"/>
                  <a:gd name="T36" fmla="*/ 9 w 9"/>
                  <a:gd name="T37" fmla="*/ 0 h 37"/>
                  <a:gd name="T38" fmla="*/ 0 w 9"/>
                  <a:gd name="T39"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37">
                    <a:moveTo>
                      <a:pt x="0" y="8"/>
                    </a:moveTo>
                    <a:cubicBezTo>
                      <a:pt x="0" y="37"/>
                      <a:pt x="0" y="37"/>
                      <a:pt x="0" y="37"/>
                    </a:cubicBezTo>
                    <a:cubicBezTo>
                      <a:pt x="0" y="36"/>
                      <a:pt x="1" y="36"/>
                      <a:pt x="1" y="36"/>
                    </a:cubicBezTo>
                    <a:cubicBezTo>
                      <a:pt x="1" y="36"/>
                      <a:pt x="1" y="36"/>
                      <a:pt x="1" y="36"/>
                    </a:cubicBezTo>
                    <a:cubicBezTo>
                      <a:pt x="1" y="36"/>
                      <a:pt x="1" y="36"/>
                      <a:pt x="1" y="36"/>
                    </a:cubicBezTo>
                    <a:cubicBezTo>
                      <a:pt x="2" y="35"/>
                      <a:pt x="3" y="34"/>
                      <a:pt x="4" y="34"/>
                    </a:cubicBezTo>
                    <a:cubicBezTo>
                      <a:pt x="4" y="34"/>
                      <a:pt x="4" y="33"/>
                      <a:pt x="4" y="33"/>
                    </a:cubicBezTo>
                    <a:cubicBezTo>
                      <a:pt x="4" y="33"/>
                      <a:pt x="4" y="33"/>
                      <a:pt x="5" y="33"/>
                    </a:cubicBezTo>
                    <a:cubicBezTo>
                      <a:pt x="5" y="32"/>
                      <a:pt x="5" y="32"/>
                      <a:pt x="5" y="32"/>
                    </a:cubicBezTo>
                    <a:cubicBezTo>
                      <a:pt x="6" y="31"/>
                      <a:pt x="6" y="31"/>
                      <a:pt x="7" y="30"/>
                    </a:cubicBezTo>
                    <a:cubicBezTo>
                      <a:pt x="7" y="30"/>
                      <a:pt x="7" y="30"/>
                      <a:pt x="7" y="30"/>
                    </a:cubicBezTo>
                    <a:cubicBezTo>
                      <a:pt x="7" y="30"/>
                      <a:pt x="7" y="30"/>
                      <a:pt x="7" y="30"/>
                    </a:cubicBezTo>
                    <a:cubicBezTo>
                      <a:pt x="7" y="29"/>
                      <a:pt x="8" y="29"/>
                      <a:pt x="8" y="28"/>
                    </a:cubicBezTo>
                    <a:cubicBezTo>
                      <a:pt x="8" y="28"/>
                      <a:pt x="8" y="28"/>
                      <a:pt x="8" y="27"/>
                    </a:cubicBezTo>
                    <a:cubicBezTo>
                      <a:pt x="8" y="27"/>
                      <a:pt x="8" y="27"/>
                      <a:pt x="8" y="27"/>
                    </a:cubicBezTo>
                    <a:cubicBezTo>
                      <a:pt x="8" y="26"/>
                      <a:pt x="8" y="26"/>
                      <a:pt x="8" y="26"/>
                    </a:cubicBezTo>
                    <a:cubicBezTo>
                      <a:pt x="9" y="25"/>
                      <a:pt x="9" y="25"/>
                      <a:pt x="9" y="24"/>
                    </a:cubicBezTo>
                    <a:cubicBezTo>
                      <a:pt x="9" y="24"/>
                      <a:pt x="9" y="24"/>
                      <a:pt x="9" y="24"/>
                    </a:cubicBezTo>
                    <a:cubicBezTo>
                      <a:pt x="9" y="0"/>
                      <a:pt x="9" y="0"/>
                      <a:pt x="9" y="0"/>
                    </a:cubicBezTo>
                    <a:cubicBezTo>
                      <a:pt x="7" y="3"/>
                      <a:pt x="4"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545454"/>
                  </a:solidFill>
                  <a:ea typeface="等线" panose="02010600030101010101" pitchFamily="2" charset="-122"/>
                </a:endParaRPr>
              </a:p>
            </p:txBody>
          </p:sp>
          <p:sp>
            <p:nvSpPr>
              <p:cNvPr id="273" name="Freeform 81"/>
              <p:cNvSpPr>
                <a:spLocks/>
              </p:cNvSpPr>
              <p:nvPr/>
            </p:nvSpPr>
            <p:spPr bwMode="auto">
              <a:xfrm>
                <a:off x="6838951" y="3548063"/>
                <a:ext cx="52388" cy="107950"/>
              </a:xfrm>
              <a:custGeom>
                <a:avLst/>
                <a:gdLst>
                  <a:gd name="T0" fmla="*/ 7 w 14"/>
                  <a:gd name="T1" fmla="*/ 29 h 29"/>
                  <a:gd name="T2" fmla="*/ 14 w 14"/>
                  <a:gd name="T3" fmla="*/ 28 h 29"/>
                  <a:gd name="T4" fmla="*/ 14 w 14"/>
                  <a:gd name="T5" fmla="*/ 0 h 29"/>
                  <a:gd name="T6" fmla="*/ 0 w 14"/>
                  <a:gd name="T7" fmla="*/ 0 h 29"/>
                  <a:gd name="T8" fmla="*/ 0 w 14"/>
                  <a:gd name="T9" fmla="*/ 29 h 29"/>
                  <a:gd name="T10" fmla="*/ 5 w 14"/>
                  <a:gd name="T11" fmla="*/ 29 h 29"/>
                  <a:gd name="T12" fmla="*/ 7 w 14"/>
                  <a:gd name="T13" fmla="*/ 29 h 29"/>
                  <a:gd name="T14" fmla="*/ 7 w 14"/>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9">
                    <a:moveTo>
                      <a:pt x="7" y="29"/>
                    </a:moveTo>
                    <a:cubicBezTo>
                      <a:pt x="9" y="29"/>
                      <a:pt x="11" y="29"/>
                      <a:pt x="14" y="28"/>
                    </a:cubicBezTo>
                    <a:cubicBezTo>
                      <a:pt x="14" y="0"/>
                      <a:pt x="14" y="0"/>
                      <a:pt x="14" y="0"/>
                    </a:cubicBezTo>
                    <a:cubicBezTo>
                      <a:pt x="9" y="0"/>
                      <a:pt x="5" y="0"/>
                      <a:pt x="0" y="0"/>
                    </a:cubicBezTo>
                    <a:cubicBezTo>
                      <a:pt x="0" y="29"/>
                      <a:pt x="0" y="29"/>
                      <a:pt x="0" y="29"/>
                    </a:cubicBezTo>
                    <a:cubicBezTo>
                      <a:pt x="2" y="29"/>
                      <a:pt x="4" y="29"/>
                      <a:pt x="5" y="29"/>
                    </a:cubicBezTo>
                    <a:cubicBezTo>
                      <a:pt x="6" y="29"/>
                      <a:pt x="6" y="29"/>
                      <a:pt x="7" y="29"/>
                    </a:cubicBezTo>
                    <a:cubicBezTo>
                      <a:pt x="7" y="29"/>
                      <a:pt x="7" y="29"/>
                      <a:pt x="7"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545454"/>
                  </a:solidFill>
                  <a:ea typeface="等线" panose="02010600030101010101" pitchFamily="2" charset="-122"/>
                </a:endParaRPr>
              </a:p>
            </p:txBody>
          </p:sp>
          <p:sp>
            <p:nvSpPr>
              <p:cNvPr id="274" name="Freeform 82"/>
              <p:cNvSpPr>
                <a:spLocks/>
              </p:cNvSpPr>
              <p:nvPr/>
            </p:nvSpPr>
            <p:spPr bwMode="auto">
              <a:xfrm>
                <a:off x="7000876" y="3524251"/>
                <a:ext cx="47625" cy="117475"/>
              </a:xfrm>
              <a:custGeom>
                <a:avLst/>
                <a:gdLst>
                  <a:gd name="T0" fmla="*/ 13 w 13"/>
                  <a:gd name="T1" fmla="*/ 28 h 31"/>
                  <a:gd name="T2" fmla="*/ 13 w 13"/>
                  <a:gd name="T3" fmla="*/ 28 h 31"/>
                  <a:gd name="T4" fmla="*/ 13 w 13"/>
                  <a:gd name="T5" fmla="*/ 0 h 31"/>
                  <a:gd name="T6" fmla="*/ 0 w 13"/>
                  <a:gd name="T7" fmla="*/ 2 h 31"/>
                  <a:gd name="T8" fmla="*/ 0 w 13"/>
                  <a:gd name="T9" fmla="*/ 31 h 31"/>
                  <a:gd name="T10" fmla="*/ 10 w 13"/>
                  <a:gd name="T11" fmla="*/ 29 h 31"/>
                  <a:gd name="T12" fmla="*/ 11 w 13"/>
                  <a:gd name="T13" fmla="*/ 29 h 31"/>
                  <a:gd name="T14" fmla="*/ 13 w 13"/>
                  <a:gd name="T15" fmla="*/ 28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13" y="28"/>
                    </a:moveTo>
                    <a:cubicBezTo>
                      <a:pt x="13" y="28"/>
                      <a:pt x="13" y="28"/>
                      <a:pt x="13" y="28"/>
                    </a:cubicBezTo>
                    <a:cubicBezTo>
                      <a:pt x="13" y="0"/>
                      <a:pt x="13" y="0"/>
                      <a:pt x="13" y="0"/>
                    </a:cubicBezTo>
                    <a:cubicBezTo>
                      <a:pt x="9" y="1"/>
                      <a:pt x="4" y="2"/>
                      <a:pt x="0" y="2"/>
                    </a:cubicBezTo>
                    <a:cubicBezTo>
                      <a:pt x="0" y="31"/>
                      <a:pt x="0" y="31"/>
                      <a:pt x="0" y="31"/>
                    </a:cubicBezTo>
                    <a:cubicBezTo>
                      <a:pt x="3" y="31"/>
                      <a:pt x="7" y="30"/>
                      <a:pt x="10" y="29"/>
                    </a:cubicBezTo>
                    <a:cubicBezTo>
                      <a:pt x="11" y="29"/>
                      <a:pt x="11" y="29"/>
                      <a:pt x="11" y="29"/>
                    </a:cubicBezTo>
                    <a:cubicBezTo>
                      <a:pt x="12" y="29"/>
                      <a:pt x="12" y="29"/>
                      <a:pt x="1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545454"/>
                  </a:solidFill>
                  <a:ea typeface="等线" panose="02010600030101010101" pitchFamily="2" charset="-122"/>
                </a:endParaRPr>
              </a:p>
            </p:txBody>
          </p:sp>
          <p:sp>
            <p:nvSpPr>
              <p:cNvPr id="275" name="Freeform 83"/>
              <p:cNvSpPr>
                <a:spLocks/>
              </p:cNvSpPr>
              <p:nvPr/>
            </p:nvSpPr>
            <p:spPr bwMode="auto">
              <a:xfrm>
                <a:off x="6759576" y="3548063"/>
                <a:ext cx="52388" cy="107950"/>
              </a:xfrm>
              <a:custGeom>
                <a:avLst/>
                <a:gdLst>
                  <a:gd name="T0" fmla="*/ 8 w 14"/>
                  <a:gd name="T1" fmla="*/ 29 h 29"/>
                  <a:gd name="T2" fmla="*/ 8 w 14"/>
                  <a:gd name="T3" fmla="*/ 29 h 29"/>
                  <a:gd name="T4" fmla="*/ 14 w 14"/>
                  <a:gd name="T5" fmla="*/ 29 h 29"/>
                  <a:gd name="T6" fmla="*/ 14 w 14"/>
                  <a:gd name="T7" fmla="*/ 0 h 29"/>
                  <a:gd name="T8" fmla="*/ 0 w 14"/>
                  <a:gd name="T9" fmla="*/ 0 h 29"/>
                  <a:gd name="T10" fmla="*/ 0 w 14"/>
                  <a:gd name="T11" fmla="*/ 28 h 29"/>
                  <a:gd name="T12" fmla="*/ 2 w 14"/>
                  <a:gd name="T13" fmla="*/ 29 h 29"/>
                  <a:gd name="T14" fmla="*/ 6 w 14"/>
                  <a:gd name="T15" fmla="*/ 29 h 29"/>
                  <a:gd name="T16" fmla="*/ 8 w 14"/>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9">
                    <a:moveTo>
                      <a:pt x="8" y="29"/>
                    </a:moveTo>
                    <a:cubicBezTo>
                      <a:pt x="8" y="29"/>
                      <a:pt x="8" y="29"/>
                      <a:pt x="8" y="29"/>
                    </a:cubicBezTo>
                    <a:cubicBezTo>
                      <a:pt x="10" y="29"/>
                      <a:pt x="12" y="29"/>
                      <a:pt x="14" y="29"/>
                    </a:cubicBezTo>
                    <a:cubicBezTo>
                      <a:pt x="14" y="0"/>
                      <a:pt x="14" y="0"/>
                      <a:pt x="14" y="0"/>
                    </a:cubicBezTo>
                    <a:cubicBezTo>
                      <a:pt x="9" y="0"/>
                      <a:pt x="4" y="0"/>
                      <a:pt x="0" y="0"/>
                    </a:cubicBezTo>
                    <a:cubicBezTo>
                      <a:pt x="0" y="28"/>
                      <a:pt x="0" y="28"/>
                      <a:pt x="0" y="28"/>
                    </a:cubicBezTo>
                    <a:cubicBezTo>
                      <a:pt x="1" y="29"/>
                      <a:pt x="1" y="29"/>
                      <a:pt x="2" y="29"/>
                    </a:cubicBezTo>
                    <a:cubicBezTo>
                      <a:pt x="3" y="29"/>
                      <a:pt x="5" y="29"/>
                      <a:pt x="6" y="29"/>
                    </a:cubicBezTo>
                    <a:cubicBezTo>
                      <a:pt x="7" y="29"/>
                      <a:pt x="7" y="29"/>
                      <a:pt x="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kern="0">
                  <a:solidFill>
                    <a:srgbClr val="545454"/>
                  </a:solidFill>
                  <a:ea typeface="等线" panose="02010600030101010101" pitchFamily="2" charset="-122"/>
                </a:endParaRPr>
              </a:p>
            </p:txBody>
          </p:sp>
        </p:grpSp>
        <p:cxnSp>
          <p:nvCxnSpPr>
            <p:cNvPr id="276" name="直接箭头连接符 275"/>
            <p:cNvCxnSpPr/>
            <p:nvPr/>
          </p:nvCxnSpPr>
          <p:spPr>
            <a:xfrm flipH="1">
              <a:off x="5461809" y="4628769"/>
              <a:ext cx="404676" cy="295955"/>
            </a:xfrm>
            <a:prstGeom prst="straightConnector1">
              <a:avLst/>
            </a:prstGeom>
            <a:noFill/>
            <a:ln w="19050" cap="flat" cmpd="sng" algn="ctr">
              <a:solidFill>
                <a:sysClr val="windowText" lastClr="000000"/>
              </a:solidFill>
              <a:prstDash val="sysDot"/>
              <a:miter lim="800000"/>
              <a:headEnd type="none" w="sm" len="sm"/>
              <a:tailEnd type="triangle" w="sm" len="sm"/>
            </a:ln>
            <a:effectLst/>
          </p:spPr>
        </p:cxnSp>
        <p:cxnSp>
          <p:nvCxnSpPr>
            <p:cNvPr id="277" name="直接箭头连接符 276"/>
            <p:cNvCxnSpPr/>
            <p:nvPr/>
          </p:nvCxnSpPr>
          <p:spPr>
            <a:xfrm>
              <a:off x="6032365" y="4627580"/>
              <a:ext cx="487103" cy="339277"/>
            </a:xfrm>
            <a:prstGeom prst="straightConnector1">
              <a:avLst/>
            </a:prstGeom>
            <a:noFill/>
            <a:ln w="19050" cap="flat" cmpd="sng" algn="ctr">
              <a:solidFill>
                <a:sysClr val="windowText" lastClr="000000"/>
              </a:solidFill>
              <a:prstDash val="sysDot"/>
              <a:miter lim="800000"/>
              <a:headEnd type="triangle" w="sm" len="sm"/>
              <a:tailEnd type="none" w="sm" len="sm"/>
            </a:ln>
            <a:effectLst/>
          </p:spPr>
        </p:cxnSp>
        <p:sp>
          <p:nvSpPr>
            <p:cNvPr id="278" name="文本框 277"/>
            <p:cNvSpPr txBox="1"/>
            <p:nvPr/>
          </p:nvSpPr>
          <p:spPr>
            <a:xfrm>
              <a:off x="4469833" y="1533393"/>
              <a:ext cx="1909130" cy="258532"/>
            </a:xfrm>
            <a:prstGeom prst="rect">
              <a:avLst/>
            </a:prstGeom>
            <a:noFill/>
          </p:spPr>
          <p:txBody>
            <a:bodyPr wrap="square" rtlCol="0">
              <a:spAutoFit/>
            </a:bodyPr>
            <a:lstStyle/>
            <a:p>
              <a:pPr>
                <a:lnSpc>
                  <a:spcPct val="90000"/>
                </a:lnSpc>
              </a:pPr>
              <a:r>
                <a:rPr lang="en-US" altLang="zh-CN" sz="1200" dirty="0">
                  <a:solidFill>
                    <a:prstClr val="black"/>
                  </a:solidFill>
                  <a:latin typeface="New roman"/>
                  <a:ea typeface="等线" panose="02010600030101010101" pitchFamily="2" charset="-122"/>
                </a:rPr>
                <a:t>Consortium Blockchain</a:t>
              </a:r>
              <a:endParaRPr lang="zh-CN" altLang="en-US" sz="1200" dirty="0">
                <a:solidFill>
                  <a:prstClr val="black"/>
                </a:solidFill>
                <a:latin typeface="New roman"/>
                <a:ea typeface="等线" panose="02010600030101010101" pitchFamily="2" charset="-122"/>
              </a:endParaRPr>
            </a:p>
          </p:txBody>
        </p:sp>
        <p:grpSp>
          <p:nvGrpSpPr>
            <p:cNvPr id="279" name="组合 278"/>
            <p:cNvGrpSpPr/>
            <p:nvPr/>
          </p:nvGrpSpPr>
          <p:grpSpPr>
            <a:xfrm>
              <a:off x="3461341" y="3248628"/>
              <a:ext cx="188791" cy="186970"/>
              <a:chOff x="9550796" y="3600679"/>
              <a:chExt cx="1296144" cy="1124465"/>
            </a:xfrm>
          </p:grpSpPr>
          <p:sp>
            <p:nvSpPr>
              <p:cNvPr id="280" name="Freeform 149"/>
              <p:cNvSpPr>
                <a:spLocks noEditPoints="1"/>
              </p:cNvSpPr>
              <p:nvPr/>
            </p:nvSpPr>
            <p:spPr bwMode="auto">
              <a:xfrm>
                <a:off x="9550796" y="3600679"/>
                <a:ext cx="1296144" cy="1124465"/>
              </a:xfrm>
              <a:custGeom>
                <a:avLst/>
                <a:gdLst>
                  <a:gd name="T0" fmla="*/ 70 w 139"/>
                  <a:gd name="T1" fmla="*/ 139 h 139"/>
                  <a:gd name="T2" fmla="*/ 128 w 139"/>
                  <a:gd name="T3" fmla="*/ 81 h 139"/>
                  <a:gd name="T4" fmla="*/ 123 w 139"/>
                  <a:gd name="T5" fmla="*/ 85 h 139"/>
                  <a:gd name="T6" fmla="*/ 126 w 139"/>
                  <a:gd name="T7" fmla="*/ 88 h 139"/>
                  <a:gd name="T8" fmla="*/ 120 w 139"/>
                  <a:gd name="T9" fmla="*/ 94 h 139"/>
                  <a:gd name="T10" fmla="*/ 121 w 139"/>
                  <a:gd name="T11" fmla="*/ 100 h 139"/>
                  <a:gd name="T12" fmla="*/ 113 w 139"/>
                  <a:gd name="T13" fmla="*/ 104 h 139"/>
                  <a:gd name="T14" fmla="*/ 113 w 139"/>
                  <a:gd name="T15" fmla="*/ 110 h 139"/>
                  <a:gd name="T16" fmla="*/ 104 w 139"/>
                  <a:gd name="T17" fmla="*/ 113 h 139"/>
                  <a:gd name="T18" fmla="*/ 102 w 139"/>
                  <a:gd name="T19" fmla="*/ 119 h 139"/>
                  <a:gd name="T20" fmla="*/ 94 w 139"/>
                  <a:gd name="T21" fmla="*/ 120 h 139"/>
                  <a:gd name="T22" fmla="*/ 91 w 139"/>
                  <a:gd name="T23" fmla="*/ 125 h 139"/>
                  <a:gd name="T24" fmla="*/ 82 w 139"/>
                  <a:gd name="T25" fmla="*/ 124 h 139"/>
                  <a:gd name="T26" fmla="*/ 78 w 139"/>
                  <a:gd name="T27" fmla="*/ 128 h 139"/>
                  <a:gd name="T28" fmla="*/ 70 w 139"/>
                  <a:gd name="T29" fmla="*/ 125 h 139"/>
                  <a:gd name="T30" fmla="*/ 65 w 139"/>
                  <a:gd name="T31" fmla="*/ 129 h 139"/>
                  <a:gd name="T32" fmla="*/ 57 w 139"/>
                  <a:gd name="T33" fmla="*/ 124 h 139"/>
                  <a:gd name="T34" fmla="*/ 51 w 139"/>
                  <a:gd name="T35" fmla="*/ 126 h 139"/>
                  <a:gd name="T36" fmla="*/ 45 w 139"/>
                  <a:gd name="T37" fmla="*/ 119 h 139"/>
                  <a:gd name="T38" fmla="*/ 39 w 139"/>
                  <a:gd name="T39" fmla="*/ 120 h 139"/>
                  <a:gd name="T40" fmla="*/ 35 w 139"/>
                  <a:gd name="T41" fmla="*/ 113 h 139"/>
                  <a:gd name="T42" fmla="*/ 29 w 139"/>
                  <a:gd name="T43" fmla="*/ 112 h 139"/>
                  <a:gd name="T44" fmla="*/ 26 w 139"/>
                  <a:gd name="T45" fmla="*/ 104 h 139"/>
                  <a:gd name="T46" fmla="*/ 20 w 139"/>
                  <a:gd name="T47" fmla="*/ 102 h 139"/>
                  <a:gd name="T48" fmla="*/ 20 w 139"/>
                  <a:gd name="T49" fmla="*/ 93 h 139"/>
                  <a:gd name="T50" fmla="*/ 15 w 139"/>
                  <a:gd name="T51" fmla="*/ 90 h 139"/>
                  <a:gd name="T52" fmla="*/ 14 w 139"/>
                  <a:gd name="T53" fmla="*/ 85 h 139"/>
                  <a:gd name="T54" fmla="*/ 12 w 139"/>
                  <a:gd name="T55" fmla="*/ 77 h 139"/>
                  <a:gd name="T56" fmla="*/ 12 w 139"/>
                  <a:gd name="T57" fmla="*/ 72 h 139"/>
                  <a:gd name="T58" fmla="*/ 15 w 139"/>
                  <a:gd name="T59" fmla="*/ 67 h 139"/>
                  <a:gd name="T60" fmla="*/ 12 w 139"/>
                  <a:gd name="T61" fmla="*/ 58 h 139"/>
                  <a:gd name="T62" fmla="*/ 16 w 139"/>
                  <a:gd name="T63" fmla="*/ 57 h 139"/>
                  <a:gd name="T64" fmla="*/ 14 w 139"/>
                  <a:gd name="T65" fmla="*/ 51 h 139"/>
                  <a:gd name="T66" fmla="*/ 18 w 139"/>
                  <a:gd name="T67" fmla="*/ 46 h 139"/>
                  <a:gd name="T68" fmla="*/ 21 w 139"/>
                  <a:gd name="T69" fmla="*/ 39 h 139"/>
                  <a:gd name="T70" fmla="*/ 23 w 139"/>
                  <a:gd name="T71" fmla="*/ 35 h 139"/>
                  <a:gd name="T72" fmla="*/ 29 w 139"/>
                  <a:gd name="T73" fmla="*/ 33 h 139"/>
                  <a:gd name="T74" fmla="*/ 32 w 139"/>
                  <a:gd name="T75" fmla="*/ 24 h 139"/>
                  <a:gd name="T76" fmla="*/ 36 w 139"/>
                  <a:gd name="T77" fmla="*/ 26 h 139"/>
                  <a:gd name="T78" fmla="*/ 38 w 139"/>
                  <a:gd name="T79" fmla="*/ 20 h 139"/>
                  <a:gd name="T80" fmla="*/ 46 w 139"/>
                  <a:gd name="T81" fmla="*/ 20 h 139"/>
                  <a:gd name="T82" fmla="*/ 50 w 139"/>
                  <a:gd name="T83" fmla="*/ 15 h 139"/>
                  <a:gd name="T84" fmla="*/ 55 w 139"/>
                  <a:gd name="T85" fmla="*/ 14 h 139"/>
                  <a:gd name="T86" fmla="*/ 61 w 139"/>
                  <a:gd name="T87" fmla="*/ 15 h 139"/>
                  <a:gd name="T88" fmla="*/ 69 w 139"/>
                  <a:gd name="T89" fmla="*/ 11 h 139"/>
                  <a:gd name="T90" fmla="*/ 73 w 139"/>
                  <a:gd name="T91" fmla="*/ 15 h 139"/>
                  <a:gd name="T92" fmla="*/ 76 w 139"/>
                  <a:gd name="T93" fmla="*/ 11 h 139"/>
                  <a:gd name="T94" fmla="*/ 83 w 139"/>
                  <a:gd name="T95" fmla="*/ 16 h 139"/>
                  <a:gd name="T96" fmla="*/ 89 w 139"/>
                  <a:gd name="T97" fmla="*/ 15 h 139"/>
                  <a:gd name="T98" fmla="*/ 94 w 139"/>
                  <a:gd name="T99" fmla="*/ 17 h 139"/>
                  <a:gd name="T100" fmla="*/ 98 w 139"/>
                  <a:gd name="T101" fmla="*/ 22 h 139"/>
                  <a:gd name="T102" fmla="*/ 106 w 139"/>
                  <a:gd name="T103" fmla="*/ 23 h 139"/>
                  <a:gd name="T104" fmla="*/ 107 w 139"/>
                  <a:gd name="T105" fmla="*/ 29 h 139"/>
                  <a:gd name="T106" fmla="*/ 111 w 139"/>
                  <a:gd name="T107" fmla="*/ 28 h 139"/>
                  <a:gd name="T108" fmla="*/ 114 w 139"/>
                  <a:gd name="T109" fmla="*/ 36 h 139"/>
                  <a:gd name="T110" fmla="*/ 119 w 139"/>
                  <a:gd name="T111" fmla="*/ 39 h 139"/>
                  <a:gd name="T112" fmla="*/ 122 w 139"/>
                  <a:gd name="T113" fmla="*/ 43 h 139"/>
                  <a:gd name="T114" fmla="*/ 124 w 139"/>
                  <a:gd name="T115" fmla="*/ 51 h 139"/>
                  <a:gd name="T116" fmla="*/ 127 w 139"/>
                  <a:gd name="T117" fmla="*/ 56 h 139"/>
                  <a:gd name="T118" fmla="*/ 125 w 139"/>
                  <a:gd name="T119" fmla="*/ 61 h 139"/>
                  <a:gd name="T120" fmla="*/ 129 w 139"/>
                  <a:gd name="T121" fmla="*/ 63 h 139"/>
                  <a:gd name="T122" fmla="*/ 125 w 139"/>
                  <a:gd name="T123" fmla="*/ 70 h 139"/>
                  <a:gd name="T124" fmla="*/ 128 w 139"/>
                  <a:gd name="T125" fmla="*/ 7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 h="139">
                    <a:moveTo>
                      <a:pt x="70" y="0"/>
                    </a:moveTo>
                    <a:cubicBezTo>
                      <a:pt x="32" y="0"/>
                      <a:pt x="0" y="31"/>
                      <a:pt x="0" y="70"/>
                    </a:cubicBezTo>
                    <a:cubicBezTo>
                      <a:pt x="0" y="108"/>
                      <a:pt x="32" y="139"/>
                      <a:pt x="70" y="139"/>
                    </a:cubicBezTo>
                    <a:cubicBezTo>
                      <a:pt x="108" y="139"/>
                      <a:pt x="139" y="108"/>
                      <a:pt x="139" y="70"/>
                    </a:cubicBezTo>
                    <a:cubicBezTo>
                      <a:pt x="139" y="31"/>
                      <a:pt x="108" y="0"/>
                      <a:pt x="70" y="0"/>
                    </a:cubicBezTo>
                    <a:close/>
                    <a:moveTo>
                      <a:pt x="128" y="81"/>
                    </a:moveTo>
                    <a:cubicBezTo>
                      <a:pt x="128" y="80"/>
                      <a:pt x="127" y="80"/>
                      <a:pt x="127" y="80"/>
                    </a:cubicBezTo>
                    <a:cubicBezTo>
                      <a:pt x="126" y="80"/>
                      <a:pt x="124" y="81"/>
                      <a:pt x="124" y="82"/>
                    </a:cubicBezTo>
                    <a:cubicBezTo>
                      <a:pt x="124" y="83"/>
                      <a:pt x="123" y="84"/>
                      <a:pt x="123" y="85"/>
                    </a:cubicBezTo>
                    <a:cubicBezTo>
                      <a:pt x="123" y="86"/>
                      <a:pt x="124" y="87"/>
                      <a:pt x="125" y="88"/>
                    </a:cubicBezTo>
                    <a:cubicBezTo>
                      <a:pt x="125" y="88"/>
                      <a:pt x="126" y="88"/>
                      <a:pt x="126" y="88"/>
                    </a:cubicBezTo>
                    <a:cubicBezTo>
                      <a:pt x="126" y="88"/>
                      <a:pt x="126" y="88"/>
                      <a:pt x="126" y="88"/>
                    </a:cubicBezTo>
                    <a:cubicBezTo>
                      <a:pt x="126" y="90"/>
                      <a:pt x="125" y="91"/>
                      <a:pt x="124" y="93"/>
                    </a:cubicBezTo>
                    <a:cubicBezTo>
                      <a:pt x="124" y="93"/>
                      <a:pt x="124" y="93"/>
                      <a:pt x="123" y="93"/>
                    </a:cubicBezTo>
                    <a:cubicBezTo>
                      <a:pt x="122" y="92"/>
                      <a:pt x="120" y="93"/>
                      <a:pt x="120" y="94"/>
                    </a:cubicBezTo>
                    <a:cubicBezTo>
                      <a:pt x="119" y="95"/>
                      <a:pt x="119" y="95"/>
                      <a:pt x="119" y="96"/>
                    </a:cubicBezTo>
                    <a:cubicBezTo>
                      <a:pt x="118" y="97"/>
                      <a:pt x="118" y="99"/>
                      <a:pt x="120" y="100"/>
                    </a:cubicBezTo>
                    <a:cubicBezTo>
                      <a:pt x="120" y="100"/>
                      <a:pt x="120" y="100"/>
                      <a:pt x="121" y="100"/>
                    </a:cubicBezTo>
                    <a:cubicBezTo>
                      <a:pt x="120" y="102"/>
                      <a:pt x="119" y="103"/>
                      <a:pt x="117" y="105"/>
                    </a:cubicBezTo>
                    <a:cubicBezTo>
                      <a:pt x="117" y="104"/>
                      <a:pt x="117" y="104"/>
                      <a:pt x="117" y="104"/>
                    </a:cubicBezTo>
                    <a:cubicBezTo>
                      <a:pt x="116" y="103"/>
                      <a:pt x="114" y="103"/>
                      <a:pt x="113" y="104"/>
                    </a:cubicBezTo>
                    <a:cubicBezTo>
                      <a:pt x="113" y="105"/>
                      <a:pt x="112" y="106"/>
                      <a:pt x="111" y="106"/>
                    </a:cubicBezTo>
                    <a:cubicBezTo>
                      <a:pt x="110" y="107"/>
                      <a:pt x="111" y="109"/>
                      <a:pt x="112" y="110"/>
                    </a:cubicBezTo>
                    <a:cubicBezTo>
                      <a:pt x="112" y="110"/>
                      <a:pt x="112" y="110"/>
                      <a:pt x="113" y="110"/>
                    </a:cubicBezTo>
                    <a:cubicBezTo>
                      <a:pt x="111" y="112"/>
                      <a:pt x="110" y="113"/>
                      <a:pt x="108" y="114"/>
                    </a:cubicBezTo>
                    <a:cubicBezTo>
                      <a:pt x="108" y="114"/>
                      <a:pt x="108" y="114"/>
                      <a:pt x="108" y="114"/>
                    </a:cubicBezTo>
                    <a:cubicBezTo>
                      <a:pt x="107" y="112"/>
                      <a:pt x="105" y="112"/>
                      <a:pt x="104" y="113"/>
                    </a:cubicBezTo>
                    <a:cubicBezTo>
                      <a:pt x="104" y="114"/>
                      <a:pt x="103" y="114"/>
                      <a:pt x="102" y="115"/>
                    </a:cubicBezTo>
                    <a:cubicBezTo>
                      <a:pt x="101" y="115"/>
                      <a:pt x="101" y="117"/>
                      <a:pt x="102" y="118"/>
                    </a:cubicBezTo>
                    <a:cubicBezTo>
                      <a:pt x="102" y="119"/>
                      <a:pt x="102" y="119"/>
                      <a:pt x="102" y="119"/>
                    </a:cubicBezTo>
                    <a:cubicBezTo>
                      <a:pt x="101" y="120"/>
                      <a:pt x="99" y="121"/>
                      <a:pt x="97" y="122"/>
                    </a:cubicBezTo>
                    <a:cubicBezTo>
                      <a:pt x="97" y="122"/>
                      <a:pt x="97" y="121"/>
                      <a:pt x="97" y="121"/>
                    </a:cubicBezTo>
                    <a:cubicBezTo>
                      <a:pt x="97" y="120"/>
                      <a:pt x="95" y="119"/>
                      <a:pt x="94" y="120"/>
                    </a:cubicBezTo>
                    <a:cubicBezTo>
                      <a:pt x="93" y="120"/>
                      <a:pt x="92" y="120"/>
                      <a:pt x="91" y="121"/>
                    </a:cubicBezTo>
                    <a:cubicBezTo>
                      <a:pt x="90" y="121"/>
                      <a:pt x="89" y="123"/>
                      <a:pt x="90" y="124"/>
                    </a:cubicBezTo>
                    <a:cubicBezTo>
                      <a:pt x="90" y="124"/>
                      <a:pt x="90" y="125"/>
                      <a:pt x="91" y="125"/>
                    </a:cubicBezTo>
                    <a:cubicBezTo>
                      <a:pt x="89" y="126"/>
                      <a:pt x="87" y="126"/>
                      <a:pt x="85" y="127"/>
                    </a:cubicBezTo>
                    <a:cubicBezTo>
                      <a:pt x="85" y="126"/>
                      <a:pt x="85" y="126"/>
                      <a:pt x="85" y="126"/>
                    </a:cubicBezTo>
                    <a:cubicBezTo>
                      <a:pt x="85" y="124"/>
                      <a:pt x="83" y="123"/>
                      <a:pt x="82" y="124"/>
                    </a:cubicBezTo>
                    <a:cubicBezTo>
                      <a:pt x="81" y="124"/>
                      <a:pt x="80" y="124"/>
                      <a:pt x="79" y="124"/>
                    </a:cubicBezTo>
                    <a:cubicBezTo>
                      <a:pt x="78" y="124"/>
                      <a:pt x="77" y="126"/>
                      <a:pt x="77" y="127"/>
                    </a:cubicBezTo>
                    <a:cubicBezTo>
                      <a:pt x="77" y="128"/>
                      <a:pt x="78" y="128"/>
                      <a:pt x="78" y="128"/>
                    </a:cubicBezTo>
                    <a:cubicBezTo>
                      <a:pt x="76" y="128"/>
                      <a:pt x="74" y="129"/>
                      <a:pt x="72" y="129"/>
                    </a:cubicBezTo>
                    <a:cubicBezTo>
                      <a:pt x="72" y="128"/>
                      <a:pt x="72" y="128"/>
                      <a:pt x="72" y="128"/>
                    </a:cubicBezTo>
                    <a:cubicBezTo>
                      <a:pt x="72" y="126"/>
                      <a:pt x="71" y="125"/>
                      <a:pt x="70" y="125"/>
                    </a:cubicBezTo>
                    <a:cubicBezTo>
                      <a:pt x="69" y="125"/>
                      <a:pt x="68" y="125"/>
                      <a:pt x="67" y="125"/>
                    </a:cubicBezTo>
                    <a:cubicBezTo>
                      <a:pt x="66" y="125"/>
                      <a:pt x="64" y="126"/>
                      <a:pt x="64" y="127"/>
                    </a:cubicBezTo>
                    <a:cubicBezTo>
                      <a:pt x="64" y="128"/>
                      <a:pt x="64" y="128"/>
                      <a:pt x="65" y="129"/>
                    </a:cubicBezTo>
                    <a:cubicBezTo>
                      <a:pt x="63" y="128"/>
                      <a:pt x="61" y="128"/>
                      <a:pt x="59" y="128"/>
                    </a:cubicBezTo>
                    <a:cubicBezTo>
                      <a:pt x="59" y="127"/>
                      <a:pt x="59" y="127"/>
                      <a:pt x="59" y="127"/>
                    </a:cubicBezTo>
                    <a:cubicBezTo>
                      <a:pt x="59" y="125"/>
                      <a:pt x="59" y="124"/>
                      <a:pt x="57" y="124"/>
                    </a:cubicBezTo>
                    <a:cubicBezTo>
                      <a:pt x="56" y="123"/>
                      <a:pt x="56" y="123"/>
                      <a:pt x="55" y="123"/>
                    </a:cubicBezTo>
                    <a:cubicBezTo>
                      <a:pt x="53" y="123"/>
                      <a:pt x="52" y="123"/>
                      <a:pt x="52" y="125"/>
                    </a:cubicBezTo>
                    <a:cubicBezTo>
                      <a:pt x="51" y="125"/>
                      <a:pt x="51" y="125"/>
                      <a:pt x="51" y="126"/>
                    </a:cubicBezTo>
                    <a:cubicBezTo>
                      <a:pt x="50" y="125"/>
                      <a:pt x="48" y="124"/>
                      <a:pt x="46" y="124"/>
                    </a:cubicBezTo>
                    <a:cubicBezTo>
                      <a:pt x="46" y="123"/>
                      <a:pt x="47" y="123"/>
                      <a:pt x="47" y="123"/>
                    </a:cubicBezTo>
                    <a:cubicBezTo>
                      <a:pt x="47" y="122"/>
                      <a:pt x="47" y="120"/>
                      <a:pt x="45" y="119"/>
                    </a:cubicBezTo>
                    <a:cubicBezTo>
                      <a:pt x="45" y="119"/>
                      <a:pt x="44" y="119"/>
                      <a:pt x="43" y="118"/>
                    </a:cubicBezTo>
                    <a:cubicBezTo>
                      <a:pt x="42" y="118"/>
                      <a:pt x="40" y="118"/>
                      <a:pt x="40" y="119"/>
                    </a:cubicBezTo>
                    <a:cubicBezTo>
                      <a:pt x="40" y="120"/>
                      <a:pt x="39" y="120"/>
                      <a:pt x="39" y="120"/>
                    </a:cubicBezTo>
                    <a:cubicBezTo>
                      <a:pt x="38" y="119"/>
                      <a:pt x="36" y="118"/>
                      <a:pt x="35" y="117"/>
                    </a:cubicBezTo>
                    <a:cubicBezTo>
                      <a:pt x="35" y="117"/>
                      <a:pt x="35" y="117"/>
                      <a:pt x="35" y="116"/>
                    </a:cubicBezTo>
                    <a:cubicBezTo>
                      <a:pt x="36" y="115"/>
                      <a:pt x="36" y="114"/>
                      <a:pt x="35" y="113"/>
                    </a:cubicBezTo>
                    <a:cubicBezTo>
                      <a:pt x="34" y="112"/>
                      <a:pt x="34" y="112"/>
                      <a:pt x="33" y="111"/>
                    </a:cubicBezTo>
                    <a:cubicBezTo>
                      <a:pt x="32" y="110"/>
                      <a:pt x="30" y="110"/>
                      <a:pt x="29" y="111"/>
                    </a:cubicBezTo>
                    <a:cubicBezTo>
                      <a:pt x="29" y="112"/>
                      <a:pt x="29" y="112"/>
                      <a:pt x="29" y="112"/>
                    </a:cubicBezTo>
                    <a:cubicBezTo>
                      <a:pt x="28" y="111"/>
                      <a:pt x="26" y="109"/>
                      <a:pt x="25" y="108"/>
                    </a:cubicBezTo>
                    <a:cubicBezTo>
                      <a:pt x="25" y="108"/>
                      <a:pt x="26" y="108"/>
                      <a:pt x="26" y="107"/>
                    </a:cubicBezTo>
                    <a:cubicBezTo>
                      <a:pt x="27" y="107"/>
                      <a:pt x="27" y="105"/>
                      <a:pt x="26" y="104"/>
                    </a:cubicBezTo>
                    <a:cubicBezTo>
                      <a:pt x="26" y="103"/>
                      <a:pt x="25" y="102"/>
                      <a:pt x="25" y="102"/>
                    </a:cubicBezTo>
                    <a:cubicBezTo>
                      <a:pt x="24" y="101"/>
                      <a:pt x="22" y="100"/>
                      <a:pt x="21" y="101"/>
                    </a:cubicBezTo>
                    <a:cubicBezTo>
                      <a:pt x="21" y="101"/>
                      <a:pt x="21" y="102"/>
                      <a:pt x="20" y="102"/>
                    </a:cubicBezTo>
                    <a:cubicBezTo>
                      <a:pt x="19" y="100"/>
                      <a:pt x="18" y="99"/>
                      <a:pt x="17" y="97"/>
                    </a:cubicBezTo>
                    <a:cubicBezTo>
                      <a:pt x="18" y="97"/>
                      <a:pt x="18" y="97"/>
                      <a:pt x="19" y="97"/>
                    </a:cubicBezTo>
                    <a:cubicBezTo>
                      <a:pt x="20" y="96"/>
                      <a:pt x="20" y="95"/>
                      <a:pt x="20" y="93"/>
                    </a:cubicBezTo>
                    <a:cubicBezTo>
                      <a:pt x="19" y="92"/>
                      <a:pt x="19" y="92"/>
                      <a:pt x="19" y="91"/>
                    </a:cubicBezTo>
                    <a:cubicBezTo>
                      <a:pt x="18" y="90"/>
                      <a:pt x="17" y="89"/>
                      <a:pt x="15" y="90"/>
                    </a:cubicBezTo>
                    <a:cubicBezTo>
                      <a:pt x="15" y="90"/>
                      <a:pt x="15" y="90"/>
                      <a:pt x="15" y="90"/>
                    </a:cubicBezTo>
                    <a:cubicBezTo>
                      <a:pt x="14" y="88"/>
                      <a:pt x="13" y="86"/>
                      <a:pt x="13" y="85"/>
                    </a:cubicBezTo>
                    <a:cubicBezTo>
                      <a:pt x="13" y="85"/>
                      <a:pt x="13" y="85"/>
                      <a:pt x="13" y="85"/>
                    </a:cubicBezTo>
                    <a:cubicBezTo>
                      <a:pt x="13" y="85"/>
                      <a:pt x="14" y="85"/>
                      <a:pt x="14" y="85"/>
                    </a:cubicBezTo>
                    <a:cubicBezTo>
                      <a:pt x="15" y="84"/>
                      <a:pt x="16" y="83"/>
                      <a:pt x="16" y="81"/>
                    </a:cubicBezTo>
                    <a:cubicBezTo>
                      <a:pt x="16" y="81"/>
                      <a:pt x="15" y="80"/>
                      <a:pt x="15" y="79"/>
                    </a:cubicBezTo>
                    <a:cubicBezTo>
                      <a:pt x="15" y="78"/>
                      <a:pt x="14" y="77"/>
                      <a:pt x="12" y="77"/>
                    </a:cubicBezTo>
                    <a:cubicBezTo>
                      <a:pt x="12" y="77"/>
                      <a:pt x="12" y="77"/>
                      <a:pt x="11" y="77"/>
                    </a:cubicBezTo>
                    <a:cubicBezTo>
                      <a:pt x="11" y="75"/>
                      <a:pt x="11" y="73"/>
                      <a:pt x="11" y="71"/>
                    </a:cubicBezTo>
                    <a:cubicBezTo>
                      <a:pt x="11" y="72"/>
                      <a:pt x="12" y="72"/>
                      <a:pt x="12" y="72"/>
                    </a:cubicBezTo>
                    <a:cubicBezTo>
                      <a:pt x="12" y="72"/>
                      <a:pt x="12" y="72"/>
                      <a:pt x="12" y="72"/>
                    </a:cubicBezTo>
                    <a:cubicBezTo>
                      <a:pt x="13" y="72"/>
                      <a:pt x="15" y="70"/>
                      <a:pt x="15" y="69"/>
                    </a:cubicBezTo>
                    <a:cubicBezTo>
                      <a:pt x="15" y="68"/>
                      <a:pt x="15" y="67"/>
                      <a:pt x="15" y="67"/>
                    </a:cubicBezTo>
                    <a:cubicBezTo>
                      <a:pt x="15" y="65"/>
                      <a:pt x="14" y="64"/>
                      <a:pt x="12" y="64"/>
                    </a:cubicBezTo>
                    <a:cubicBezTo>
                      <a:pt x="12" y="64"/>
                      <a:pt x="11" y="64"/>
                      <a:pt x="11" y="64"/>
                    </a:cubicBezTo>
                    <a:cubicBezTo>
                      <a:pt x="11" y="62"/>
                      <a:pt x="12" y="60"/>
                      <a:pt x="12" y="58"/>
                    </a:cubicBezTo>
                    <a:cubicBezTo>
                      <a:pt x="12" y="58"/>
                      <a:pt x="13" y="59"/>
                      <a:pt x="13" y="59"/>
                    </a:cubicBezTo>
                    <a:cubicBezTo>
                      <a:pt x="13" y="59"/>
                      <a:pt x="13" y="59"/>
                      <a:pt x="14" y="59"/>
                    </a:cubicBezTo>
                    <a:cubicBezTo>
                      <a:pt x="15" y="59"/>
                      <a:pt x="16" y="58"/>
                      <a:pt x="16" y="57"/>
                    </a:cubicBezTo>
                    <a:cubicBezTo>
                      <a:pt x="16" y="56"/>
                      <a:pt x="17" y="55"/>
                      <a:pt x="17" y="54"/>
                    </a:cubicBezTo>
                    <a:cubicBezTo>
                      <a:pt x="17" y="53"/>
                      <a:pt x="16" y="51"/>
                      <a:pt x="15" y="51"/>
                    </a:cubicBezTo>
                    <a:cubicBezTo>
                      <a:pt x="15" y="51"/>
                      <a:pt x="14" y="51"/>
                      <a:pt x="14" y="51"/>
                    </a:cubicBezTo>
                    <a:cubicBezTo>
                      <a:pt x="15" y="49"/>
                      <a:pt x="15" y="47"/>
                      <a:pt x="16" y="46"/>
                    </a:cubicBezTo>
                    <a:cubicBezTo>
                      <a:pt x="16" y="46"/>
                      <a:pt x="17" y="46"/>
                      <a:pt x="17" y="46"/>
                    </a:cubicBezTo>
                    <a:cubicBezTo>
                      <a:pt x="17" y="46"/>
                      <a:pt x="18" y="46"/>
                      <a:pt x="18" y="46"/>
                    </a:cubicBezTo>
                    <a:cubicBezTo>
                      <a:pt x="19" y="46"/>
                      <a:pt x="20" y="46"/>
                      <a:pt x="20" y="45"/>
                    </a:cubicBezTo>
                    <a:cubicBezTo>
                      <a:pt x="21" y="44"/>
                      <a:pt x="21" y="44"/>
                      <a:pt x="22" y="43"/>
                    </a:cubicBezTo>
                    <a:cubicBezTo>
                      <a:pt x="22" y="42"/>
                      <a:pt x="22" y="40"/>
                      <a:pt x="21" y="39"/>
                    </a:cubicBezTo>
                    <a:cubicBezTo>
                      <a:pt x="20" y="39"/>
                      <a:pt x="20" y="39"/>
                      <a:pt x="20" y="39"/>
                    </a:cubicBezTo>
                    <a:cubicBezTo>
                      <a:pt x="21" y="37"/>
                      <a:pt x="22" y="36"/>
                      <a:pt x="23" y="34"/>
                    </a:cubicBezTo>
                    <a:cubicBezTo>
                      <a:pt x="23" y="34"/>
                      <a:pt x="23" y="35"/>
                      <a:pt x="23" y="35"/>
                    </a:cubicBezTo>
                    <a:cubicBezTo>
                      <a:pt x="24" y="35"/>
                      <a:pt x="25" y="36"/>
                      <a:pt x="25" y="36"/>
                    </a:cubicBezTo>
                    <a:cubicBezTo>
                      <a:pt x="26" y="36"/>
                      <a:pt x="27" y="35"/>
                      <a:pt x="27" y="35"/>
                    </a:cubicBezTo>
                    <a:cubicBezTo>
                      <a:pt x="28" y="34"/>
                      <a:pt x="28" y="33"/>
                      <a:pt x="29" y="33"/>
                    </a:cubicBezTo>
                    <a:cubicBezTo>
                      <a:pt x="30" y="32"/>
                      <a:pt x="30" y="30"/>
                      <a:pt x="29" y="29"/>
                    </a:cubicBezTo>
                    <a:cubicBezTo>
                      <a:pt x="28" y="29"/>
                      <a:pt x="28" y="29"/>
                      <a:pt x="28" y="28"/>
                    </a:cubicBezTo>
                    <a:cubicBezTo>
                      <a:pt x="29" y="27"/>
                      <a:pt x="30" y="26"/>
                      <a:pt x="32" y="24"/>
                    </a:cubicBezTo>
                    <a:cubicBezTo>
                      <a:pt x="32" y="25"/>
                      <a:pt x="32" y="25"/>
                      <a:pt x="32" y="25"/>
                    </a:cubicBezTo>
                    <a:cubicBezTo>
                      <a:pt x="33" y="26"/>
                      <a:pt x="34" y="26"/>
                      <a:pt x="34" y="26"/>
                    </a:cubicBezTo>
                    <a:cubicBezTo>
                      <a:pt x="35" y="26"/>
                      <a:pt x="36" y="26"/>
                      <a:pt x="36" y="26"/>
                    </a:cubicBezTo>
                    <a:cubicBezTo>
                      <a:pt x="37" y="25"/>
                      <a:pt x="37" y="25"/>
                      <a:pt x="38" y="24"/>
                    </a:cubicBezTo>
                    <a:cubicBezTo>
                      <a:pt x="39" y="24"/>
                      <a:pt x="40" y="22"/>
                      <a:pt x="39" y="21"/>
                    </a:cubicBezTo>
                    <a:cubicBezTo>
                      <a:pt x="39" y="21"/>
                      <a:pt x="38" y="20"/>
                      <a:pt x="38" y="20"/>
                    </a:cubicBezTo>
                    <a:cubicBezTo>
                      <a:pt x="40" y="19"/>
                      <a:pt x="41" y="18"/>
                      <a:pt x="43" y="17"/>
                    </a:cubicBezTo>
                    <a:cubicBezTo>
                      <a:pt x="43" y="18"/>
                      <a:pt x="43" y="18"/>
                      <a:pt x="43" y="18"/>
                    </a:cubicBezTo>
                    <a:cubicBezTo>
                      <a:pt x="44" y="19"/>
                      <a:pt x="45" y="20"/>
                      <a:pt x="46" y="20"/>
                    </a:cubicBezTo>
                    <a:cubicBezTo>
                      <a:pt x="46" y="20"/>
                      <a:pt x="46" y="20"/>
                      <a:pt x="47" y="19"/>
                    </a:cubicBezTo>
                    <a:cubicBezTo>
                      <a:pt x="47" y="19"/>
                      <a:pt x="48" y="19"/>
                      <a:pt x="49" y="18"/>
                    </a:cubicBezTo>
                    <a:cubicBezTo>
                      <a:pt x="50" y="18"/>
                      <a:pt x="51" y="16"/>
                      <a:pt x="50" y="15"/>
                    </a:cubicBezTo>
                    <a:cubicBezTo>
                      <a:pt x="50" y="15"/>
                      <a:pt x="50" y="14"/>
                      <a:pt x="50" y="14"/>
                    </a:cubicBezTo>
                    <a:cubicBezTo>
                      <a:pt x="52" y="14"/>
                      <a:pt x="54" y="13"/>
                      <a:pt x="55" y="13"/>
                    </a:cubicBezTo>
                    <a:cubicBezTo>
                      <a:pt x="55" y="13"/>
                      <a:pt x="55" y="13"/>
                      <a:pt x="55" y="14"/>
                    </a:cubicBezTo>
                    <a:cubicBezTo>
                      <a:pt x="56" y="15"/>
                      <a:pt x="57" y="16"/>
                      <a:pt x="58" y="16"/>
                    </a:cubicBezTo>
                    <a:cubicBezTo>
                      <a:pt x="58" y="16"/>
                      <a:pt x="58" y="16"/>
                      <a:pt x="59" y="16"/>
                    </a:cubicBezTo>
                    <a:cubicBezTo>
                      <a:pt x="59" y="15"/>
                      <a:pt x="60" y="15"/>
                      <a:pt x="61" y="15"/>
                    </a:cubicBezTo>
                    <a:cubicBezTo>
                      <a:pt x="62" y="15"/>
                      <a:pt x="63" y="14"/>
                      <a:pt x="63" y="12"/>
                    </a:cubicBezTo>
                    <a:cubicBezTo>
                      <a:pt x="63" y="12"/>
                      <a:pt x="63" y="11"/>
                      <a:pt x="63" y="11"/>
                    </a:cubicBezTo>
                    <a:cubicBezTo>
                      <a:pt x="65" y="11"/>
                      <a:pt x="67" y="11"/>
                      <a:pt x="69" y="11"/>
                    </a:cubicBezTo>
                    <a:cubicBezTo>
                      <a:pt x="68" y="11"/>
                      <a:pt x="68" y="11"/>
                      <a:pt x="68" y="12"/>
                    </a:cubicBezTo>
                    <a:cubicBezTo>
                      <a:pt x="68" y="13"/>
                      <a:pt x="69" y="14"/>
                      <a:pt x="71" y="14"/>
                    </a:cubicBezTo>
                    <a:cubicBezTo>
                      <a:pt x="72" y="14"/>
                      <a:pt x="73" y="14"/>
                      <a:pt x="73" y="15"/>
                    </a:cubicBezTo>
                    <a:cubicBezTo>
                      <a:pt x="73" y="15"/>
                      <a:pt x="74" y="15"/>
                      <a:pt x="74" y="15"/>
                    </a:cubicBezTo>
                    <a:cubicBezTo>
                      <a:pt x="75" y="15"/>
                      <a:pt x="76" y="13"/>
                      <a:pt x="76" y="12"/>
                    </a:cubicBezTo>
                    <a:cubicBezTo>
                      <a:pt x="76" y="12"/>
                      <a:pt x="76" y="11"/>
                      <a:pt x="76" y="11"/>
                    </a:cubicBezTo>
                    <a:cubicBezTo>
                      <a:pt x="78" y="11"/>
                      <a:pt x="80" y="11"/>
                      <a:pt x="82" y="12"/>
                    </a:cubicBezTo>
                    <a:cubicBezTo>
                      <a:pt x="82" y="12"/>
                      <a:pt x="81" y="12"/>
                      <a:pt x="81" y="13"/>
                    </a:cubicBezTo>
                    <a:cubicBezTo>
                      <a:pt x="81" y="14"/>
                      <a:pt x="82" y="16"/>
                      <a:pt x="83" y="16"/>
                    </a:cubicBezTo>
                    <a:cubicBezTo>
                      <a:pt x="84" y="16"/>
                      <a:pt x="85" y="16"/>
                      <a:pt x="86" y="17"/>
                    </a:cubicBezTo>
                    <a:cubicBezTo>
                      <a:pt x="86" y="17"/>
                      <a:pt x="86" y="17"/>
                      <a:pt x="86" y="17"/>
                    </a:cubicBezTo>
                    <a:cubicBezTo>
                      <a:pt x="88" y="17"/>
                      <a:pt x="89" y="16"/>
                      <a:pt x="89" y="15"/>
                    </a:cubicBezTo>
                    <a:cubicBezTo>
                      <a:pt x="89" y="15"/>
                      <a:pt x="89" y="14"/>
                      <a:pt x="89" y="14"/>
                    </a:cubicBezTo>
                    <a:cubicBezTo>
                      <a:pt x="91" y="15"/>
                      <a:pt x="93" y="15"/>
                      <a:pt x="94" y="16"/>
                    </a:cubicBezTo>
                    <a:cubicBezTo>
                      <a:pt x="94" y="16"/>
                      <a:pt x="94" y="17"/>
                      <a:pt x="94" y="17"/>
                    </a:cubicBezTo>
                    <a:cubicBezTo>
                      <a:pt x="93" y="18"/>
                      <a:pt x="94" y="20"/>
                      <a:pt x="95" y="20"/>
                    </a:cubicBezTo>
                    <a:cubicBezTo>
                      <a:pt x="96" y="21"/>
                      <a:pt x="96" y="21"/>
                      <a:pt x="97" y="22"/>
                    </a:cubicBezTo>
                    <a:cubicBezTo>
                      <a:pt x="97" y="22"/>
                      <a:pt x="98" y="22"/>
                      <a:pt x="98" y="22"/>
                    </a:cubicBezTo>
                    <a:cubicBezTo>
                      <a:pt x="99" y="22"/>
                      <a:pt x="100" y="21"/>
                      <a:pt x="101" y="21"/>
                    </a:cubicBezTo>
                    <a:cubicBezTo>
                      <a:pt x="101" y="20"/>
                      <a:pt x="101" y="20"/>
                      <a:pt x="101" y="20"/>
                    </a:cubicBezTo>
                    <a:cubicBezTo>
                      <a:pt x="103" y="21"/>
                      <a:pt x="104" y="22"/>
                      <a:pt x="106" y="23"/>
                    </a:cubicBezTo>
                    <a:cubicBezTo>
                      <a:pt x="105" y="23"/>
                      <a:pt x="105" y="23"/>
                      <a:pt x="105" y="24"/>
                    </a:cubicBezTo>
                    <a:cubicBezTo>
                      <a:pt x="104" y="25"/>
                      <a:pt x="104" y="26"/>
                      <a:pt x="105" y="27"/>
                    </a:cubicBezTo>
                    <a:cubicBezTo>
                      <a:pt x="106" y="28"/>
                      <a:pt x="107" y="28"/>
                      <a:pt x="107" y="29"/>
                    </a:cubicBezTo>
                    <a:cubicBezTo>
                      <a:pt x="108" y="29"/>
                      <a:pt x="108" y="30"/>
                      <a:pt x="109" y="30"/>
                    </a:cubicBezTo>
                    <a:cubicBezTo>
                      <a:pt x="110" y="30"/>
                      <a:pt x="110" y="29"/>
                      <a:pt x="111" y="29"/>
                    </a:cubicBezTo>
                    <a:cubicBezTo>
                      <a:pt x="111" y="28"/>
                      <a:pt x="111" y="28"/>
                      <a:pt x="111" y="28"/>
                    </a:cubicBezTo>
                    <a:cubicBezTo>
                      <a:pt x="113" y="29"/>
                      <a:pt x="114" y="31"/>
                      <a:pt x="115" y="32"/>
                    </a:cubicBezTo>
                    <a:cubicBezTo>
                      <a:pt x="115" y="32"/>
                      <a:pt x="115" y="32"/>
                      <a:pt x="114" y="33"/>
                    </a:cubicBezTo>
                    <a:cubicBezTo>
                      <a:pt x="113" y="33"/>
                      <a:pt x="113" y="35"/>
                      <a:pt x="114" y="36"/>
                    </a:cubicBezTo>
                    <a:cubicBezTo>
                      <a:pt x="114" y="37"/>
                      <a:pt x="115" y="38"/>
                      <a:pt x="115" y="38"/>
                    </a:cubicBezTo>
                    <a:cubicBezTo>
                      <a:pt x="116" y="39"/>
                      <a:pt x="117" y="39"/>
                      <a:pt x="118" y="39"/>
                    </a:cubicBezTo>
                    <a:cubicBezTo>
                      <a:pt x="118" y="39"/>
                      <a:pt x="119" y="39"/>
                      <a:pt x="119" y="39"/>
                    </a:cubicBezTo>
                    <a:cubicBezTo>
                      <a:pt x="119" y="39"/>
                      <a:pt x="120" y="38"/>
                      <a:pt x="120" y="38"/>
                    </a:cubicBezTo>
                    <a:cubicBezTo>
                      <a:pt x="121" y="40"/>
                      <a:pt x="122" y="41"/>
                      <a:pt x="123" y="43"/>
                    </a:cubicBezTo>
                    <a:cubicBezTo>
                      <a:pt x="122" y="43"/>
                      <a:pt x="122" y="43"/>
                      <a:pt x="122" y="43"/>
                    </a:cubicBezTo>
                    <a:cubicBezTo>
                      <a:pt x="120" y="44"/>
                      <a:pt x="120" y="46"/>
                      <a:pt x="120" y="47"/>
                    </a:cubicBezTo>
                    <a:cubicBezTo>
                      <a:pt x="121" y="48"/>
                      <a:pt x="121" y="48"/>
                      <a:pt x="121" y="49"/>
                    </a:cubicBezTo>
                    <a:cubicBezTo>
                      <a:pt x="122" y="50"/>
                      <a:pt x="123" y="51"/>
                      <a:pt x="124" y="51"/>
                    </a:cubicBezTo>
                    <a:cubicBezTo>
                      <a:pt x="124" y="51"/>
                      <a:pt x="124" y="51"/>
                      <a:pt x="125" y="51"/>
                    </a:cubicBezTo>
                    <a:cubicBezTo>
                      <a:pt x="125" y="50"/>
                      <a:pt x="125" y="50"/>
                      <a:pt x="126" y="50"/>
                    </a:cubicBezTo>
                    <a:cubicBezTo>
                      <a:pt x="126" y="52"/>
                      <a:pt x="127" y="54"/>
                      <a:pt x="127" y="56"/>
                    </a:cubicBezTo>
                    <a:cubicBezTo>
                      <a:pt x="127" y="56"/>
                      <a:pt x="127" y="56"/>
                      <a:pt x="126" y="56"/>
                    </a:cubicBezTo>
                    <a:cubicBezTo>
                      <a:pt x="125" y="56"/>
                      <a:pt x="124" y="57"/>
                      <a:pt x="124" y="59"/>
                    </a:cubicBezTo>
                    <a:cubicBezTo>
                      <a:pt x="124" y="59"/>
                      <a:pt x="124" y="60"/>
                      <a:pt x="125" y="61"/>
                    </a:cubicBezTo>
                    <a:cubicBezTo>
                      <a:pt x="125" y="62"/>
                      <a:pt x="126" y="63"/>
                      <a:pt x="127" y="63"/>
                    </a:cubicBezTo>
                    <a:cubicBezTo>
                      <a:pt x="127" y="63"/>
                      <a:pt x="127" y="63"/>
                      <a:pt x="128" y="63"/>
                    </a:cubicBezTo>
                    <a:cubicBezTo>
                      <a:pt x="128" y="63"/>
                      <a:pt x="128" y="63"/>
                      <a:pt x="129" y="63"/>
                    </a:cubicBezTo>
                    <a:cubicBezTo>
                      <a:pt x="129" y="64"/>
                      <a:pt x="129" y="66"/>
                      <a:pt x="129" y="67"/>
                    </a:cubicBezTo>
                    <a:cubicBezTo>
                      <a:pt x="129" y="67"/>
                      <a:pt x="128" y="67"/>
                      <a:pt x="128" y="67"/>
                    </a:cubicBezTo>
                    <a:cubicBezTo>
                      <a:pt x="126" y="67"/>
                      <a:pt x="125" y="68"/>
                      <a:pt x="125" y="70"/>
                    </a:cubicBezTo>
                    <a:cubicBezTo>
                      <a:pt x="125" y="71"/>
                      <a:pt x="125" y="71"/>
                      <a:pt x="125" y="72"/>
                    </a:cubicBezTo>
                    <a:cubicBezTo>
                      <a:pt x="125" y="74"/>
                      <a:pt x="126" y="75"/>
                      <a:pt x="128" y="75"/>
                    </a:cubicBezTo>
                    <a:cubicBezTo>
                      <a:pt x="128" y="75"/>
                      <a:pt x="128" y="75"/>
                      <a:pt x="128" y="75"/>
                    </a:cubicBezTo>
                    <a:cubicBezTo>
                      <a:pt x="128" y="75"/>
                      <a:pt x="128" y="75"/>
                      <a:pt x="129" y="75"/>
                    </a:cubicBezTo>
                    <a:cubicBezTo>
                      <a:pt x="129" y="77"/>
                      <a:pt x="128" y="79"/>
                      <a:pt x="128" y="81"/>
                    </a:cubicBezTo>
                    <a:close/>
                  </a:path>
                </a:pathLst>
              </a:custGeom>
              <a:solidFill>
                <a:srgbClr val="FAB900">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45454"/>
                  </a:solidFill>
                  <a:effectLst/>
                  <a:uLnTx/>
                  <a:uFillTx/>
                </a:endParaRPr>
              </a:p>
            </p:txBody>
          </p:sp>
          <p:sp>
            <p:nvSpPr>
              <p:cNvPr id="281" name="Freeform 150"/>
              <p:cNvSpPr>
                <a:spLocks noEditPoints="1"/>
              </p:cNvSpPr>
              <p:nvPr/>
            </p:nvSpPr>
            <p:spPr bwMode="auto">
              <a:xfrm>
                <a:off x="9806295" y="3783637"/>
                <a:ext cx="854903" cy="745085"/>
              </a:xfrm>
              <a:custGeom>
                <a:avLst/>
                <a:gdLst>
                  <a:gd name="T0" fmla="*/ 46 w 92"/>
                  <a:gd name="T1" fmla="*/ 0 h 92"/>
                  <a:gd name="T2" fmla="*/ 0 w 92"/>
                  <a:gd name="T3" fmla="*/ 46 h 92"/>
                  <a:gd name="T4" fmla="*/ 46 w 92"/>
                  <a:gd name="T5" fmla="*/ 92 h 92"/>
                  <a:gd name="T6" fmla="*/ 92 w 92"/>
                  <a:gd name="T7" fmla="*/ 46 h 92"/>
                  <a:gd name="T8" fmla="*/ 46 w 92"/>
                  <a:gd name="T9" fmla="*/ 0 h 92"/>
                  <a:gd name="T10" fmla="*/ 49 w 92"/>
                  <a:gd name="T11" fmla="*/ 68 h 92"/>
                  <a:gd name="T12" fmla="*/ 49 w 92"/>
                  <a:gd name="T13" fmla="*/ 76 h 92"/>
                  <a:gd name="T14" fmla="*/ 42 w 92"/>
                  <a:gd name="T15" fmla="*/ 76 h 92"/>
                  <a:gd name="T16" fmla="*/ 42 w 92"/>
                  <a:gd name="T17" fmla="*/ 69 h 92"/>
                  <a:gd name="T18" fmla="*/ 29 w 92"/>
                  <a:gd name="T19" fmla="*/ 66 h 92"/>
                  <a:gd name="T20" fmla="*/ 32 w 92"/>
                  <a:gd name="T21" fmla="*/ 57 h 92"/>
                  <a:gd name="T22" fmla="*/ 44 w 92"/>
                  <a:gd name="T23" fmla="*/ 60 h 92"/>
                  <a:gd name="T24" fmla="*/ 51 w 92"/>
                  <a:gd name="T25" fmla="*/ 56 h 92"/>
                  <a:gd name="T26" fmla="*/ 43 w 92"/>
                  <a:gd name="T27" fmla="*/ 49 h 92"/>
                  <a:gd name="T28" fmla="*/ 30 w 92"/>
                  <a:gd name="T29" fmla="*/ 36 h 92"/>
                  <a:gd name="T30" fmla="*/ 42 w 92"/>
                  <a:gd name="T31" fmla="*/ 22 h 92"/>
                  <a:gd name="T32" fmla="*/ 42 w 92"/>
                  <a:gd name="T33" fmla="*/ 15 h 92"/>
                  <a:gd name="T34" fmla="*/ 50 w 92"/>
                  <a:gd name="T35" fmla="*/ 15 h 92"/>
                  <a:gd name="T36" fmla="*/ 50 w 92"/>
                  <a:gd name="T37" fmla="*/ 22 h 92"/>
                  <a:gd name="T38" fmla="*/ 60 w 92"/>
                  <a:gd name="T39" fmla="*/ 24 h 92"/>
                  <a:gd name="T40" fmla="*/ 58 w 92"/>
                  <a:gd name="T41" fmla="*/ 33 h 92"/>
                  <a:gd name="T42" fmla="*/ 48 w 92"/>
                  <a:gd name="T43" fmla="*/ 30 h 92"/>
                  <a:gd name="T44" fmla="*/ 41 w 92"/>
                  <a:gd name="T45" fmla="*/ 34 h 92"/>
                  <a:gd name="T46" fmla="*/ 50 w 92"/>
                  <a:gd name="T47" fmla="*/ 41 h 92"/>
                  <a:gd name="T48" fmla="*/ 62 w 92"/>
                  <a:gd name="T49" fmla="*/ 55 h 92"/>
                  <a:gd name="T50" fmla="*/ 49 w 92"/>
                  <a:gd name="T51" fmla="*/ 6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2" h="92">
                    <a:moveTo>
                      <a:pt x="46" y="0"/>
                    </a:moveTo>
                    <a:cubicBezTo>
                      <a:pt x="20" y="0"/>
                      <a:pt x="0" y="20"/>
                      <a:pt x="0" y="46"/>
                    </a:cubicBezTo>
                    <a:cubicBezTo>
                      <a:pt x="0" y="71"/>
                      <a:pt x="20" y="92"/>
                      <a:pt x="46" y="92"/>
                    </a:cubicBezTo>
                    <a:cubicBezTo>
                      <a:pt x="71" y="92"/>
                      <a:pt x="92" y="71"/>
                      <a:pt x="92" y="46"/>
                    </a:cubicBezTo>
                    <a:cubicBezTo>
                      <a:pt x="92" y="20"/>
                      <a:pt x="71" y="0"/>
                      <a:pt x="46" y="0"/>
                    </a:cubicBezTo>
                    <a:close/>
                    <a:moveTo>
                      <a:pt x="49" y="68"/>
                    </a:moveTo>
                    <a:cubicBezTo>
                      <a:pt x="49" y="76"/>
                      <a:pt x="49" y="76"/>
                      <a:pt x="49" y="76"/>
                    </a:cubicBezTo>
                    <a:cubicBezTo>
                      <a:pt x="42" y="76"/>
                      <a:pt x="42" y="76"/>
                      <a:pt x="42" y="76"/>
                    </a:cubicBezTo>
                    <a:cubicBezTo>
                      <a:pt x="42" y="69"/>
                      <a:pt x="42" y="69"/>
                      <a:pt x="42" y="69"/>
                    </a:cubicBezTo>
                    <a:cubicBezTo>
                      <a:pt x="37" y="69"/>
                      <a:pt x="32" y="67"/>
                      <a:pt x="29" y="66"/>
                    </a:cubicBezTo>
                    <a:cubicBezTo>
                      <a:pt x="32" y="57"/>
                      <a:pt x="32" y="57"/>
                      <a:pt x="32" y="57"/>
                    </a:cubicBezTo>
                    <a:cubicBezTo>
                      <a:pt x="35" y="59"/>
                      <a:pt x="39" y="60"/>
                      <a:pt x="44" y="60"/>
                    </a:cubicBezTo>
                    <a:cubicBezTo>
                      <a:pt x="48" y="60"/>
                      <a:pt x="51" y="59"/>
                      <a:pt x="51" y="56"/>
                    </a:cubicBezTo>
                    <a:cubicBezTo>
                      <a:pt x="51" y="53"/>
                      <a:pt x="49" y="51"/>
                      <a:pt x="43" y="49"/>
                    </a:cubicBezTo>
                    <a:cubicBezTo>
                      <a:pt x="35" y="47"/>
                      <a:pt x="30" y="43"/>
                      <a:pt x="30" y="36"/>
                    </a:cubicBezTo>
                    <a:cubicBezTo>
                      <a:pt x="30" y="29"/>
                      <a:pt x="34" y="24"/>
                      <a:pt x="42" y="22"/>
                    </a:cubicBezTo>
                    <a:cubicBezTo>
                      <a:pt x="42" y="15"/>
                      <a:pt x="42" y="15"/>
                      <a:pt x="42" y="15"/>
                    </a:cubicBezTo>
                    <a:cubicBezTo>
                      <a:pt x="50" y="15"/>
                      <a:pt x="50" y="15"/>
                      <a:pt x="50" y="15"/>
                    </a:cubicBezTo>
                    <a:cubicBezTo>
                      <a:pt x="50" y="22"/>
                      <a:pt x="50" y="22"/>
                      <a:pt x="50" y="22"/>
                    </a:cubicBezTo>
                    <a:cubicBezTo>
                      <a:pt x="55" y="22"/>
                      <a:pt x="58" y="23"/>
                      <a:pt x="60" y="24"/>
                    </a:cubicBezTo>
                    <a:cubicBezTo>
                      <a:pt x="58" y="33"/>
                      <a:pt x="58" y="33"/>
                      <a:pt x="58" y="33"/>
                    </a:cubicBezTo>
                    <a:cubicBezTo>
                      <a:pt x="56" y="32"/>
                      <a:pt x="53" y="30"/>
                      <a:pt x="48" y="30"/>
                    </a:cubicBezTo>
                    <a:cubicBezTo>
                      <a:pt x="43" y="30"/>
                      <a:pt x="41" y="32"/>
                      <a:pt x="41" y="34"/>
                    </a:cubicBezTo>
                    <a:cubicBezTo>
                      <a:pt x="41" y="37"/>
                      <a:pt x="44" y="38"/>
                      <a:pt x="50" y="41"/>
                    </a:cubicBezTo>
                    <a:cubicBezTo>
                      <a:pt x="59" y="44"/>
                      <a:pt x="62" y="48"/>
                      <a:pt x="62" y="55"/>
                    </a:cubicBezTo>
                    <a:cubicBezTo>
                      <a:pt x="62" y="61"/>
                      <a:pt x="58" y="67"/>
                      <a:pt x="49" y="68"/>
                    </a:cubicBezTo>
                    <a:close/>
                  </a:path>
                </a:pathLst>
              </a:custGeom>
              <a:solidFill>
                <a:srgbClr val="FAB900">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45454"/>
                  </a:solidFill>
                  <a:effectLst/>
                  <a:uLnTx/>
                  <a:uFillTx/>
                </a:endParaRPr>
              </a:p>
            </p:txBody>
          </p:sp>
        </p:grpSp>
        <p:grpSp>
          <p:nvGrpSpPr>
            <p:cNvPr id="282" name="组合 281"/>
            <p:cNvGrpSpPr/>
            <p:nvPr/>
          </p:nvGrpSpPr>
          <p:grpSpPr>
            <a:xfrm>
              <a:off x="6247602" y="4535569"/>
              <a:ext cx="162111" cy="211080"/>
              <a:chOff x="3861703" y="5138589"/>
              <a:chExt cx="282575" cy="371475"/>
            </a:xfrm>
          </p:grpSpPr>
          <p:sp>
            <p:nvSpPr>
              <p:cNvPr id="283" name="Freeform 388"/>
              <p:cNvSpPr>
                <a:spLocks/>
              </p:cNvSpPr>
              <p:nvPr/>
            </p:nvSpPr>
            <p:spPr bwMode="auto">
              <a:xfrm>
                <a:off x="3861703" y="5138589"/>
                <a:ext cx="282575" cy="371475"/>
              </a:xfrm>
              <a:custGeom>
                <a:avLst/>
                <a:gdLst>
                  <a:gd name="T0" fmla="*/ 178 w 178"/>
                  <a:gd name="T1" fmla="*/ 234 h 234"/>
                  <a:gd name="T2" fmla="*/ 0 w 178"/>
                  <a:gd name="T3" fmla="*/ 234 h 234"/>
                  <a:gd name="T4" fmla="*/ 0 w 178"/>
                  <a:gd name="T5" fmla="*/ 0 h 234"/>
                  <a:gd name="T6" fmla="*/ 106 w 178"/>
                  <a:gd name="T7" fmla="*/ 0 h 234"/>
                  <a:gd name="T8" fmla="*/ 178 w 178"/>
                  <a:gd name="T9" fmla="*/ 73 h 234"/>
                  <a:gd name="T10" fmla="*/ 178 w 178"/>
                  <a:gd name="T11" fmla="*/ 234 h 234"/>
                </a:gdLst>
                <a:ahLst/>
                <a:cxnLst>
                  <a:cxn ang="0">
                    <a:pos x="T0" y="T1"/>
                  </a:cxn>
                  <a:cxn ang="0">
                    <a:pos x="T2" y="T3"/>
                  </a:cxn>
                  <a:cxn ang="0">
                    <a:pos x="T4" y="T5"/>
                  </a:cxn>
                  <a:cxn ang="0">
                    <a:pos x="T6" y="T7"/>
                  </a:cxn>
                  <a:cxn ang="0">
                    <a:pos x="T8" y="T9"/>
                  </a:cxn>
                  <a:cxn ang="0">
                    <a:pos x="T10" y="T11"/>
                  </a:cxn>
                </a:cxnLst>
                <a:rect l="0" t="0" r="r" b="b"/>
                <a:pathLst>
                  <a:path w="178" h="234">
                    <a:moveTo>
                      <a:pt x="178" y="234"/>
                    </a:moveTo>
                    <a:lnTo>
                      <a:pt x="0" y="234"/>
                    </a:lnTo>
                    <a:lnTo>
                      <a:pt x="0" y="0"/>
                    </a:lnTo>
                    <a:lnTo>
                      <a:pt x="106" y="0"/>
                    </a:lnTo>
                    <a:lnTo>
                      <a:pt x="178" y="73"/>
                    </a:lnTo>
                    <a:lnTo>
                      <a:pt x="178" y="234"/>
                    </a:lnTo>
                    <a:close/>
                  </a:path>
                </a:pathLst>
              </a:custGeom>
              <a:solidFill>
                <a:srgbClr val="F5F7FA"/>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84" name="Freeform 389"/>
              <p:cNvSpPr>
                <a:spLocks/>
              </p:cNvSpPr>
              <p:nvPr/>
            </p:nvSpPr>
            <p:spPr bwMode="auto">
              <a:xfrm>
                <a:off x="4029978" y="5138589"/>
                <a:ext cx="114300" cy="115888"/>
              </a:xfrm>
              <a:custGeom>
                <a:avLst/>
                <a:gdLst>
                  <a:gd name="T0" fmla="*/ 0 w 72"/>
                  <a:gd name="T1" fmla="*/ 73 h 73"/>
                  <a:gd name="T2" fmla="*/ 72 w 72"/>
                  <a:gd name="T3" fmla="*/ 73 h 73"/>
                  <a:gd name="T4" fmla="*/ 0 w 72"/>
                  <a:gd name="T5" fmla="*/ 0 h 73"/>
                  <a:gd name="T6" fmla="*/ 0 w 72"/>
                  <a:gd name="T7" fmla="*/ 73 h 73"/>
                </a:gdLst>
                <a:ahLst/>
                <a:cxnLst>
                  <a:cxn ang="0">
                    <a:pos x="T0" y="T1"/>
                  </a:cxn>
                  <a:cxn ang="0">
                    <a:pos x="T2" y="T3"/>
                  </a:cxn>
                  <a:cxn ang="0">
                    <a:pos x="T4" y="T5"/>
                  </a:cxn>
                  <a:cxn ang="0">
                    <a:pos x="T6" y="T7"/>
                  </a:cxn>
                </a:cxnLst>
                <a:rect l="0" t="0" r="r" b="b"/>
                <a:pathLst>
                  <a:path w="72" h="73">
                    <a:moveTo>
                      <a:pt x="0" y="73"/>
                    </a:moveTo>
                    <a:lnTo>
                      <a:pt x="72" y="73"/>
                    </a:lnTo>
                    <a:lnTo>
                      <a:pt x="0" y="0"/>
                    </a:lnTo>
                    <a:lnTo>
                      <a:pt x="0" y="73"/>
                    </a:lnTo>
                    <a:close/>
                  </a:path>
                </a:pathLst>
              </a:custGeom>
              <a:solidFill>
                <a:srgbClr val="CCD0D8"/>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85" name="Rectangle 390"/>
              <p:cNvSpPr>
                <a:spLocks noChangeArrowheads="1"/>
              </p:cNvSpPr>
              <p:nvPr/>
            </p:nvSpPr>
            <p:spPr bwMode="auto">
              <a:xfrm>
                <a:off x="3922028" y="5283051"/>
                <a:ext cx="80963" cy="28575"/>
              </a:xfrm>
              <a:prstGeom prst="rect">
                <a:avLst/>
              </a:prstGeom>
              <a:solidFill>
                <a:srgbClr val="505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86" name="Rectangle 391"/>
              <p:cNvSpPr>
                <a:spLocks noChangeArrowheads="1"/>
              </p:cNvSpPr>
              <p:nvPr/>
            </p:nvSpPr>
            <p:spPr bwMode="auto">
              <a:xfrm>
                <a:off x="3922028" y="5341789"/>
                <a:ext cx="158750" cy="26988"/>
              </a:xfrm>
              <a:prstGeom prst="rect">
                <a:avLst/>
              </a:prstGeom>
              <a:solidFill>
                <a:srgbClr val="505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87" name="Rectangle 392"/>
              <p:cNvSpPr>
                <a:spLocks noChangeArrowheads="1"/>
              </p:cNvSpPr>
              <p:nvPr/>
            </p:nvSpPr>
            <p:spPr bwMode="auto">
              <a:xfrm>
                <a:off x="3922028" y="5397351"/>
                <a:ext cx="158750" cy="26988"/>
              </a:xfrm>
              <a:prstGeom prst="rect">
                <a:avLst/>
              </a:prstGeom>
              <a:solidFill>
                <a:srgbClr val="505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grpSp>
          <p:nvGrpSpPr>
            <p:cNvPr id="288" name="组合 287"/>
            <p:cNvGrpSpPr/>
            <p:nvPr/>
          </p:nvGrpSpPr>
          <p:grpSpPr>
            <a:xfrm>
              <a:off x="5458984" y="4528414"/>
              <a:ext cx="162111" cy="211080"/>
              <a:chOff x="3861703" y="5138589"/>
              <a:chExt cx="282575" cy="371475"/>
            </a:xfrm>
          </p:grpSpPr>
          <p:sp>
            <p:nvSpPr>
              <p:cNvPr id="289" name="Freeform 388"/>
              <p:cNvSpPr>
                <a:spLocks/>
              </p:cNvSpPr>
              <p:nvPr/>
            </p:nvSpPr>
            <p:spPr bwMode="auto">
              <a:xfrm>
                <a:off x="3861703" y="5138589"/>
                <a:ext cx="282575" cy="371475"/>
              </a:xfrm>
              <a:custGeom>
                <a:avLst/>
                <a:gdLst>
                  <a:gd name="T0" fmla="*/ 178 w 178"/>
                  <a:gd name="T1" fmla="*/ 234 h 234"/>
                  <a:gd name="T2" fmla="*/ 0 w 178"/>
                  <a:gd name="T3" fmla="*/ 234 h 234"/>
                  <a:gd name="T4" fmla="*/ 0 w 178"/>
                  <a:gd name="T5" fmla="*/ 0 h 234"/>
                  <a:gd name="T6" fmla="*/ 106 w 178"/>
                  <a:gd name="T7" fmla="*/ 0 h 234"/>
                  <a:gd name="T8" fmla="*/ 178 w 178"/>
                  <a:gd name="T9" fmla="*/ 73 h 234"/>
                  <a:gd name="T10" fmla="*/ 178 w 178"/>
                  <a:gd name="T11" fmla="*/ 234 h 234"/>
                </a:gdLst>
                <a:ahLst/>
                <a:cxnLst>
                  <a:cxn ang="0">
                    <a:pos x="T0" y="T1"/>
                  </a:cxn>
                  <a:cxn ang="0">
                    <a:pos x="T2" y="T3"/>
                  </a:cxn>
                  <a:cxn ang="0">
                    <a:pos x="T4" y="T5"/>
                  </a:cxn>
                  <a:cxn ang="0">
                    <a:pos x="T6" y="T7"/>
                  </a:cxn>
                  <a:cxn ang="0">
                    <a:pos x="T8" y="T9"/>
                  </a:cxn>
                  <a:cxn ang="0">
                    <a:pos x="T10" y="T11"/>
                  </a:cxn>
                </a:cxnLst>
                <a:rect l="0" t="0" r="r" b="b"/>
                <a:pathLst>
                  <a:path w="178" h="234">
                    <a:moveTo>
                      <a:pt x="178" y="234"/>
                    </a:moveTo>
                    <a:lnTo>
                      <a:pt x="0" y="234"/>
                    </a:lnTo>
                    <a:lnTo>
                      <a:pt x="0" y="0"/>
                    </a:lnTo>
                    <a:lnTo>
                      <a:pt x="106" y="0"/>
                    </a:lnTo>
                    <a:lnTo>
                      <a:pt x="178" y="73"/>
                    </a:lnTo>
                    <a:lnTo>
                      <a:pt x="178" y="234"/>
                    </a:lnTo>
                    <a:close/>
                  </a:path>
                </a:pathLst>
              </a:custGeom>
              <a:solidFill>
                <a:srgbClr val="F5F7FA"/>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90" name="Freeform 389"/>
              <p:cNvSpPr>
                <a:spLocks/>
              </p:cNvSpPr>
              <p:nvPr/>
            </p:nvSpPr>
            <p:spPr bwMode="auto">
              <a:xfrm>
                <a:off x="4029978" y="5138589"/>
                <a:ext cx="114300" cy="115888"/>
              </a:xfrm>
              <a:custGeom>
                <a:avLst/>
                <a:gdLst>
                  <a:gd name="T0" fmla="*/ 0 w 72"/>
                  <a:gd name="T1" fmla="*/ 73 h 73"/>
                  <a:gd name="T2" fmla="*/ 72 w 72"/>
                  <a:gd name="T3" fmla="*/ 73 h 73"/>
                  <a:gd name="T4" fmla="*/ 0 w 72"/>
                  <a:gd name="T5" fmla="*/ 0 h 73"/>
                  <a:gd name="T6" fmla="*/ 0 w 72"/>
                  <a:gd name="T7" fmla="*/ 73 h 73"/>
                </a:gdLst>
                <a:ahLst/>
                <a:cxnLst>
                  <a:cxn ang="0">
                    <a:pos x="T0" y="T1"/>
                  </a:cxn>
                  <a:cxn ang="0">
                    <a:pos x="T2" y="T3"/>
                  </a:cxn>
                  <a:cxn ang="0">
                    <a:pos x="T4" y="T5"/>
                  </a:cxn>
                  <a:cxn ang="0">
                    <a:pos x="T6" y="T7"/>
                  </a:cxn>
                </a:cxnLst>
                <a:rect l="0" t="0" r="r" b="b"/>
                <a:pathLst>
                  <a:path w="72" h="73">
                    <a:moveTo>
                      <a:pt x="0" y="73"/>
                    </a:moveTo>
                    <a:lnTo>
                      <a:pt x="72" y="73"/>
                    </a:lnTo>
                    <a:lnTo>
                      <a:pt x="0" y="0"/>
                    </a:lnTo>
                    <a:lnTo>
                      <a:pt x="0" y="73"/>
                    </a:lnTo>
                    <a:close/>
                  </a:path>
                </a:pathLst>
              </a:custGeom>
              <a:solidFill>
                <a:srgbClr val="CCD0D8"/>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91" name="Rectangle 390"/>
              <p:cNvSpPr>
                <a:spLocks noChangeArrowheads="1"/>
              </p:cNvSpPr>
              <p:nvPr/>
            </p:nvSpPr>
            <p:spPr bwMode="auto">
              <a:xfrm>
                <a:off x="3922028" y="5283051"/>
                <a:ext cx="80963" cy="28575"/>
              </a:xfrm>
              <a:prstGeom prst="rect">
                <a:avLst/>
              </a:prstGeom>
              <a:solidFill>
                <a:srgbClr val="505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92" name="Rectangle 391"/>
              <p:cNvSpPr>
                <a:spLocks noChangeArrowheads="1"/>
              </p:cNvSpPr>
              <p:nvPr/>
            </p:nvSpPr>
            <p:spPr bwMode="auto">
              <a:xfrm>
                <a:off x="3922028" y="5341789"/>
                <a:ext cx="158750" cy="26988"/>
              </a:xfrm>
              <a:prstGeom prst="rect">
                <a:avLst/>
              </a:prstGeom>
              <a:solidFill>
                <a:srgbClr val="505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sp>
            <p:nvSpPr>
              <p:cNvPr id="293" name="Rectangle 392"/>
              <p:cNvSpPr>
                <a:spLocks noChangeArrowheads="1"/>
              </p:cNvSpPr>
              <p:nvPr/>
            </p:nvSpPr>
            <p:spPr bwMode="auto">
              <a:xfrm>
                <a:off x="3922028" y="5397351"/>
                <a:ext cx="158750" cy="26988"/>
              </a:xfrm>
              <a:prstGeom prst="rect">
                <a:avLst/>
              </a:prstGeom>
              <a:solidFill>
                <a:srgbClr val="505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grpSp>
    </p:spTree>
    <p:extLst>
      <p:ext uri="{BB962C8B-B14F-4D97-AF65-F5344CB8AC3E}">
        <p14:creationId xmlns:p14="http://schemas.microsoft.com/office/powerpoint/2010/main" val="3220853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3BBBCA4-6AC4-42CB-B873-F9361B16036F}" type="slidenum">
              <a:rPr lang="zh-CN" altLang="en-US" smtClean="0"/>
              <a:t>7</a:t>
            </a:fld>
            <a:endParaRPr lang="zh-CN" altLang="en-US"/>
          </a:p>
        </p:txBody>
      </p:sp>
      <p:sp>
        <p:nvSpPr>
          <p:cNvPr id="3" name="标题 2"/>
          <p:cNvSpPr>
            <a:spLocks noGrp="1"/>
          </p:cNvSpPr>
          <p:nvPr>
            <p:ph type="title"/>
          </p:nvPr>
        </p:nvSpPr>
        <p:spPr/>
        <p:txBody>
          <a:bodyPr>
            <a:normAutofit fontScale="90000"/>
          </a:bodyPr>
          <a:lstStyle/>
          <a:p>
            <a:r>
              <a:rPr lang="en-US" altLang="zh-CN" dirty="0"/>
              <a:t>2.2 </a:t>
            </a:r>
            <a:r>
              <a:rPr lang="zh-CN" altLang="en-US" dirty="0"/>
              <a:t>模型举例</a:t>
            </a:r>
          </a:p>
        </p:txBody>
      </p:sp>
      <p:sp>
        <p:nvSpPr>
          <p:cNvPr id="4" name="文本框 3">
            <a:extLst>
              <a:ext uri="{FF2B5EF4-FFF2-40B4-BE49-F238E27FC236}">
                <a16:creationId xmlns:a16="http://schemas.microsoft.com/office/drawing/2014/main" id="{A9D59858-5957-48E9-A614-B206882FC922}"/>
              </a:ext>
            </a:extLst>
          </p:cNvPr>
          <p:cNvSpPr txBox="1"/>
          <p:nvPr/>
        </p:nvSpPr>
        <p:spPr>
          <a:xfrm>
            <a:off x="1698067" y="5847001"/>
            <a:ext cx="3663992" cy="369332"/>
          </a:xfrm>
          <a:prstGeom prst="rect">
            <a:avLst/>
          </a:prstGeom>
          <a:noFill/>
        </p:spPr>
        <p:txBody>
          <a:bodyPr wrap="square" rtlCol="0">
            <a:spAutoFit/>
          </a:bodyPr>
          <a:lstStyle/>
          <a:p>
            <a:pPr marL="0" lvl="1" algn="ctr"/>
            <a:r>
              <a:rPr lang="zh-CN" altLang="en-US" dirty="0"/>
              <a:t>图</a:t>
            </a:r>
            <a:r>
              <a:rPr lang="en-US" altLang="zh-CN" dirty="0"/>
              <a:t>2-2 </a:t>
            </a:r>
            <a:r>
              <a:rPr lang="zh-CN" altLang="en-US" dirty="0"/>
              <a:t>模型举例</a:t>
            </a:r>
            <a:endParaRPr lang="en-US" altLang="zh-CN" dirty="0"/>
          </a:p>
        </p:txBody>
      </p:sp>
      <p:grpSp>
        <p:nvGrpSpPr>
          <p:cNvPr id="5" name="组合 4"/>
          <p:cNvGrpSpPr/>
          <p:nvPr/>
        </p:nvGrpSpPr>
        <p:grpSpPr>
          <a:xfrm>
            <a:off x="8128200" y="4511196"/>
            <a:ext cx="554179" cy="705891"/>
            <a:chOff x="8489029" y="1754008"/>
            <a:chExt cx="648072" cy="1008112"/>
          </a:xfrm>
        </p:grpSpPr>
        <p:sp>
          <p:nvSpPr>
            <p:cNvPr id="6" name="Freeform 250"/>
            <p:cNvSpPr>
              <a:spLocks noEditPoints="1"/>
            </p:cNvSpPr>
            <p:nvPr/>
          </p:nvSpPr>
          <p:spPr bwMode="auto">
            <a:xfrm>
              <a:off x="8489029" y="1754008"/>
              <a:ext cx="648072" cy="1008112"/>
            </a:xfrm>
            <a:custGeom>
              <a:avLst/>
              <a:gdLst>
                <a:gd name="T0" fmla="*/ 166 w 202"/>
                <a:gd name="T1" fmla="*/ 0 h 260"/>
                <a:gd name="T2" fmla="*/ 36 w 202"/>
                <a:gd name="T3" fmla="*/ 0 h 260"/>
                <a:gd name="T4" fmla="*/ 0 w 202"/>
                <a:gd name="T5" fmla="*/ 36 h 260"/>
                <a:gd name="T6" fmla="*/ 0 w 202"/>
                <a:gd name="T7" fmla="*/ 224 h 260"/>
                <a:gd name="T8" fmla="*/ 36 w 202"/>
                <a:gd name="T9" fmla="*/ 260 h 260"/>
                <a:gd name="T10" fmla="*/ 166 w 202"/>
                <a:gd name="T11" fmla="*/ 260 h 260"/>
                <a:gd name="T12" fmla="*/ 202 w 202"/>
                <a:gd name="T13" fmla="*/ 224 h 260"/>
                <a:gd name="T14" fmla="*/ 202 w 202"/>
                <a:gd name="T15" fmla="*/ 36 h 260"/>
                <a:gd name="T16" fmla="*/ 166 w 202"/>
                <a:gd name="T17" fmla="*/ 0 h 260"/>
                <a:gd name="T18" fmla="*/ 181 w 202"/>
                <a:gd name="T19" fmla="*/ 224 h 260"/>
                <a:gd name="T20" fmla="*/ 166 w 202"/>
                <a:gd name="T21" fmla="*/ 239 h 260"/>
                <a:gd name="T22" fmla="*/ 36 w 202"/>
                <a:gd name="T23" fmla="*/ 239 h 260"/>
                <a:gd name="T24" fmla="*/ 21 w 202"/>
                <a:gd name="T25" fmla="*/ 224 h 260"/>
                <a:gd name="T26" fmla="*/ 21 w 202"/>
                <a:gd name="T27" fmla="*/ 36 h 260"/>
                <a:gd name="T28" fmla="*/ 36 w 202"/>
                <a:gd name="T29" fmla="*/ 22 h 260"/>
                <a:gd name="T30" fmla="*/ 166 w 202"/>
                <a:gd name="T31" fmla="*/ 22 h 260"/>
                <a:gd name="T32" fmla="*/ 181 w 202"/>
                <a:gd name="T33" fmla="*/ 36 h 260"/>
                <a:gd name="T34" fmla="*/ 181 w 202"/>
                <a:gd name="T35" fmla="*/ 22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260">
                  <a:moveTo>
                    <a:pt x="166" y="0"/>
                  </a:moveTo>
                  <a:cubicBezTo>
                    <a:pt x="36" y="0"/>
                    <a:pt x="36" y="0"/>
                    <a:pt x="36" y="0"/>
                  </a:cubicBezTo>
                  <a:cubicBezTo>
                    <a:pt x="16" y="0"/>
                    <a:pt x="0" y="16"/>
                    <a:pt x="0" y="36"/>
                  </a:cubicBezTo>
                  <a:cubicBezTo>
                    <a:pt x="0" y="224"/>
                    <a:pt x="0" y="224"/>
                    <a:pt x="0" y="224"/>
                  </a:cubicBezTo>
                  <a:cubicBezTo>
                    <a:pt x="0" y="244"/>
                    <a:pt x="16" y="260"/>
                    <a:pt x="36" y="260"/>
                  </a:cubicBezTo>
                  <a:cubicBezTo>
                    <a:pt x="166" y="260"/>
                    <a:pt x="166" y="260"/>
                    <a:pt x="166" y="260"/>
                  </a:cubicBezTo>
                  <a:cubicBezTo>
                    <a:pt x="186" y="260"/>
                    <a:pt x="202" y="244"/>
                    <a:pt x="202" y="224"/>
                  </a:cubicBezTo>
                  <a:cubicBezTo>
                    <a:pt x="202" y="36"/>
                    <a:pt x="202" y="36"/>
                    <a:pt x="202" y="36"/>
                  </a:cubicBezTo>
                  <a:cubicBezTo>
                    <a:pt x="202" y="16"/>
                    <a:pt x="186" y="0"/>
                    <a:pt x="166" y="0"/>
                  </a:cubicBezTo>
                  <a:close/>
                  <a:moveTo>
                    <a:pt x="181" y="224"/>
                  </a:moveTo>
                  <a:cubicBezTo>
                    <a:pt x="181" y="232"/>
                    <a:pt x="174" y="239"/>
                    <a:pt x="166" y="239"/>
                  </a:cubicBezTo>
                  <a:cubicBezTo>
                    <a:pt x="36" y="239"/>
                    <a:pt x="36" y="239"/>
                    <a:pt x="36" y="239"/>
                  </a:cubicBezTo>
                  <a:cubicBezTo>
                    <a:pt x="28" y="239"/>
                    <a:pt x="21" y="232"/>
                    <a:pt x="21" y="224"/>
                  </a:cubicBezTo>
                  <a:cubicBezTo>
                    <a:pt x="21" y="36"/>
                    <a:pt x="21" y="36"/>
                    <a:pt x="21" y="36"/>
                  </a:cubicBezTo>
                  <a:cubicBezTo>
                    <a:pt x="21" y="28"/>
                    <a:pt x="28" y="22"/>
                    <a:pt x="36" y="22"/>
                  </a:cubicBezTo>
                  <a:cubicBezTo>
                    <a:pt x="166" y="22"/>
                    <a:pt x="166" y="22"/>
                    <a:pt x="166" y="22"/>
                  </a:cubicBezTo>
                  <a:cubicBezTo>
                    <a:pt x="174" y="22"/>
                    <a:pt x="181" y="28"/>
                    <a:pt x="181" y="36"/>
                  </a:cubicBezTo>
                  <a:lnTo>
                    <a:pt x="181" y="224"/>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微软雅黑"/>
                <a:ea typeface="微软雅黑"/>
              </a:endParaRPr>
            </a:p>
          </p:txBody>
        </p:sp>
        <p:sp>
          <p:nvSpPr>
            <p:cNvPr id="7" name="Rectangle 251"/>
            <p:cNvSpPr>
              <a:spLocks noChangeArrowheads="1"/>
            </p:cNvSpPr>
            <p:nvPr/>
          </p:nvSpPr>
          <p:spPr bwMode="auto">
            <a:xfrm>
              <a:off x="8626004" y="2006036"/>
              <a:ext cx="372080" cy="56831"/>
            </a:xfrm>
            <a:prstGeom prst="rect">
              <a:avLst/>
            </a:pr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微软雅黑"/>
                <a:ea typeface="微软雅黑"/>
              </a:endParaRPr>
            </a:p>
          </p:txBody>
        </p:sp>
        <p:sp>
          <p:nvSpPr>
            <p:cNvPr id="8" name="Rectangle 252"/>
            <p:cNvSpPr>
              <a:spLocks noChangeArrowheads="1"/>
            </p:cNvSpPr>
            <p:nvPr/>
          </p:nvSpPr>
          <p:spPr bwMode="auto">
            <a:xfrm>
              <a:off x="8626004" y="2144405"/>
              <a:ext cx="372080" cy="59300"/>
            </a:xfrm>
            <a:prstGeom prst="rect">
              <a:avLst/>
            </a:pr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微软雅黑"/>
                <a:ea typeface="微软雅黑"/>
              </a:endParaRPr>
            </a:p>
          </p:txBody>
        </p:sp>
        <p:sp>
          <p:nvSpPr>
            <p:cNvPr id="9" name="Rectangle 253"/>
            <p:cNvSpPr>
              <a:spLocks noChangeArrowheads="1"/>
            </p:cNvSpPr>
            <p:nvPr/>
          </p:nvSpPr>
          <p:spPr bwMode="auto">
            <a:xfrm>
              <a:off x="8626004" y="2285245"/>
              <a:ext cx="372080" cy="59300"/>
            </a:xfrm>
            <a:prstGeom prst="rect">
              <a:avLst/>
            </a:pr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微软雅黑"/>
                <a:ea typeface="微软雅黑"/>
              </a:endParaRPr>
            </a:p>
          </p:txBody>
        </p:sp>
        <p:sp>
          <p:nvSpPr>
            <p:cNvPr id="10" name="Rectangle 254"/>
            <p:cNvSpPr>
              <a:spLocks noChangeArrowheads="1"/>
            </p:cNvSpPr>
            <p:nvPr/>
          </p:nvSpPr>
          <p:spPr bwMode="auto">
            <a:xfrm>
              <a:off x="8626004" y="2428555"/>
              <a:ext cx="372080" cy="54359"/>
            </a:xfrm>
            <a:prstGeom prst="rect">
              <a:avLst/>
            </a:pr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latin typeface="微软雅黑"/>
                <a:ea typeface="微软雅黑"/>
              </a:endParaRPr>
            </a:p>
          </p:txBody>
        </p:sp>
      </p:grpSp>
      <p:cxnSp>
        <p:nvCxnSpPr>
          <p:cNvPr id="11" name="直接连接符 10"/>
          <p:cNvCxnSpPr/>
          <p:nvPr/>
        </p:nvCxnSpPr>
        <p:spPr>
          <a:xfrm flipV="1">
            <a:off x="8682379" y="4532624"/>
            <a:ext cx="569224" cy="20119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682379" y="4964079"/>
            <a:ext cx="629778" cy="16061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9370479" y="4402711"/>
            <a:ext cx="288032" cy="272849"/>
            <a:chOff x="6281738" y="3609976"/>
            <a:chExt cx="652463" cy="652463"/>
          </a:xfrm>
        </p:grpSpPr>
        <p:sp>
          <p:nvSpPr>
            <p:cNvPr id="14" name="Oval 137"/>
            <p:cNvSpPr>
              <a:spLocks noChangeArrowheads="1"/>
            </p:cNvSpPr>
            <p:nvPr/>
          </p:nvSpPr>
          <p:spPr bwMode="auto">
            <a:xfrm>
              <a:off x="6281738" y="3609976"/>
              <a:ext cx="652463" cy="652463"/>
            </a:xfrm>
            <a:prstGeom prst="ellipse">
              <a:avLst/>
            </a:prstGeom>
            <a:solidFill>
              <a:srgbClr val="AFD3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15" name="Freeform 138"/>
            <p:cNvSpPr>
              <a:spLocks/>
            </p:cNvSpPr>
            <p:nvPr/>
          </p:nvSpPr>
          <p:spPr bwMode="auto">
            <a:xfrm>
              <a:off x="6526213" y="3756026"/>
              <a:ext cx="384175" cy="498475"/>
            </a:xfrm>
            <a:custGeom>
              <a:avLst/>
              <a:gdLst>
                <a:gd name="T0" fmla="*/ 58 w 151"/>
                <a:gd name="T1" fmla="*/ 196 h 196"/>
                <a:gd name="T2" fmla="*/ 151 w 151"/>
                <a:gd name="T3" fmla="*/ 119 h 196"/>
                <a:gd name="T4" fmla="*/ 32 w 151"/>
                <a:gd name="T5" fmla="*/ 0 h 196"/>
                <a:gd name="T6" fmla="*/ 0 w 151"/>
                <a:gd name="T7" fmla="*/ 138 h 196"/>
                <a:gd name="T8" fmla="*/ 58 w 151"/>
                <a:gd name="T9" fmla="*/ 196 h 196"/>
              </a:gdLst>
              <a:ahLst/>
              <a:cxnLst>
                <a:cxn ang="0">
                  <a:pos x="T0" y="T1"/>
                </a:cxn>
                <a:cxn ang="0">
                  <a:pos x="T2" y="T3"/>
                </a:cxn>
                <a:cxn ang="0">
                  <a:pos x="T4" y="T5"/>
                </a:cxn>
                <a:cxn ang="0">
                  <a:pos x="T6" y="T7"/>
                </a:cxn>
                <a:cxn ang="0">
                  <a:pos x="T8" y="T9"/>
                </a:cxn>
              </a:cxnLst>
              <a:rect l="0" t="0" r="r" b="b"/>
              <a:pathLst>
                <a:path w="151" h="196">
                  <a:moveTo>
                    <a:pt x="58" y="196"/>
                  </a:moveTo>
                  <a:cubicBezTo>
                    <a:pt x="100" y="188"/>
                    <a:pt x="135" y="158"/>
                    <a:pt x="151" y="119"/>
                  </a:cubicBezTo>
                  <a:cubicBezTo>
                    <a:pt x="32" y="0"/>
                    <a:pt x="32" y="0"/>
                    <a:pt x="32" y="0"/>
                  </a:cubicBezTo>
                  <a:cubicBezTo>
                    <a:pt x="0" y="138"/>
                    <a:pt x="0" y="138"/>
                    <a:pt x="0" y="138"/>
                  </a:cubicBezTo>
                  <a:lnTo>
                    <a:pt x="58" y="196"/>
                  </a:lnTo>
                  <a:close/>
                </a:path>
              </a:pathLst>
            </a:custGeom>
            <a:solidFill>
              <a:srgbClr val="9CC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sp>
          <p:nvSpPr>
            <p:cNvPr id="16" name="Freeform 139"/>
            <p:cNvSpPr>
              <a:spLocks/>
            </p:cNvSpPr>
            <p:nvPr/>
          </p:nvSpPr>
          <p:spPr bwMode="auto">
            <a:xfrm>
              <a:off x="6483351" y="3756026"/>
              <a:ext cx="249238" cy="387350"/>
            </a:xfrm>
            <a:custGeom>
              <a:avLst/>
              <a:gdLst>
                <a:gd name="T0" fmla="*/ 84 w 98"/>
                <a:gd name="T1" fmla="*/ 60 h 152"/>
                <a:gd name="T2" fmla="*/ 49 w 98"/>
                <a:gd name="T3" fmla="*/ 0 h 152"/>
                <a:gd name="T4" fmla="*/ 14 w 98"/>
                <a:gd name="T5" fmla="*/ 60 h 152"/>
                <a:gd name="T6" fmla="*/ 0 w 98"/>
                <a:gd name="T7" fmla="*/ 99 h 152"/>
                <a:gd name="T8" fmla="*/ 49 w 98"/>
                <a:gd name="T9" fmla="*/ 152 h 152"/>
                <a:gd name="T10" fmla="*/ 98 w 98"/>
                <a:gd name="T11" fmla="*/ 99 h 152"/>
                <a:gd name="T12" fmla="*/ 84 w 98"/>
                <a:gd name="T13" fmla="*/ 60 h 152"/>
              </a:gdLst>
              <a:ahLst/>
              <a:cxnLst>
                <a:cxn ang="0">
                  <a:pos x="T0" y="T1"/>
                </a:cxn>
                <a:cxn ang="0">
                  <a:pos x="T2" y="T3"/>
                </a:cxn>
                <a:cxn ang="0">
                  <a:pos x="T4" y="T5"/>
                </a:cxn>
                <a:cxn ang="0">
                  <a:pos x="T6" y="T7"/>
                </a:cxn>
                <a:cxn ang="0">
                  <a:pos x="T8" y="T9"/>
                </a:cxn>
                <a:cxn ang="0">
                  <a:pos x="T10" y="T11"/>
                </a:cxn>
                <a:cxn ang="0">
                  <a:pos x="T12" y="T13"/>
                </a:cxn>
              </a:cxnLst>
              <a:rect l="0" t="0" r="r" b="b"/>
              <a:pathLst>
                <a:path w="98" h="152">
                  <a:moveTo>
                    <a:pt x="84" y="60"/>
                  </a:moveTo>
                  <a:cubicBezTo>
                    <a:pt x="49" y="0"/>
                    <a:pt x="49" y="0"/>
                    <a:pt x="49" y="0"/>
                  </a:cubicBezTo>
                  <a:cubicBezTo>
                    <a:pt x="14" y="60"/>
                    <a:pt x="14" y="60"/>
                    <a:pt x="14" y="60"/>
                  </a:cubicBezTo>
                  <a:cubicBezTo>
                    <a:pt x="9" y="69"/>
                    <a:pt x="0" y="89"/>
                    <a:pt x="0" y="99"/>
                  </a:cubicBezTo>
                  <a:cubicBezTo>
                    <a:pt x="0" y="128"/>
                    <a:pt x="22" y="152"/>
                    <a:pt x="49" y="152"/>
                  </a:cubicBezTo>
                  <a:cubicBezTo>
                    <a:pt x="76" y="152"/>
                    <a:pt x="98" y="128"/>
                    <a:pt x="98" y="99"/>
                  </a:cubicBezTo>
                  <a:cubicBezTo>
                    <a:pt x="98" y="89"/>
                    <a:pt x="89" y="69"/>
                    <a:pt x="84" y="60"/>
                  </a:cubicBezTo>
                  <a:close/>
                </a:path>
              </a:pathLst>
            </a:custGeom>
            <a:solidFill>
              <a:srgbClr val="739B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a:ea typeface="微软雅黑"/>
              </a:endParaRPr>
            </a:p>
          </p:txBody>
        </p:sp>
      </p:grpSp>
      <p:sp>
        <p:nvSpPr>
          <p:cNvPr id="17" name="文本框 16"/>
          <p:cNvSpPr txBox="1"/>
          <p:nvPr/>
        </p:nvSpPr>
        <p:spPr>
          <a:xfrm>
            <a:off x="9689074" y="4447165"/>
            <a:ext cx="1800200" cy="397032"/>
          </a:xfrm>
          <a:prstGeom prst="rect">
            <a:avLst/>
          </a:prstGeom>
          <a:noFill/>
        </p:spPr>
        <p:txBody>
          <a:bodyPr wrap="square" rtlCol="0">
            <a:spAutoFit/>
          </a:bodyPr>
          <a:lstStyle/>
          <a:p>
            <a:pPr>
              <a:lnSpc>
                <a:spcPct val="90000"/>
              </a:lnSpc>
            </a:pPr>
            <a:r>
              <a:rPr lang="en-US" altLang="zh-CN" sz="1100" dirty="0"/>
              <a:t>Raining ?   true</a:t>
            </a:r>
          </a:p>
          <a:p>
            <a:pPr>
              <a:lnSpc>
                <a:spcPct val="90000"/>
              </a:lnSpc>
            </a:pPr>
            <a:endParaRPr lang="zh-CN" altLang="en-US" sz="1050" dirty="0"/>
          </a:p>
        </p:txBody>
      </p:sp>
      <p:grpSp>
        <p:nvGrpSpPr>
          <p:cNvPr id="18" name="组合 17"/>
          <p:cNvGrpSpPr/>
          <p:nvPr/>
        </p:nvGrpSpPr>
        <p:grpSpPr>
          <a:xfrm>
            <a:off x="9389693" y="5034880"/>
            <a:ext cx="263673" cy="246311"/>
            <a:chOff x="4246563" y="2590800"/>
            <a:chExt cx="650875" cy="652463"/>
          </a:xfrm>
        </p:grpSpPr>
        <p:sp>
          <p:nvSpPr>
            <p:cNvPr id="19" name="Oval 272"/>
            <p:cNvSpPr>
              <a:spLocks noChangeArrowheads="1"/>
            </p:cNvSpPr>
            <p:nvPr/>
          </p:nvSpPr>
          <p:spPr bwMode="auto">
            <a:xfrm>
              <a:off x="4246563" y="2590800"/>
              <a:ext cx="650875" cy="652463"/>
            </a:xfrm>
            <a:prstGeom prst="ellipse">
              <a:avLst/>
            </a:prstGeom>
            <a:solidFill>
              <a:srgbClr val="A491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73"/>
            <p:cNvSpPr>
              <a:spLocks/>
            </p:cNvSpPr>
            <p:nvPr/>
          </p:nvSpPr>
          <p:spPr bwMode="auto">
            <a:xfrm>
              <a:off x="4391026" y="2814638"/>
              <a:ext cx="485775" cy="425450"/>
            </a:xfrm>
            <a:custGeom>
              <a:avLst/>
              <a:gdLst>
                <a:gd name="T0" fmla="*/ 100 w 191"/>
                <a:gd name="T1" fmla="*/ 0 h 167"/>
                <a:gd name="T2" fmla="*/ 66 w 191"/>
                <a:gd name="T3" fmla="*/ 34 h 167"/>
                <a:gd name="T4" fmla="*/ 79 w 191"/>
                <a:gd name="T5" fmla="*/ 46 h 167"/>
                <a:gd name="T6" fmla="*/ 0 w 191"/>
                <a:gd name="T7" fmla="*/ 82 h 167"/>
                <a:gd name="T8" fmla="*/ 85 w 191"/>
                <a:gd name="T9" fmla="*/ 167 h 167"/>
                <a:gd name="T10" fmla="*/ 191 w 191"/>
                <a:gd name="T11" fmla="*/ 86 h 167"/>
                <a:gd name="T12" fmla="*/ 128 w 191"/>
                <a:gd name="T13" fmla="*/ 23 h 167"/>
                <a:gd name="T14" fmla="*/ 125 w 191"/>
                <a:gd name="T15" fmla="*/ 25 h 167"/>
                <a:gd name="T16" fmla="*/ 100 w 191"/>
                <a:gd name="T1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167">
                  <a:moveTo>
                    <a:pt x="100" y="0"/>
                  </a:moveTo>
                  <a:cubicBezTo>
                    <a:pt x="66" y="34"/>
                    <a:pt x="66" y="34"/>
                    <a:pt x="66" y="34"/>
                  </a:cubicBezTo>
                  <a:cubicBezTo>
                    <a:pt x="79" y="46"/>
                    <a:pt x="79" y="46"/>
                    <a:pt x="79" y="46"/>
                  </a:cubicBezTo>
                  <a:cubicBezTo>
                    <a:pt x="0" y="82"/>
                    <a:pt x="0" y="82"/>
                    <a:pt x="0" y="82"/>
                  </a:cubicBezTo>
                  <a:cubicBezTo>
                    <a:pt x="85" y="167"/>
                    <a:pt x="85" y="167"/>
                    <a:pt x="85" y="167"/>
                  </a:cubicBezTo>
                  <a:cubicBezTo>
                    <a:pt x="134" y="162"/>
                    <a:pt x="174" y="129"/>
                    <a:pt x="191" y="86"/>
                  </a:cubicBezTo>
                  <a:cubicBezTo>
                    <a:pt x="128" y="23"/>
                    <a:pt x="128" y="23"/>
                    <a:pt x="128" y="23"/>
                  </a:cubicBezTo>
                  <a:cubicBezTo>
                    <a:pt x="125" y="25"/>
                    <a:pt x="125" y="25"/>
                    <a:pt x="125" y="25"/>
                  </a:cubicBezTo>
                  <a:lnTo>
                    <a:pt x="100" y="0"/>
                  </a:lnTo>
                  <a:close/>
                </a:path>
              </a:pathLst>
            </a:custGeom>
            <a:solidFill>
              <a:srgbClr val="8D79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Rectangle 274"/>
            <p:cNvSpPr>
              <a:spLocks noChangeArrowheads="1"/>
            </p:cNvSpPr>
            <p:nvPr/>
          </p:nvSpPr>
          <p:spPr bwMode="auto">
            <a:xfrm>
              <a:off x="4391026" y="2814638"/>
              <a:ext cx="254000" cy="163513"/>
            </a:xfrm>
            <a:prstGeom prst="rect">
              <a:avLst/>
            </a:prstGeom>
            <a:solidFill>
              <a:srgbClr val="CCD0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75"/>
            <p:cNvSpPr>
              <a:spLocks/>
            </p:cNvSpPr>
            <p:nvPr/>
          </p:nvSpPr>
          <p:spPr bwMode="auto">
            <a:xfrm>
              <a:off x="4391026" y="2873375"/>
              <a:ext cx="387350" cy="150813"/>
            </a:xfrm>
            <a:custGeom>
              <a:avLst/>
              <a:gdLst>
                <a:gd name="T0" fmla="*/ 224 w 244"/>
                <a:gd name="T1" fmla="*/ 39 h 95"/>
                <a:gd name="T2" fmla="*/ 224 w 244"/>
                <a:gd name="T3" fmla="*/ 39 h 95"/>
                <a:gd name="T4" fmla="*/ 205 w 244"/>
                <a:gd name="T5" fmla="*/ 0 h 95"/>
                <a:gd name="T6" fmla="*/ 160 w 244"/>
                <a:gd name="T7" fmla="*/ 0 h 95"/>
                <a:gd name="T8" fmla="*/ 160 w 244"/>
                <a:gd name="T9" fmla="*/ 66 h 95"/>
                <a:gd name="T10" fmla="*/ 0 w 244"/>
                <a:gd name="T11" fmla="*/ 66 h 95"/>
                <a:gd name="T12" fmla="*/ 0 w 244"/>
                <a:gd name="T13" fmla="*/ 95 h 95"/>
                <a:gd name="T14" fmla="*/ 244 w 244"/>
                <a:gd name="T15" fmla="*/ 95 h 95"/>
                <a:gd name="T16" fmla="*/ 244 w 244"/>
                <a:gd name="T17" fmla="*/ 48 h 95"/>
                <a:gd name="T18" fmla="*/ 224 w 244"/>
                <a:gd name="T19" fmla="*/ 3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95">
                  <a:moveTo>
                    <a:pt x="224" y="39"/>
                  </a:moveTo>
                  <a:lnTo>
                    <a:pt x="224" y="39"/>
                  </a:lnTo>
                  <a:lnTo>
                    <a:pt x="205" y="0"/>
                  </a:lnTo>
                  <a:lnTo>
                    <a:pt x="160" y="0"/>
                  </a:lnTo>
                  <a:lnTo>
                    <a:pt x="160" y="66"/>
                  </a:lnTo>
                  <a:lnTo>
                    <a:pt x="0" y="66"/>
                  </a:lnTo>
                  <a:lnTo>
                    <a:pt x="0" y="95"/>
                  </a:lnTo>
                  <a:lnTo>
                    <a:pt x="244" y="95"/>
                  </a:lnTo>
                  <a:lnTo>
                    <a:pt x="244" y="48"/>
                  </a:lnTo>
                  <a:lnTo>
                    <a:pt x="224" y="39"/>
                  </a:lnTo>
                  <a:close/>
                </a:path>
              </a:pathLst>
            </a:custGeom>
            <a:solidFill>
              <a:srgbClr val="F5F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Oval 276"/>
            <p:cNvSpPr>
              <a:spLocks noChangeArrowheads="1"/>
            </p:cNvSpPr>
            <p:nvPr/>
          </p:nvSpPr>
          <p:spPr bwMode="auto">
            <a:xfrm>
              <a:off x="4411663" y="2990850"/>
              <a:ext cx="76200" cy="762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Oval 277"/>
            <p:cNvSpPr>
              <a:spLocks noChangeArrowheads="1"/>
            </p:cNvSpPr>
            <p:nvPr/>
          </p:nvSpPr>
          <p:spPr bwMode="auto">
            <a:xfrm>
              <a:off x="4500563" y="2990850"/>
              <a:ext cx="76200" cy="762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Oval 278"/>
            <p:cNvSpPr>
              <a:spLocks noChangeArrowheads="1"/>
            </p:cNvSpPr>
            <p:nvPr/>
          </p:nvSpPr>
          <p:spPr bwMode="auto">
            <a:xfrm>
              <a:off x="4665663" y="2990850"/>
              <a:ext cx="76200" cy="76200"/>
            </a:xfrm>
            <a:prstGeom prst="ellipse">
              <a:avLst/>
            </a:pr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文本框 25"/>
          <p:cNvSpPr txBox="1"/>
          <p:nvPr/>
        </p:nvSpPr>
        <p:spPr>
          <a:xfrm>
            <a:off x="9658511" y="5092099"/>
            <a:ext cx="1800200" cy="397032"/>
          </a:xfrm>
          <a:prstGeom prst="rect">
            <a:avLst/>
          </a:prstGeom>
          <a:noFill/>
        </p:spPr>
        <p:txBody>
          <a:bodyPr wrap="square" rtlCol="0">
            <a:spAutoFit/>
          </a:bodyPr>
          <a:lstStyle/>
          <a:p>
            <a:pPr>
              <a:lnSpc>
                <a:spcPct val="90000"/>
              </a:lnSpc>
            </a:pPr>
            <a:r>
              <a:rPr lang="en-US" altLang="zh-CN" sz="1100" dirty="0"/>
              <a:t>Traffic jam ?   false</a:t>
            </a:r>
          </a:p>
          <a:p>
            <a:pPr>
              <a:lnSpc>
                <a:spcPct val="90000"/>
              </a:lnSpc>
            </a:pPr>
            <a:endParaRPr lang="zh-CN" altLang="en-US" sz="1050" dirty="0"/>
          </a:p>
        </p:txBody>
      </p:sp>
      <p:sp>
        <p:nvSpPr>
          <p:cNvPr id="27" name="文本框 26"/>
          <p:cNvSpPr txBox="1"/>
          <p:nvPr/>
        </p:nvSpPr>
        <p:spPr>
          <a:xfrm>
            <a:off x="9257802" y="5314477"/>
            <a:ext cx="1800200" cy="397032"/>
          </a:xfrm>
          <a:prstGeom prst="rect">
            <a:avLst/>
          </a:prstGeom>
          <a:noFill/>
        </p:spPr>
        <p:txBody>
          <a:bodyPr wrap="square" rtlCol="0">
            <a:spAutoFit/>
          </a:bodyPr>
          <a:lstStyle/>
          <a:p>
            <a:pPr>
              <a:lnSpc>
                <a:spcPct val="90000"/>
              </a:lnSpc>
            </a:pPr>
            <a:r>
              <a:rPr lang="en-US" altLang="zh-CN" sz="1100" dirty="0"/>
              <a:t>…………..</a:t>
            </a:r>
          </a:p>
          <a:p>
            <a:pPr>
              <a:lnSpc>
                <a:spcPct val="90000"/>
              </a:lnSpc>
            </a:pPr>
            <a:endParaRPr lang="zh-CN" altLang="en-US" sz="1050" dirty="0"/>
          </a:p>
        </p:txBody>
      </p:sp>
      <p:grpSp>
        <p:nvGrpSpPr>
          <p:cNvPr id="28" name="组合 27"/>
          <p:cNvGrpSpPr/>
          <p:nvPr/>
        </p:nvGrpSpPr>
        <p:grpSpPr>
          <a:xfrm>
            <a:off x="701731" y="1664638"/>
            <a:ext cx="7372341" cy="4076489"/>
            <a:chOff x="701731" y="1664638"/>
            <a:chExt cx="7372341" cy="4076489"/>
          </a:xfrm>
        </p:grpSpPr>
        <p:sp>
          <p:nvSpPr>
            <p:cNvPr id="29" name="平行四边形 28"/>
            <p:cNvSpPr/>
            <p:nvPr/>
          </p:nvSpPr>
          <p:spPr>
            <a:xfrm>
              <a:off x="2772161" y="2443309"/>
              <a:ext cx="808992" cy="549079"/>
            </a:xfrm>
            <a:prstGeom prst="parallelogram">
              <a:avLst/>
            </a:prstGeom>
            <a:noFill/>
            <a:ln w="9525" cap="flat" cmpd="sng" algn="ctr">
              <a:solidFill>
                <a:srgbClr val="545454">
                  <a:shade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sp>
          <p:nvSpPr>
            <p:cNvPr id="30" name="平行四边形 29"/>
            <p:cNvSpPr/>
            <p:nvPr/>
          </p:nvSpPr>
          <p:spPr>
            <a:xfrm>
              <a:off x="2559691" y="3615188"/>
              <a:ext cx="848010" cy="583965"/>
            </a:xfrm>
            <a:prstGeom prst="parallelogram">
              <a:avLst/>
            </a:prstGeom>
            <a:noFill/>
            <a:ln w="9525" cap="flat" cmpd="sng" algn="ctr">
              <a:solidFill>
                <a:srgbClr val="545454">
                  <a:shade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grpSp>
          <p:nvGrpSpPr>
            <p:cNvPr id="31" name="组合 30"/>
            <p:cNvGrpSpPr/>
            <p:nvPr/>
          </p:nvGrpSpPr>
          <p:grpSpPr>
            <a:xfrm>
              <a:off x="3539129" y="2460317"/>
              <a:ext cx="915003" cy="534682"/>
              <a:chOff x="5587130" y="1691033"/>
              <a:chExt cx="808992" cy="557207"/>
            </a:xfrm>
          </p:grpSpPr>
          <p:sp>
            <p:nvSpPr>
              <p:cNvPr id="562" name="Rectangle 219"/>
              <p:cNvSpPr>
                <a:spLocks noChangeArrowheads="1"/>
              </p:cNvSpPr>
              <p:nvPr/>
            </p:nvSpPr>
            <p:spPr bwMode="auto">
              <a:xfrm>
                <a:off x="5647363" y="2039969"/>
                <a:ext cx="635207" cy="206625"/>
              </a:xfrm>
              <a:prstGeom prst="rect">
                <a:avLst/>
              </a:prstGeom>
              <a:solidFill>
                <a:srgbClr val="C3996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63" name="Rectangle 220"/>
              <p:cNvSpPr>
                <a:spLocks noChangeArrowheads="1"/>
              </p:cNvSpPr>
              <p:nvPr/>
            </p:nvSpPr>
            <p:spPr bwMode="auto">
              <a:xfrm>
                <a:off x="5647363" y="2039969"/>
                <a:ext cx="635207" cy="38691"/>
              </a:xfrm>
              <a:prstGeom prst="rect">
                <a:avLst/>
              </a:prstGeom>
              <a:solidFill>
                <a:srgbClr val="9E6C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64" name="Rectangle 221"/>
              <p:cNvSpPr>
                <a:spLocks noChangeArrowheads="1"/>
              </p:cNvSpPr>
              <p:nvPr/>
            </p:nvSpPr>
            <p:spPr bwMode="auto">
              <a:xfrm>
                <a:off x="5826400" y="2058903"/>
                <a:ext cx="271643" cy="188514"/>
              </a:xfrm>
              <a:prstGeom prst="rect">
                <a:avLst/>
              </a:prstGeom>
              <a:solidFill>
                <a:srgbClr val="8A5D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65" name="Rectangle 222"/>
              <p:cNvSpPr>
                <a:spLocks noChangeArrowheads="1"/>
              </p:cNvSpPr>
              <p:nvPr/>
            </p:nvSpPr>
            <p:spPr bwMode="auto">
              <a:xfrm>
                <a:off x="5826400" y="2058903"/>
                <a:ext cx="271643" cy="34575"/>
              </a:xfrm>
              <a:prstGeom prst="rect">
                <a:avLst/>
              </a:prstGeom>
              <a:solidFill>
                <a:srgbClr val="603E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66" name="Freeform 223"/>
              <p:cNvSpPr>
                <a:spLocks/>
              </p:cNvSpPr>
              <p:nvPr/>
            </p:nvSpPr>
            <p:spPr bwMode="auto">
              <a:xfrm>
                <a:off x="5814053" y="2048201"/>
                <a:ext cx="298396" cy="88906"/>
              </a:xfrm>
              <a:custGeom>
                <a:avLst/>
                <a:gdLst>
                  <a:gd name="T0" fmla="*/ 352 w 352"/>
                  <a:gd name="T1" fmla="*/ 42 h 88"/>
                  <a:gd name="T2" fmla="*/ 0 w 352"/>
                  <a:gd name="T3" fmla="*/ 42 h 88"/>
                  <a:gd name="T4" fmla="*/ 30 w 352"/>
                  <a:gd name="T5" fmla="*/ 88 h 88"/>
                  <a:gd name="T6" fmla="*/ 322 w 352"/>
                  <a:gd name="T7" fmla="*/ 88 h 88"/>
                  <a:gd name="T8" fmla="*/ 352 w 352"/>
                  <a:gd name="T9" fmla="*/ 42 h 88"/>
                </a:gdLst>
                <a:ahLst/>
                <a:cxnLst>
                  <a:cxn ang="0">
                    <a:pos x="T0" y="T1"/>
                  </a:cxn>
                  <a:cxn ang="0">
                    <a:pos x="T2" y="T3"/>
                  </a:cxn>
                  <a:cxn ang="0">
                    <a:pos x="T4" y="T5"/>
                  </a:cxn>
                  <a:cxn ang="0">
                    <a:pos x="T6" y="T7"/>
                  </a:cxn>
                  <a:cxn ang="0">
                    <a:pos x="T8" y="T9"/>
                  </a:cxn>
                </a:cxnLst>
                <a:rect l="0" t="0" r="r" b="b"/>
                <a:pathLst>
                  <a:path w="352" h="88">
                    <a:moveTo>
                      <a:pt x="352" y="42"/>
                    </a:moveTo>
                    <a:cubicBezTo>
                      <a:pt x="253" y="5"/>
                      <a:pt x="121" y="0"/>
                      <a:pt x="0" y="42"/>
                    </a:cubicBezTo>
                    <a:cubicBezTo>
                      <a:pt x="30" y="88"/>
                      <a:pt x="30" y="88"/>
                      <a:pt x="30" y="88"/>
                    </a:cubicBezTo>
                    <a:cubicBezTo>
                      <a:pt x="130" y="59"/>
                      <a:pt x="222" y="59"/>
                      <a:pt x="322" y="88"/>
                    </a:cubicBezTo>
                    <a:lnTo>
                      <a:pt x="352" y="42"/>
                    </a:lnTo>
                    <a:close/>
                  </a:path>
                </a:pathLst>
              </a:custGeom>
              <a:solidFill>
                <a:srgbClr val="7A18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67" name="Freeform 224"/>
              <p:cNvSpPr>
                <a:spLocks/>
              </p:cNvSpPr>
              <p:nvPr/>
            </p:nvSpPr>
            <p:spPr bwMode="auto">
              <a:xfrm>
                <a:off x="5897055" y="2077013"/>
                <a:ext cx="16463" cy="27989"/>
              </a:xfrm>
              <a:custGeom>
                <a:avLst/>
                <a:gdLst>
                  <a:gd name="T0" fmla="*/ 3 w 19"/>
                  <a:gd name="T1" fmla="*/ 21 h 27"/>
                  <a:gd name="T2" fmla="*/ 10 w 19"/>
                  <a:gd name="T3" fmla="*/ 22 h 27"/>
                  <a:gd name="T4" fmla="*/ 13 w 19"/>
                  <a:gd name="T5" fmla="*/ 19 h 27"/>
                  <a:gd name="T6" fmla="*/ 9 w 19"/>
                  <a:gd name="T7" fmla="*/ 16 h 27"/>
                  <a:gd name="T8" fmla="*/ 1 w 19"/>
                  <a:gd name="T9" fmla="*/ 9 h 27"/>
                  <a:gd name="T10" fmla="*/ 9 w 19"/>
                  <a:gd name="T11" fmla="*/ 1 h 27"/>
                  <a:gd name="T12" fmla="*/ 15 w 19"/>
                  <a:gd name="T13" fmla="*/ 1 h 27"/>
                  <a:gd name="T14" fmla="*/ 15 w 19"/>
                  <a:gd name="T15" fmla="*/ 6 h 27"/>
                  <a:gd name="T16" fmla="*/ 10 w 19"/>
                  <a:gd name="T17" fmla="*/ 5 h 27"/>
                  <a:gd name="T18" fmla="*/ 6 w 19"/>
                  <a:gd name="T19" fmla="*/ 8 h 27"/>
                  <a:gd name="T20" fmla="*/ 11 w 19"/>
                  <a:gd name="T21" fmla="*/ 11 h 27"/>
                  <a:gd name="T22" fmla="*/ 19 w 19"/>
                  <a:gd name="T23" fmla="*/ 17 h 27"/>
                  <a:gd name="T24" fmla="*/ 10 w 19"/>
                  <a:gd name="T25" fmla="*/ 26 h 27"/>
                  <a:gd name="T26" fmla="*/ 3 w 19"/>
                  <a:gd name="T27" fmla="*/ 26 h 27"/>
                  <a:gd name="T28" fmla="*/ 3 w 19"/>
                  <a:gd name="T29"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7">
                    <a:moveTo>
                      <a:pt x="3" y="21"/>
                    </a:moveTo>
                    <a:cubicBezTo>
                      <a:pt x="5" y="22"/>
                      <a:pt x="7" y="22"/>
                      <a:pt x="10" y="22"/>
                    </a:cubicBezTo>
                    <a:cubicBezTo>
                      <a:pt x="12" y="21"/>
                      <a:pt x="13" y="20"/>
                      <a:pt x="13" y="19"/>
                    </a:cubicBezTo>
                    <a:cubicBezTo>
                      <a:pt x="13" y="17"/>
                      <a:pt x="12" y="16"/>
                      <a:pt x="9" y="16"/>
                    </a:cubicBezTo>
                    <a:cubicBezTo>
                      <a:pt x="4" y="15"/>
                      <a:pt x="1" y="13"/>
                      <a:pt x="1" y="9"/>
                    </a:cubicBezTo>
                    <a:cubicBezTo>
                      <a:pt x="0" y="5"/>
                      <a:pt x="3" y="2"/>
                      <a:pt x="9" y="1"/>
                    </a:cubicBezTo>
                    <a:cubicBezTo>
                      <a:pt x="12" y="0"/>
                      <a:pt x="14" y="1"/>
                      <a:pt x="15" y="1"/>
                    </a:cubicBezTo>
                    <a:cubicBezTo>
                      <a:pt x="15" y="6"/>
                      <a:pt x="15" y="6"/>
                      <a:pt x="15" y="6"/>
                    </a:cubicBezTo>
                    <a:cubicBezTo>
                      <a:pt x="14" y="5"/>
                      <a:pt x="12" y="5"/>
                      <a:pt x="10" y="5"/>
                    </a:cubicBezTo>
                    <a:cubicBezTo>
                      <a:pt x="7" y="6"/>
                      <a:pt x="6" y="7"/>
                      <a:pt x="6" y="8"/>
                    </a:cubicBezTo>
                    <a:cubicBezTo>
                      <a:pt x="7" y="10"/>
                      <a:pt x="8" y="10"/>
                      <a:pt x="11" y="11"/>
                    </a:cubicBezTo>
                    <a:cubicBezTo>
                      <a:pt x="16" y="12"/>
                      <a:pt x="18" y="14"/>
                      <a:pt x="19" y="17"/>
                    </a:cubicBezTo>
                    <a:cubicBezTo>
                      <a:pt x="19" y="21"/>
                      <a:pt x="17" y="25"/>
                      <a:pt x="10" y="26"/>
                    </a:cubicBezTo>
                    <a:cubicBezTo>
                      <a:pt x="7" y="27"/>
                      <a:pt x="4" y="26"/>
                      <a:pt x="3" y="26"/>
                    </a:cubicBezTo>
                    <a:lnTo>
                      <a:pt x="3" y="21"/>
                    </a:lnTo>
                    <a:close/>
                  </a:path>
                </a:pathLst>
              </a:custGeom>
              <a:solidFill>
                <a:srgbClr val="F5F5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68" name="Freeform 225"/>
              <p:cNvSpPr>
                <a:spLocks/>
              </p:cNvSpPr>
              <p:nvPr/>
            </p:nvSpPr>
            <p:spPr bwMode="auto">
              <a:xfrm>
                <a:off x="5914204" y="2075367"/>
                <a:ext cx="17835" cy="26343"/>
              </a:xfrm>
              <a:custGeom>
                <a:avLst/>
                <a:gdLst>
                  <a:gd name="T0" fmla="*/ 21 w 21"/>
                  <a:gd name="T1" fmla="*/ 24 h 26"/>
                  <a:gd name="T2" fmla="*/ 15 w 21"/>
                  <a:gd name="T3" fmla="*/ 26 h 26"/>
                  <a:gd name="T4" fmla="*/ 1 w 21"/>
                  <a:gd name="T5" fmla="*/ 14 h 26"/>
                  <a:gd name="T6" fmla="*/ 13 w 21"/>
                  <a:gd name="T7" fmla="*/ 0 h 26"/>
                  <a:gd name="T8" fmla="*/ 20 w 21"/>
                  <a:gd name="T9" fmla="*/ 1 h 26"/>
                  <a:gd name="T10" fmla="*/ 19 w 21"/>
                  <a:gd name="T11" fmla="*/ 5 h 26"/>
                  <a:gd name="T12" fmla="*/ 14 w 21"/>
                  <a:gd name="T13" fmla="*/ 5 h 26"/>
                  <a:gd name="T14" fmla="*/ 7 w 21"/>
                  <a:gd name="T15" fmla="*/ 14 h 26"/>
                  <a:gd name="T16" fmla="*/ 16 w 21"/>
                  <a:gd name="T17" fmla="*/ 21 h 26"/>
                  <a:gd name="T18" fmla="*/ 20 w 21"/>
                  <a:gd name="T19" fmla="*/ 20 h 26"/>
                  <a:gd name="T20" fmla="*/ 21 w 21"/>
                  <a:gd name="T21"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24"/>
                    </a:moveTo>
                    <a:cubicBezTo>
                      <a:pt x="20" y="24"/>
                      <a:pt x="18" y="25"/>
                      <a:pt x="15" y="26"/>
                    </a:cubicBezTo>
                    <a:cubicBezTo>
                      <a:pt x="7" y="26"/>
                      <a:pt x="2" y="21"/>
                      <a:pt x="1" y="14"/>
                    </a:cubicBezTo>
                    <a:cubicBezTo>
                      <a:pt x="0" y="6"/>
                      <a:pt x="6" y="1"/>
                      <a:pt x="13" y="0"/>
                    </a:cubicBezTo>
                    <a:cubicBezTo>
                      <a:pt x="16" y="0"/>
                      <a:pt x="19" y="0"/>
                      <a:pt x="20" y="1"/>
                    </a:cubicBezTo>
                    <a:cubicBezTo>
                      <a:pt x="19" y="5"/>
                      <a:pt x="19" y="5"/>
                      <a:pt x="19" y="5"/>
                    </a:cubicBezTo>
                    <a:cubicBezTo>
                      <a:pt x="18" y="5"/>
                      <a:pt x="16" y="5"/>
                      <a:pt x="14" y="5"/>
                    </a:cubicBezTo>
                    <a:cubicBezTo>
                      <a:pt x="10" y="5"/>
                      <a:pt x="6" y="8"/>
                      <a:pt x="7" y="14"/>
                    </a:cubicBezTo>
                    <a:cubicBezTo>
                      <a:pt x="7" y="18"/>
                      <a:pt x="11" y="21"/>
                      <a:pt x="16" y="21"/>
                    </a:cubicBezTo>
                    <a:cubicBezTo>
                      <a:pt x="17" y="21"/>
                      <a:pt x="19" y="20"/>
                      <a:pt x="20" y="20"/>
                    </a:cubicBezTo>
                    <a:lnTo>
                      <a:pt x="21" y="24"/>
                    </a:lnTo>
                    <a:close/>
                  </a:path>
                </a:pathLst>
              </a:custGeom>
              <a:solidFill>
                <a:srgbClr val="F5F5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69" name="Freeform 226"/>
              <p:cNvSpPr>
                <a:spLocks/>
              </p:cNvSpPr>
              <p:nvPr/>
            </p:nvSpPr>
            <p:spPr bwMode="auto">
              <a:xfrm>
                <a:off x="5934097" y="2074543"/>
                <a:ext cx="17835" cy="25520"/>
              </a:xfrm>
              <a:custGeom>
                <a:avLst/>
                <a:gdLst>
                  <a:gd name="T0" fmla="*/ 8 w 26"/>
                  <a:gd name="T1" fmla="*/ 0 h 31"/>
                  <a:gd name="T2" fmla="*/ 8 w 26"/>
                  <a:gd name="T3" fmla="*/ 12 h 31"/>
                  <a:gd name="T4" fmla="*/ 19 w 26"/>
                  <a:gd name="T5" fmla="*/ 12 h 31"/>
                  <a:gd name="T6" fmla="*/ 19 w 26"/>
                  <a:gd name="T7" fmla="*/ 0 h 31"/>
                  <a:gd name="T8" fmla="*/ 25 w 26"/>
                  <a:gd name="T9" fmla="*/ 0 h 31"/>
                  <a:gd name="T10" fmla="*/ 26 w 26"/>
                  <a:gd name="T11" fmla="*/ 31 h 31"/>
                  <a:gd name="T12" fmla="*/ 20 w 26"/>
                  <a:gd name="T13" fmla="*/ 31 h 31"/>
                  <a:gd name="T14" fmla="*/ 19 w 26"/>
                  <a:gd name="T15" fmla="*/ 17 h 31"/>
                  <a:gd name="T16" fmla="*/ 8 w 26"/>
                  <a:gd name="T17" fmla="*/ 18 h 31"/>
                  <a:gd name="T18" fmla="*/ 9 w 26"/>
                  <a:gd name="T19" fmla="*/ 31 h 31"/>
                  <a:gd name="T20" fmla="*/ 2 w 26"/>
                  <a:gd name="T21" fmla="*/ 31 h 31"/>
                  <a:gd name="T22" fmla="*/ 0 w 26"/>
                  <a:gd name="T23" fmla="*/ 1 h 31"/>
                  <a:gd name="T24" fmla="*/ 8 w 26"/>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1">
                    <a:moveTo>
                      <a:pt x="8" y="0"/>
                    </a:moveTo>
                    <a:lnTo>
                      <a:pt x="8" y="12"/>
                    </a:lnTo>
                    <a:lnTo>
                      <a:pt x="19" y="12"/>
                    </a:lnTo>
                    <a:lnTo>
                      <a:pt x="19" y="0"/>
                    </a:lnTo>
                    <a:lnTo>
                      <a:pt x="25" y="0"/>
                    </a:lnTo>
                    <a:lnTo>
                      <a:pt x="26" y="31"/>
                    </a:lnTo>
                    <a:lnTo>
                      <a:pt x="20" y="31"/>
                    </a:lnTo>
                    <a:lnTo>
                      <a:pt x="19" y="17"/>
                    </a:lnTo>
                    <a:lnTo>
                      <a:pt x="8" y="18"/>
                    </a:lnTo>
                    <a:lnTo>
                      <a:pt x="9" y="31"/>
                    </a:lnTo>
                    <a:lnTo>
                      <a:pt x="2" y="31"/>
                    </a:lnTo>
                    <a:lnTo>
                      <a:pt x="0" y="1"/>
                    </a:lnTo>
                    <a:lnTo>
                      <a:pt x="8" y="0"/>
                    </a:lnTo>
                    <a:close/>
                  </a:path>
                </a:pathLst>
              </a:custGeom>
              <a:solidFill>
                <a:srgbClr val="F5F5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70" name="Freeform 227"/>
              <p:cNvSpPr>
                <a:spLocks noEditPoints="1"/>
              </p:cNvSpPr>
              <p:nvPr/>
            </p:nvSpPr>
            <p:spPr bwMode="auto">
              <a:xfrm>
                <a:off x="5955362" y="2072897"/>
                <a:ext cx="20579" cy="27166"/>
              </a:xfrm>
              <a:custGeom>
                <a:avLst/>
                <a:gdLst>
                  <a:gd name="T0" fmla="*/ 24 w 24"/>
                  <a:gd name="T1" fmla="*/ 13 h 26"/>
                  <a:gd name="T2" fmla="*/ 12 w 24"/>
                  <a:gd name="T3" fmla="*/ 26 h 26"/>
                  <a:gd name="T4" fmla="*/ 0 w 24"/>
                  <a:gd name="T5" fmla="*/ 13 h 26"/>
                  <a:gd name="T6" fmla="*/ 12 w 24"/>
                  <a:gd name="T7" fmla="*/ 1 h 26"/>
                  <a:gd name="T8" fmla="*/ 24 w 24"/>
                  <a:gd name="T9" fmla="*/ 13 h 26"/>
                  <a:gd name="T10" fmla="*/ 6 w 24"/>
                  <a:gd name="T11" fmla="*/ 13 h 26"/>
                  <a:gd name="T12" fmla="*/ 12 w 24"/>
                  <a:gd name="T13" fmla="*/ 22 h 26"/>
                  <a:gd name="T14" fmla="*/ 18 w 24"/>
                  <a:gd name="T15" fmla="*/ 13 h 26"/>
                  <a:gd name="T16" fmla="*/ 12 w 24"/>
                  <a:gd name="T17" fmla="*/ 5 h 26"/>
                  <a:gd name="T18" fmla="*/ 6 w 24"/>
                  <a:gd name="T1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6">
                    <a:moveTo>
                      <a:pt x="24" y="13"/>
                    </a:moveTo>
                    <a:cubicBezTo>
                      <a:pt x="24" y="21"/>
                      <a:pt x="19" y="26"/>
                      <a:pt x="12" y="26"/>
                    </a:cubicBezTo>
                    <a:cubicBezTo>
                      <a:pt x="4" y="26"/>
                      <a:pt x="0" y="20"/>
                      <a:pt x="0" y="13"/>
                    </a:cubicBezTo>
                    <a:cubicBezTo>
                      <a:pt x="0" y="6"/>
                      <a:pt x="5" y="0"/>
                      <a:pt x="12" y="1"/>
                    </a:cubicBezTo>
                    <a:cubicBezTo>
                      <a:pt x="20" y="1"/>
                      <a:pt x="24" y="6"/>
                      <a:pt x="24" y="13"/>
                    </a:cubicBezTo>
                    <a:close/>
                    <a:moveTo>
                      <a:pt x="6" y="13"/>
                    </a:moveTo>
                    <a:cubicBezTo>
                      <a:pt x="6" y="18"/>
                      <a:pt x="8" y="22"/>
                      <a:pt x="12" y="22"/>
                    </a:cubicBezTo>
                    <a:cubicBezTo>
                      <a:pt x="16" y="22"/>
                      <a:pt x="18" y="18"/>
                      <a:pt x="18" y="13"/>
                    </a:cubicBezTo>
                    <a:cubicBezTo>
                      <a:pt x="18" y="9"/>
                      <a:pt x="16" y="5"/>
                      <a:pt x="12" y="5"/>
                    </a:cubicBezTo>
                    <a:cubicBezTo>
                      <a:pt x="8" y="5"/>
                      <a:pt x="6" y="8"/>
                      <a:pt x="6" y="13"/>
                    </a:cubicBezTo>
                    <a:close/>
                  </a:path>
                </a:pathLst>
              </a:custGeom>
              <a:solidFill>
                <a:srgbClr val="F5F5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71" name="Freeform 228"/>
              <p:cNvSpPr>
                <a:spLocks noEditPoints="1"/>
              </p:cNvSpPr>
              <p:nvPr/>
            </p:nvSpPr>
            <p:spPr bwMode="auto">
              <a:xfrm>
                <a:off x="5978685" y="2074543"/>
                <a:ext cx="20579" cy="27166"/>
              </a:xfrm>
              <a:custGeom>
                <a:avLst/>
                <a:gdLst>
                  <a:gd name="T0" fmla="*/ 24 w 24"/>
                  <a:gd name="T1" fmla="*/ 14 h 27"/>
                  <a:gd name="T2" fmla="*/ 11 w 24"/>
                  <a:gd name="T3" fmla="*/ 26 h 27"/>
                  <a:gd name="T4" fmla="*/ 0 w 24"/>
                  <a:gd name="T5" fmla="*/ 13 h 27"/>
                  <a:gd name="T6" fmla="*/ 13 w 24"/>
                  <a:gd name="T7" fmla="*/ 1 h 27"/>
                  <a:gd name="T8" fmla="*/ 24 w 24"/>
                  <a:gd name="T9" fmla="*/ 14 h 27"/>
                  <a:gd name="T10" fmla="*/ 6 w 24"/>
                  <a:gd name="T11" fmla="*/ 13 h 27"/>
                  <a:gd name="T12" fmla="*/ 11 w 24"/>
                  <a:gd name="T13" fmla="*/ 22 h 27"/>
                  <a:gd name="T14" fmla="*/ 18 w 24"/>
                  <a:gd name="T15" fmla="*/ 14 h 27"/>
                  <a:gd name="T16" fmla="*/ 13 w 24"/>
                  <a:gd name="T17" fmla="*/ 5 h 27"/>
                  <a:gd name="T18" fmla="*/ 6 w 24"/>
                  <a:gd name="T19"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7">
                    <a:moveTo>
                      <a:pt x="24" y="14"/>
                    </a:moveTo>
                    <a:cubicBezTo>
                      <a:pt x="23" y="22"/>
                      <a:pt x="18" y="27"/>
                      <a:pt x="11" y="26"/>
                    </a:cubicBezTo>
                    <a:cubicBezTo>
                      <a:pt x="4" y="26"/>
                      <a:pt x="0" y="20"/>
                      <a:pt x="0" y="13"/>
                    </a:cubicBezTo>
                    <a:cubicBezTo>
                      <a:pt x="1" y="5"/>
                      <a:pt x="6" y="0"/>
                      <a:pt x="13" y="1"/>
                    </a:cubicBezTo>
                    <a:cubicBezTo>
                      <a:pt x="20" y="1"/>
                      <a:pt x="24" y="7"/>
                      <a:pt x="24" y="14"/>
                    </a:cubicBezTo>
                    <a:close/>
                    <a:moveTo>
                      <a:pt x="6" y="13"/>
                    </a:moveTo>
                    <a:cubicBezTo>
                      <a:pt x="6" y="18"/>
                      <a:pt x="8" y="21"/>
                      <a:pt x="11" y="22"/>
                    </a:cubicBezTo>
                    <a:cubicBezTo>
                      <a:pt x="15" y="22"/>
                      <a:pt x="18" y="18"/>
                      <a:pt x="18" y="14"/>
                    </a:cubicBezTo>
                    <a:cubicBezTo>
                      <a:pt x="18" y="9"/>
                      <a:pt x="16" y="5"/>
                      <a:pt x="13" y="5"/>
                    </a:cubicBezTo>
                    <a:cubicBezTo>
                      <a:pt x="9" y="5"/>
                      <a:pt x="6" y="8"/>
                      <a:pt x="6" y="13"/>
                    </a:cubicBezTo>
                    <a:close/>
                  </a:path>
                </a:pathLst>
              </a:custGeom>
              <a:solidFill>
                <a:srgbClr val="F5F5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72" name="Freeform 229"/>
              <p:cNvSpPr>
                <a:spLocks/>
              </p:cNvSpPr>
              <p:nvPr/>
            </p:nvSpPr>
            <p:spPr bwMode="auto">
              <a:xfrm>
                <a:off x="6001322" y="2076190"/>
                <a:ext cx="13034" cy="27989"/>
              </a:xfrm>
              <a:custGeom>
                <a:avLst/>
                <a:gdLst>
                  <a:gd name="T0" fmla="*/ 3 w 19"/>
                  <a:gd name="T1" fmla="*/ 0 h 34"/>
                  <a:gd name="T2" fmla="*/ 10 w 19"/>
                  <a:gd name="T3" fmla="*/ 1 h 34"/>
                  <a:gd name="T4" fmla="*/ 8 w 19"/>
                  <a:gd name="T5" fmla="*/ 26 h 34"/>
                  <a:gd name="T6" fmla="*/ 19 w 19"/>
                  <a:gd name="T7" fmla="*/ 27 h 34"/>
                  <a:gd name="T8" fmla="*/ 19 w 19"/>
                  <a:gd name="T9" fmla="*/ 34 h 34"/>
                  <a:gd name="T10" fmla="*/ 0 w 19"/>
                  <a:gd name="T11" fmla="*/ 31 h 34"/>
                  <a:gd name="T12" fmla="*/ 3 w 1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9" h="34">
                    <a:moveTo>
                      <a:pt x="3" y="0"/>
                    </a:moveTo>
                    <a:lnTo>
                      <a:pt x="10" y="1"/>
                    </a:lnTo>
                    <a:lnTo>
                      <a:pt x="8" y="26"/>
                    </a:lnTo>
                    <a:lnTo>
                      <a:pt x="19" y="27"/>
                    </a:lnTo>
                    <a:lnTo>
                      <a:pt x="19" y="34"/>
                    </a:lnTo>
                    <a:lnTo>
                      <a:pt x="0" y="31"/>
                    </a:lnTo>
                    <a:lnTo>
                      <a:pt x="3" y="0"/>
                    </a:lnTo>
                    <a:close/>
                  </a:path>
                </a:pathLst>
              </a:custGeom>
              <a:solidFill>
                <a:srgbClr val="F5F5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73" name="Rectangle 230"/>
              <p:cNvSpPr>
                <a:spLocks noChangeArrowheads="1"/>
              </p:cNvSpPr>
              <p:nvPr/>
            </p:nvSpPr>
            <p:spPr bwMode="auto">
              <a:xfrm>
                <a:off x="5664512" y="2086892"/>
                <a:ext cx="42530" cy="35398"/>
              </a:xfrm>
              <a:prstGeom prst="rect">
                <a:avLst/>
              </a:prstGeom>
              <a:solidFill>
                <a:srgbClr val="F5F5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74" name="Rectangle 231"/>
              <p:cNvSpPr>
                <a:spLocks noChangeArrowheads="1"/>
              </p:cNvSpPr>
              <p:nvPr/>
            </p:nvSpPr>
            <p:spPr bwMode="auto">
              <a:xfrm>
                <a:off x="5656966" y="2117350"/>
                <a:ext cx="54192" cy="4939"/>
              </a:xfrm>
              <a:prstGeom prst="rect">
                <a:avLst/>
              </a:prstGeom>
              <a:solidFill>
                <a:srgbClr val="8A5D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75" name="Rectangle 232"/>
              <p:cNvSpPr>
                <a:spLocks noChangeArrowheads="1"/>
              </p:cNvSpPr>
              <p:nvPr/>
            </p:nvSpPr>
            <p:spPr bwMode="auto">
              <a:xfrm>
                <a:off x="5753002" y="2086892"/>
                <a:ext cx="41844" cy="35398"/>
              </a:xfrm>
              <a:prstGeom prst="rect">
                <a:avLst/>
              </a:prstGeom>
              <a:solidFill>
                <a:srgbClr val="F5F5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76" name="Rectangle 233"/>
              <p:cNvSpPr>
                <a:spLocks noChangeArrowheads="1"/>
              </p:cNvSpPr>
              <p:nvPr/>
            </p:nvSpPr>
            <p:spPr bwMode="auto">
              <a:xfrm>
                <a:off x="5744770" y="2117350"/>
                <a:ext cx="55564" cy="4939"/>
              </a:xfrm>
              <a:prstGeom prst="rect">
                <a:avLst/>
              </a:prstGeom>
              <a:solidFill>
                <a:srgbClr val="8A5D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77" name="Rectangle 234"/>
              <p:cNvSpPr>
                <a:spLocks noChangeArrowheads="1"/>
              </p:cNvSpPr>
              <p:nvPr/>
            </p:nvSpPr>
            <p:spPr bwMode="auto">
              <a:xfrm>
                <a:off x="5664512" y="2151102"/>
                <a:ext cx="42530" cy="35398"/>
              </a:xfrm>
              <a:prstGeom prst="rect">
                <a:avLst/>
              </a:prstGeom>
              <a:solidFill>
                <a:srgbClr val="F5F5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78" name="Rectangle 235"/>
              <p:cNvSpPr>
                <a:spLocks noChangeArrowheads="1"/>
              </p:cNvSpPr>
              <p:nvPr/>
            </p:nvSpPr>
            <p:spPr bwMode="auto">
              <a:xfrm>
                <a:off x="5656966" y="2181560"/>
                <a:ext cx="54192" cy="4939"/>
              </a:xfrm>
              <a:prstGeom prst="rect">
                <a:avLst/>
              </a:prstGeom>
              <a:solidFill>
                <a:srgbClr val="8A5D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79" name="Rectangle 236"/>
              <p:cNvSpPr>
                <a:spLocks noChangeArrowheads="1"/>
              </p:cNvSpPr>
              <p:nvPr/>
            </p:nvSpPr>
            <p:spPr bwMode="auto">
              <a:xfrm>
                <a:off x="5753002" y="2151102"/>
                <a:ext cx="41844" cy="35398"/>
              </a:xfrm>
              <a:prstGeom prst="rect">
                <a:avLst/>
              </a:prstGeom>
              <a:solidFill>
                <a:srgbClr val="F5F5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80" name="Rectangle 237"/>
              <p:cNvSpPr>
                <a:spLocks noChangeArrowheads="1"/>
              </p:cNvSpPr>
              <p:nvPr/>
            </p:nvSpPr>
            <p:spPr bwMode="auto">
              <a:xfrm>
                <a:off x="5744770" y="2181560"/>
                <a:ext cx="55564" cy="4939"/>
              </a:xfrm>
              <a:prstGeom prst="rect">
                <a:avLst/>
              </a:prstGeom>
              <a:solidFill>
                <a:srgbClr val="8A5D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81" name="Rectangle 238"/>
              <p:cNvSpPr>
                <a:spLocks noChangeArrowheads="1"/>
              </p:cNvSpPr>
              <p:nvPr/>
            </p:nvSpPr>
            <p:spPr bwMode="auto">
              <a:xfrm>
                <a:off x="6125482" y="2086892"/>
                <a:ext cx="41844" cy="35398"/>
              </a:xfrm>
              <a:prstGeom prst="rect">
                <a:avLst/>
              </a:prstGeom>
              <a:solidFill>
                <a:srgbClr val="F5F5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82" name="Rectangle 239"/>
              <p:cNvSpPr>
                <a:spLocks noChangeArrowheads="1"/>
              </p:cNvSpPr>
              <p:nvPr/>
            </p:nvSpPr>
            <p:spPr bwMode="auto">
              <a:xfrm>
                <a:off x="6117937" y="2117350"/>
                <a:ext cx="54192" cy="4939"/>
              </a:xfrm>
              <a:prstGeom prst="rect">
                <a:avLst/>
              </a:prstGeom>
              <a:solidFill>
                <a:srgbClr val="8A5D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83" name="Rectangle 240"/>
              <p:cNvSpPr>
                <a:spLocks noChangeArrowheads="1"/>
              </p:cNvSpPr>
              <p:nvPr/>
            </p:nvSpPr>
            <p:spPr bwMode="auto">
              <a:xfrm>
                <a:off x="6213972" y="2086892"/>
                <a:ext cx="42530" cy="35398"/>
              </a:xfrm>
              <a:prstGeom prst="rect">
                <a:avLst/>
              </a:prstGeom>
              <a:solidFill>
                <a:srgbClr val="F5F5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84" name="Rectangle 241"/>
              <p:cNvSpPr>
                <a:spLocks noChangeArrowheads="1"/>
              </p:cNvSpPr>
              <p:nvPr/>
            </p:nvSpPr>
            <p:spPr bwMode="auto">
              <a:xfrm>
                <a:off x="6206427" y="2117350"/>
                <a:ext cx="54877" cy="4939"/>
              </a:xfrm>
              <a:prstGeom prst="rect">
                <a:avLst/>
              </a:prstGeom>
              <a:solidFill>
                <a:srgbClr val="8A5D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85" name="Rectangle 242"/>
              <p:cNvSpPr>
                <a:spLocks noChangeArrowheads="1"/>
              </p:cNvSpPr>
              <p:nvPr/>
            </p:nvSpPr>
            <p:spPr bwMode="auto">
              <a:xfrm>
                <a:off x="6125482" y="2151102"/>
                <a:ext cx="41844" cy="35398"/>
              </a:xfrm>
              <a:prstGeom prst="rect">
                <a:avLst/>
              </a:prstGeom>
              <a:solidFill>
                <a:srgbClr val="F5F5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86" name="Rectangle 243"/>
              <p:cNvSpPr>
                <a:spLocks noChangeArrowheads="1"/>
              </p:cNvSpPr>
              <p:nvPr/>
            </p:nvSpPr>
            <p:spPr bwMode="auto">
              <a:xfrm>
                <a:off x="6117937" y="2181560"/>
                <a:ext cx="54192" cy="4939"/>
              </a:xfrm>
              <a:prstGeom prst="rect">
                <a:avLst/>
              </a:prstGeom>
              <a:solidFill>
                <a:srgbClr val="8A5D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87" name="Rectangle 244"/>
              <p:cNvSpPr>
                <a:spLocks noChangeArrowheads="1"/>
              </p:cNvSpPr>
              <p:nvPr/>
            </p:nvSpPr>
            <p:spPr bwMode="auto">
              <a:xfrm>
                <a:off x="6213972" y="2151102"/>
                <a:ext cx="42530" cy="35398"/>
              </a:xfrm>
              <a:prstGeom prst="rect">
                <a:avLst/>
              </a:prstGeom>
              <a:solidFill>
                <a:srgbClr val="F5F5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88" name="Rectangle 245"/>
              <p:cNvSpPr>
                <a:spLocks noChangeArrowheads="1"/>
              </p:cNvSpPr>
              <p:nvPr/>
            </p:nvSpPr>
            <p:spPr bwMode="auto">
              <a:xfrm>
                <a:off x="6206427" y="2181560"/>
                <a:ext cx="54877" cy="4939"/>
              </a:xfrm>
              <a:prstGeom prst="rect">
                <a:avLst/>
              </a:prstGeom>
              <a:solidFill>
                <a:srgbClr val="8A5D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89" name="Rectangle 246"/>
              <p:cNvSpPr>
                <a:spLocks noChangeArrowheads="1"/>
              </p:cNvSpPr>
              <p:nvPr/>
            </p:nvSpPr>
            <p:spPr bwMode="auto">
              <a:xfrm>
                <a:off x="5912146" y="2155218"/>
                <a:ext cx="98779" cy="92199"/>
              </a:xfrm>
              <a:prstGeom prst="rect">
                <a:avLst/>
              </a:prstGeom>
              <a:solidFill>
                <a:srgbClr val="F5F5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90" name="Rectangle 247"/>
              <p:cNvSpPr>
                <a:spLocks noChangeArrowheads="1"/>
              </p:cNvSpPr>
              <p:nvPr/>
            </p:nvSpPr>
            <p:spPr bwMode="auto">
              <a:xfrm>
                <a:off x="5906659" y="2147809"/>
                <a:ext cx="108383" cy="9878"/>
              </a:xfrm>
              <a:prstGeom prst="rect">
                <a:avLst/>
              </a:prstGeom>
              <a:solidFill>
                <a:srgbClr val="603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91" name="Freeform 248"/>
              <p:cNvSpPr>
                <a:spLocks/>
              </p:cNvSpPr>
              <p:nvPr/>
            </p:nvSpPr>
            <p:spPr bwMode="auto">
              <a:xfrm>
                <a:off x="5624725" y="1913195"/>
                <a:ext cx="685968" cy="149823"/>
              </a:xfrm>
              <a:custGeom>
                <a:avLst/>
                <a:gdLst>
                  <a:gd name="T0" fmla="*/ 0 w 1000"/>
                  <a:gd name="T1" fmla="*/ 182 h 182"/>
                  <a:gd name="T2" fmla="*/ 1000 w 1000"/>
                  <a:gd name="T3" fmla="*/ 180 h 182"/>
                  <a:gd name="T4" fmla="*/ 877 w 1000"/>
                  <a:gd name="T5" fmla="*/ 0 h 182"/>
                  <a:gd name="T6" fmla="*/ 156 w 1000"/>
                  <a:gd name="T7" fmla="*/ 0 h 182"/>
                  <a:gd name="T8" fmla="*/ 0 w 1000"/>
                  <a:gd name="T9" fmla="*/ 182 h 182"/>
                </a:gdLst>
                <a:ahLst/>
                <a:cxnLst>
                  <a:cxn ang="0">
                    <a:pos x="T0" y="T1"/>
                  </a:cxn>
                  <a:cxn ang="0">
                    <a:pos x="T2" y="T3"/>
                  </a:cxn>
                  <a:cxn ang="0">
                    <a:pos x="T4" y="T5"/>
                  </a:cxn>
                  <a:cxn ang="0">
                    <a:pos x="T6" y="T7"/>
                  </a:cxn>
                  <a:cxn ang="0">
                    <a:pos x="T8" y="T9"/>
                  </a:cxn>
                </a:cxnLst>
                <a:rect l="0" t="0" r="r" b="b"/>
                <a:pathLst>
                  <a:path w="1000" h="182">
                    <a:moveTo>
                      <a:pt x="0" y="182"/>
                    </a:moveTo>
                    <a:lnTo>
                      <a:pt x="1000" y="180"/>
                    </a:lnTo>
                    <a:lnTo>
                      <a:pt x="877" y="0"/>
                    </a:lnTo>
                    <a:lnTo>
                      <a:pt x="156" y="0"/>
                    </a:lnTo>
                    <a:lnTo>
                      <a:pt x="0" y="182"/>
                    </a:lnTo>
                    <a:close/>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92" name="Freeform 249"/>
              <p:cNvSpPr>
                <a:spLocks/>
              </p:cNvSpPr>
              <p:nvPr/>
            </p:nvSpPr>
            <p:spPr bwMode="auto">
              <a:xfrm>
                <a:off x="5602774" y="2188146"/>
                <a:ext cx="97408" cy="60094"/>
              </a:xfrm>
              <a:custGeom>
                <a:avLst/>
                <a:gdLst>
                  <a:gd name="T0" fmla="*/ 115 w 115"/>
                  <a:gd name="T1" fmla="*/ 59 h 59"/>
                  <a:gd name="T2" fmla="*/ 106 w 115"/>
                  <a:gd name="T3" fmla="*/ 52 h 59"/>
                  <a:gd name="T4" fmla="*/ 101 w 115"/>
                  <a:gd name="T5" fmla="*/ 42 h 59"/>
                  <a:gd name="T6" fmla="*/ 97 w 115"/>
                  <a:gd name="T7" fmla="*/ 23 h 59"/>
                  <a:gd name="T8" fmla="*/ 75 w 115"/>
                  <a:gd name="T9" fmla="*/ 31 h 59"/>
                  <a:gd name="T10" fmla="*/ 66 w 115"/>
                  <a:gd name="T11" fmla="*/ 27 h 59"/>
                  <a:gd name="T12" fmla="*/ 57 w 115"/>
                  <a:gd name="T13" fmla="*/ 26 h 59"/>
                  <a:gd name="T14" fmla="*/ 26 w 115"/>
                  <a:gd name="T15" fmla="*/ 35 h 59"/>
                  <a:gd name="T16" fmla="*/ 17 w 115"/>
                  <a:gd name="T17" fmla="*/ 33 h 59"/>
                  <a:gd name="T18" fmla="*/ 19 w 115"/>
                  <a:gd name="T19" fmla="*/ 41 h 59"/>
                  <a:gd name="T20" fmla="*/ 2 w 115"/>
                  <a:gd name="T21" fmla="*/ 47 h 59"/>
                  <a:gd name="T22" fmla="*/ 5 w 115"/>
                  <a:gd name="T23" fmla="*/ 59 h 59"/>
                  <a:gd name="T24" fmla="*/ 115 w 115"/>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59">
                    <a:moveTo>
                      <a:pt x="115" y="59"/>
                    </a:moveTo>
                    <a:cubicBezTo>
                      <a:pt x="115" y="55"/>
                      <a:pt x="111" y="52"/>
                      <a:pt x="106" y="52"/>
                    </a:cubicBezTo>
                    <a:cubicBezTo>
                      <a:pt x="114" y="51"/>
                      <a:pt x="106" y="43"/>
                      <a:pt x="101" y="42"/>
                    </a:cubicBezTo>
                    <a:cubicBezTo>
                      <a:pt x="111" y="39"/>
                      <a:pt x="103" y="27"/>
                      <a:pt x="97" y="23"/>
                    </a:cubicBezTo>
                    <a:cubicBezTo>
                      <a:pt x="89" y="18"/>
                      <a:pt x="80" y="22"/>
                      <a:pt x="75" y="31"/>
                    </a:cubicBezTo>
                    <a:cubicBezTo>
                      <a:pt x="75" y="24"/>
                      <a:pt x="70" y="25"/>
                      <a:pt x="66" y="27"/>
                    </a:cubicBezTo>
                    <a:cubicBezTo>
                      <a:pt x="67" y="20"/>
                      <a:pt x="58" y="20"/>
                      <a:pt x="57" y="26"/>
                    </a:cubicBezTo>
                    <a:cubicBezTo>
                      <a:pt x="60" y="0"/>
                      <a:pt x="8" y="8"/>
                      <a:pt x="26" y="35"/>
                    </a:cubicBezTo>
                    <a:cubicBezTo>
                      <a:pt x="24" y="32"/>
                      <a:pt x="20" y="32"/>
                      <a:pt x="17" y="33"/>
                    </a:cubicBezTo>
                    <a:cubicBezTo>
                      <a:pt x="17" y="36"/>
                      <a:pt x="17" y="39"/>
                      <a:pt x="19" y="41"/>
                    </a:cubicBezTo>
                    <a:cubicBezTo>
                      <a:pt x="14" y="36"/>
                      <a:pt x="3" y="41"/>
                      <a:pt x="2" y="47"/>
                    </a:cubicBezTo>
                    <a:cubicBezTo>
                      <a:pt x="0" y="52"/>
                      <a:pt x="2" y="56"/>
                      <a:pt x="5" y="59"/>
                    </a:cubicBezTo>
                    <a:lnTo>
                      <a:pt x="115" y="59"/>
                    </a:lnTo>
                    <a:close/>
                  </a:path>
                </a:pathLst>
              </a:custGeom>
              <a:solidFill>
                <a:srgbClr val="37B3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93" name="Freeform 250"/>
              <p:cNvSpPr>
                <a:spLocks/>
              </p:cNvSpPr>
              <p:nvPr/>
            </p:nvSpPr>
            <p:spPr bwMode="auto">
              <a:xfrm>
                <a:off x="6222890" y="2188146"/>
                <a:ext cx="98094" cy="60094"/>
              </a:xfrm>
              <a:custGeom>
                <a:avLst/>
                <a:gdLst>
                  <a:gd name="T0" fmla="*/ 115 w 115"/>
                  <a:gd name="T1" fmla="*/ 59 h 59"/>
                  <a:gd name="T2" fmla="*/ 107 w 115"/>
                  <a:gd name="T3" fmla="*/ 52 h 59"/>
                  <a:gd name="T4" fmla="*/ 101 w 115"/>
                  <a:gd name="T5" fmla="*/ 42 h 59"/>
                  <a:gd name="T6" fmla="*/ 98 w 115"/>
                  <a:gd name="T7" fmla="*/ 23 h 59"/>
                  <a:gd name="T8" fmla="*/ 76 w 115"/>
                  <a:gd name="T9" fmla="*/ 31 h 59"/>
                  <a:gd name="T10" fmla="*/ 66 w 115"/>
                  <a:gd name="T11" fmla="*/ 27 h 59"/>
                  <a:gd name="T12" fmla="*/ 57 w 115"/>
                  <a:gd name="T13" fmla="*/ 26 h 59"/>
                  <a:gd name="T14" fmla="*/ 27 w 115"/>
                  <a:gd name="T15" fmla="*/ 35 h 59"/>
                  <a:gd name="T16" fmla="*/ 18 w 115"/>
                  <a:gd name="T17" fmla="*/ 33 h 59"/>
                  <a:gd name="T18" fmla="*/ 19 w 115"/>
                  <a:gd name="T19" fmla="*/ 41 h 59"/>
                  <a:gd name="T20" fmla="*/ 2 w 115"/>
                  <a:gd name="T21" fmla="*/ 47 h 59"/>
                  <a:gd name="T22" fmla="*/ 5 w 115"/>
                  <a:gd name="T23" fmla="*/ 59 h 59"/>
                  <a:gd name="T24" fmla="*/ 115 w 115"/>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59">
                    <a:moveTo>
                      <a:pt x="115" y="59"/>
                    </a:moveTo>
                    <a:cubicBezTo>
                      <a:pt x="115" y="55"/>
                      <a:pt x="112" y="52"/>
                      <a:pt x="107" y="52"/>
                    </a:cubicBezTo>
                    <a:cubicBezTo>
                      <a:pt x="115" y="51"/>
                      <a:pt x="106" y="43"/>
                      <a:pt x="101" y="42"/>
                    </a:cubicBezTo>
                    <a:cubicBezTo>
                      <a:pt x="111" y="39"/>
                      <a:pt x="104" y="27"/>
                      <a:pt x="98" y="23"/>
                    </a:cubicBezTo>
                    <a:cubicBezTo>
                      <a:pt x="89" y="18"/>
                      <a:pt x="80" y="22"/>
                      <a:pt x="76" y="31"/>
                    </a:cubicBezTo>
                    <a:cubicBezTo>
                      <a:pt x="75" y="24"/>
                      <a:pt x="70" y="25"/>
                      <a:pt x="66" y="27"/>
                    </a:cubicBezTo>
                    <a:cubicBezTo>
                      <a:pt x="67" y="20"/>
                      <a:pt x="58" y="20"/>
                      <a:pt x="57" y="26"/>
                    </a:cubicBezTo>
                    <a:cubicBezTo>
                      <a:pt x="60" y="0"/>
                      <a:pt x="9" y="8"/>
                      <a:pt x="27" y="35"/>
                    </a:cubicBezTo>
                    <a:cubicBezTo>
                      <a:pt x="24" y="32"/>
                      <a:pt x="21" y="32"/>
                      <a:pt x="18" y="33"/>
                    </a:cubicBezTo>
                    <a:cubicBezTo>
                      <a:pt x="17" y="36"/>
                      <a:pt x="17" y="39"/>
                      <a:pt x="19" y="41"/>
                    </a:cubicBezTo>
                    <a:cubicBezTo>
                      <a:pt x="14" y="36"/>
                      <a:pt x="3" y="41"/>
                      <a:pt x="2" y="47"/>
                    </a:cubicBezTo>
                    <a:cubicBezTo>
                      <a:pt x="0" y="52"/>
                      <a:pt x="2" y="56"/>
                      <a:pt x="5" y="59"/>
                    </a:cubicBezTo>
                    <a:lnTo>
                      <a:pt x="115" y="59"/>
                    </a:lnTo>
                    <a:close/>
                  </a:path>
                </a:pathLst>
              </a:custGeom>
              <a:solidFill>
                <a:srgbClr val="37B3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594" name="平行四边形 593"/>
              <p:cNvSpPr/>
              <p:nvPr/>
            </p:nvSpPr>
            <p:spPr>
              <a:xfrm>
                <a:off x="5587130" y="1691033"/>
                <a:ext cx="808992" cy="549079"/>
              </a:xfrm>
              <a:prstGeom prst="parallelogram">
                <a:avLst/>
              </a:prstGeom>
              <a:noFill/>
              <a:ln w="9525" cap="flat" cmpd="sng" algn="ctr">
                <a:solidFill>
                  <a:srgbClr val="545454">
                    <a:shade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grpSp>
        <p:grpSp>
          <p:nvGrpSpPr>
            <p:cNvPr id="32" name="组合 31"/>
            <p:cNvGrpSpPr/>
            <p:nvPr/>
          </p:nvGrpSpPr>
          <p:grpSpPr>
            <a:xfrm>
              <a:off x="3023702" y="2433407"/>
              <a:ext cx="372481" cy="551548"/>
              <a:chOff x="5003897" y="1704681"/>
              <a:chExt cx="372481" cy="551548"/>
            </a:xfrm>
          </p:grpSpPr>
          <p:sp>
            <p:nvSpPr>
              <p:cNvPr id="531" name="Freeform 313"/>
              <p:cNvSpPr>
                <a:spLocks/>
              </p:cNvSpPr>
              <p:nvPr/>
            </p:nvSpPr>
            <p:spPr bwMode="auto">
              <a:xfrm>
                <a:off x="5247416" y="1764775"/>
                <a:ext cx="6860" cy="46923"/>
              </a:xfrm>
              <a:custGeom>
                <a:avLst/>
                <a:gdLst>
                  <a:gd name="T0" fmla="*/ 10 w 10"/>
                  <a:gd name="T1" fmla="*/ 54 h 57"/>
                  <a:gd name="T2" fmla="*/ 0 w 10"/>
                  <a:gd name="T3" fmla="*/ 57 h 57"/>
                  <a:gd name="T4" fmla="*/ 0 w 10"/>
                  <a:gd name="T5" fmla="*/ 2 h 57"/>
                  <a:gd name="T6" fmla="*/ 10 w 10"/>
                  <a:gd name="T7" fmla="*/ 0 h 57"/>
                  <a:gd name="T8" fmla="*/ 10 w 10"/>
                  <a:gd name="T9" fmla="*/ 54 h 57"/>
                </a:gdLst>
                <a:ahLst/>
                <a:cxnLst>
                  <a:cxn ang="0">
                    <a:pos x="T0" y="T1"/>
                  </a:cxn>
                  <a:cxn ang="0">
                    <a:pos x="T2" y="T3"/>
                  </a:cxn>
                  <a:cxn ang="0">
                    <a:pos x="T4" y="T5"/>
                  </a:cxn>
                  <a:cxn ang="0">
                    <a:pos x="T6" y="T7"/>
                  </a:cxn>
                  <a:cxn ang="0">
                    <a:pos x="T8" y="T9"/>
                  </a:cxn>
                </a:cxnLst>
                <a:rect l="0" t="0" r="r" b="b"/>
                <a:pathLst>
                  <a:path w="10" h="57">
                    <a:moveTo>
                      <a:pt x="10" y="54"/>
                    </a:moveTo>
                    <a:lnTo>
                      <a:pt x="0" y="57"/>
                    </a:lnTo>
                    <a:lnTo>
                      <a:pt x="0" y="2"/>
                    </a:lnTo>
                    <a:lnTo>
                      <a:pt x="10" y="0"/>
                    </a:lnTo>
                    <a:lnTo>
                      <a:pt x="10" y="54"/>
                    </a:lnTo>
                    <a:close/>
                  </a:path>
                </a:pathLst>
              </a:custGeom>
              <a:solidFill>
                <a:srgbClr val="FA5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32" name="Rectangle 314"/>
              <p:cNvSpPr>
                <a:spLocks noChangeArrowheads="1"/>
              </p:cNvSpPr>
              <p:nvPr/>
            </p:nvSpPr>
            <p:spPr bwMode="auto">
              <a:xfrm>
                <a:off x="5254276" y="1764775"/>
                <a:ext cx="2744" cy="44453"/>
              </a:xfrm>
              <a:prstGeom prst="rect">
                <a:avLst/>
              </a:prstGeom>
              <a:solidFill>
                <a:srgbClr val="CC2F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33" name="Freeform 315"/>
              <p:cNvSpPr>
                <a:spLocks/>
              </p:cNvSpPr>
              <p:nvPr/>
            </p:nvSpPr>
            <p:spPr bwMode="auto">
              <a:xfrm>
                <a:off x="5034766" y="1704681"/>
                <a:ext cx="249007" cy="113602"/>
              </a:xfrm>
              <a:custGeom>
                <a:avLst/>
                <a:gdLst>
                  <a:gd name="T0" fmla="*/ 363 w 363"/>
                  <a:gd name="T1" fmla="*/ 86 h 138"/>
                  <a:gd name="T2" fmla="*/ 0 w 363"/>
                  <a:gd name="T3" fmla="*/ 138 h 138"/>
                  <a:gd name="T4" fmla="*/ 0 w 363"/>
                  <a:gd name="T5" fmla="*/ 52 h 138"/>
                  <a:gd name="T6" fmla="*/ 363 w 363"/>
                  <a:gd name="T7" fmla="*/ 0 h 138"/>
                  <a:gd name="T8" fmla="*/ 363 w 363"/>
                  <a:gd name="T9" fmla="*/ 86 h 138"/>
                </a:gdLst>
                <a:ahLst/>
                <a:cxnLst>
                  <a:cxn ang="0">
                    <a:pos x="T0" y="T1"/>
                  </a:cxn>
                  <a:cxn ang="0">
                    <a:pos x="T2" y="T3"/>
                  </a:cxn>
                  <a:cxn ang="0">
                    <a:pos x="T4" y="T5"/>
                  </a:cxn>
                  <a:cxn ang="0">
                    <a:pos x="T6" y="T7"/>
                  </a:cxn>
                  <a:cxn ang="0">
                    <a:pos x="T8" y="T9"/>
                  </a:cxn>
                </a:cxnLst>
                <a:rect l="0" t="0" r="r" b="b"/>
                <a:pathLst>
                  <a:path w="363" h="138">
                    <a:moveTo>
                      <a:pt x="363" y="86"/>
                    </a:moveTo>
                    <a:lnTo>
                      <a:pt x="0" y="138"/>
                    </a:lnTo>
                    <a:lnTo>
                      <a:pt x="0" y="52"/>
                    </a:lnTo>
                    <a:lnTo>
                      <a:pt x="363" y="0"/>
                    </a:lnTo>
                    <a:lnTo>
                      <a:pt x="363" y="86"/>
                    </a:lnTo>
                    <a:close/>
                  </a:path>
                </a:pathLst>
              </a:custGeom>
              <a:solidFill>
                <a:srgbClr val="455E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34" name="Freeform 316"/>
              <p:cNvSpPr>
                <a:spLocks noEditPoints="1"/>
              </p:cNvSpPr>
              <p:nvPr/>
            </p:nvSpPr>
            <p:spPr bwMode="auto">
              <a:xfrm>
                <a:off x="5107478" y="1749134"/>
                <a:ext cx="14406" cy="37867"/>
              </a:xfrm>
              <a:custGeom>
                <a:avLst/>
                <a:gdLst>
                  <a:gd name="T0" fmla="*/ 17 w 17"/>
                  <a:gd name="T1" fmla="*/ 28 h 37"/>
                  <a:gd name="T2" fmla="*/ 16 w 17"/>
                  <a:gd name="T3" fmla="*/ 32 h 37"/>
                  <a:gd name="T4" fmla="*/ 14 w 17"/>
                  <a:gd name="T5" fmla="*/ 35 h 37"/>
                  <a:gd name="T6" fmla="*/ 8 w 17"/>
                  <a:gd name="T7" fmla="*/ 37 h 37"/>
                  <a:gd name="T8" fmla="*/ 3 w 17"/>
                  <a:gd name="T9" fmla="*/ 36 h 37"/>
                  <a:gd name="T10" fmla="*/ 1 w 17"/>
                  <a:gd name="T11" fmla="*/ 34 h 37"/>
                  <a:gd name="T12" fmla="*/ 0 w 17"/>
                  <a:gd name="T13" fmla="*/ 30 h 37"/>
                  <a:gd name="T14" fmla="*/ 0 w 17"/>
                  <a:gd name="T15" fmla="*/ 9 h 37"/>
                  <a:gd name="T16" fmla="*/ 1 w 17"/>
                  <a:gd name="T17" fmla="*/ 5 h 37"/>
                  <a:gd name="T18" fmla="*/ 4 w 17"/>
                  <a:gd name="T19" fmla="*/ 2 h 37"/>
                  <a:gd name="T20" fmla="*/ 9 w 17"/>
                  <a:gd name="T21" fmla="*/ 0 h 37"/>
                  <a:gd name="T22" fmla="*/ 14 w 17"/>
                  <a:gd name="T23" fmla="*/ 1 h 37"/>
                  <a:gd name="T24" fmla="*/ 16 w 17"/>
                  <a:gd name="T25" fmla="*/ 3 h 37"/>
                  <a:gd name="T26" fmla="*/ 17 w 17"/>
                  <a:gd name="T27" fmla="*/ 7 h 37"/>
                  <a:gd name="T28" fmla="*/ 17 w 17"/>
                  <a:gd name="T29" fmla="*/ 28 h 37"/>
                  <a:gd name="T30" fmla="*/ 11 w 17"/>
                  <a:gd name="T31" fmla="*/ 8 h 37"/>
                  <a:gd name="T32" fmla="*/ 10 w 17"/>
                  <a:gd name="T33" fmla="*/ 6 h 37"/>
                  <a:gd name="T34" fmla="*/ 9 w 17"/>
                  <a:gd name="T35" fmla="*/ 5 h 37"/>
                  <a:gd name="T36" fmla="*/ 7 w 17"/>
                  <a:gd name="T37" fmla="*/ 7 h 37"/>
                  <a:gd name="T38" fmla="*/ 6 w 17"/>
                  <a:gd name="T39" fmla="*/ 8 h 37"/>
                  <a:gd name="T40" fmla="*/ 6 w 17"/>
                  <a:gd name="T41" fmla="*/ 29 h 37"/>
                  <a:gd name="T42" fmla="*/ 7 w 17"/>
                  <a:gd name="T43" fmla="*/ 32 h 37"/>
                  <a:gd name="T44" fmla="*/ 8 w 17"/>
                  <a:gd name="T45" fmla="*/ 32 h 37"/>
                  <a:gd name="T46" fmla="*/ 10 w 17"/>
                  <a:gd name="T47" fmla="*/ 30 h 37"/>
                  <a:gd name="T48" fmla="*/ 11 w 17"/>
                  <a:gd name="T49" fmla="*/ 29 h 37"/>
                  <a:gd name="T50" fmla="*/ 11 w 17"/>
                  <a:gd name="T51"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37">
                    <a:moveTo>
                      <a:pt x="17" y="28"/>
                    </a:moveTo>
                    <a:cubicBezTo>
                      <a:pt x="17" y="29"/>
                      <a:pt x="17" y="31"/>
                      <a:pt x="16" y="32"/>
                    </a:cubicBezTo>
                    <a:cubicBezTo>
                      <a:pt x="16" y="33"/>
                      <a:pt x="15" y="34"/>
                      <a:pt x="14" y="35"/>
                    </a:cubicBezTo>
                    <a:cubicBezTo>
                      <a:pt x="12" y="36"/>
                      <a:pt x="11" y="37"/>
                      <a:pt x="8" y="37"/>
                    </a:cubicBezTo>
                    <a:cubicBezTo>
                      <a:pt x="6" y="37"/>
                      <a:pt x="5" y="37"/>
                      <a:pt x="3" y="36"/>
                    </a:cubicBezTo>
                    <a:cubicBezTo>
                      <a:pt x="2" y="36"/>
                      <a:pt x="1" y="35"/>
                      <a:pt x="1" y="34"/>
                    </a:cubicBezTo>
                    <a:cubicBezTo>
                      <a:pt x="0" y="33"/>
                      <a:pt x="0" y="32"/>
                      <a:pt x="0" y="30"/>
                    </a:cubicBezTo>
                    <a:cubicBezTo>
                      <a:pt x="0" y="9"/>
                      <a:pt x="0" y="9"/>
                      <a:pt x="0" y="9"/>
                    </a:cubicBezTo>
                    <a:cubicBezTo>
                      <a:pt x="0" y="8"/>
                      <a:pt x="0" y="6"/>
                      <a:pt x="1" y="5"/>
                    </a:cubicBezTo>
                    <a:cubicBezTo>
                      <a:pt x="2" y="4"/>
                      <a:pt x="2" y="3"/>
                      <a:pt x="4" y="2"/>
                    </a:cubicBezTo>
                    <a:cubicBezTo>
                      <a:pt x="5" y="1"/>
                      <a:pt x="6" y="1"/>
                      <a:pt x="9" y="0"/>
                    </a:cubicBezTo>
                    <a:cubicBezTo>
                      <a:pt x="11" y="0"/>
                      <a:pt x="13" y="0"/>
                      <a:pt x="14" y="1"/>
                    </a:cubicBezTo>
                    <a:cubicBezTo>
                      <a:pt x="15" y="1"/>
                      <a:pt x="16" y="2"/>
                      <a:pt x="16" y="3"/>
                    </a:cubicBezTo>
                    <a:cubicBezTo>
                      <a:pt x="17" y="4"/>
                      <a:pt x="17" y="5"/>
                      <a:pt x="17" y="7"/>
                    </a:cubicBezTo>
                    <a:lnTo>
                      <a:pt x="17" y="28"/>
                    </a:lnTo>
                    <a:close/>
                    <a:moveTo>
                      <a:pt x="11" y="8"/>
                    </a:moveTo>
                    <a:cubicBezTo>
                      <a:pt x="11" y="7"/>
                      <a:pt x="11" y="6"/>
                      <a:pt x="10" y="6"/>
                    </a:cubicBezTo>
                    <a:cubicBezTo>
                      <a:pt x="10" y="5"/>
                      <a:pt x="9" y="5"/>
                      <a:pt x="9" y="5"/>
                    </a:cubicBezTo>
                    <a:cubicBezTo>
                      <a:pt x="7" y="6"/>
                      <a:pt x="7" y="6"/>
                      <a:pt x="7" y="7"/>
                    </a:cubicBezTo>
                    <a:cubicBezTo>
                      <a:pt x="7" y="7"/>
                      <a:pt x="6" y="8"/>
                      <a:pt x="6" y="8"/>
                    </a:cubicBezTo>
                    <a:cubicBezTo>
                      <a:pt x="6" y="29"/>
                      <a:pt x="6" y="29"/>
                      <a:pt x="6" y="29"/>
                    </a:cubicBezTo>
                    <a:cubicBezTo>
                      <a:pt x="6" y="31"/>
                      <a:pt x="7" y="31"/>
                      <a:pt x="7" y="32"/>
                    </a:cubicBezTo>
                    <a:cubicBezTo>
                      <a:pt x="8" y="32"/>
                      <a:pt x="8" y="32"/>
                      <a:pt x="8" y="32"/>
                    </a:cubicBezTo>
                    <a:cubicBezTo>
                      <a:pt x="10" y="32"/>
                      <a:pt x="10" y="31"/>
                      <a:pt x="10" y="30"/>
                    </a:cubicBezTo>
                    <a:cubicBezTo>
                      <a:pt x="11" y="30"/>
                      <a:pt x="11" y="29"/>
                      <a:pt x="11" y="29"/>
                    </a:cubicBezTo>
                    <a:lnTo>
                      <a:pt x="11" y="8"/>
                    </a:lnTo>
                    <a:close/>
                  </a:path>
                </a:pathLst>
              </a:custGeom>
              <a:solidFill>
                <a:srgbClr val="F5F5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35" name="Freeform 317"/>
              <p:cNvSpPr>
                <a:spLocks/>
              </p:cNvSpPr>
              <p:nvPr/>
            </p:nvSpPr>
            <p:spPr bwMode="auto">
              <a:xfrm>
                <a:off x="5126000" y="1745841"/>
                <a:ext cx="13719" cy="38691"/>
              </a:xfrm>
              <a:custGeom>
                <a:avLst/>
                <a:gdLst>
                  <a:gd name="T0" fmla="*/ 20 w 20"/>
                  <a:gd name="T1" fmla="*/ 6 h 47"/>
                  <a:gd name="T2" fmla="*/ 9 w 20"/>
                  <a:gd name="T3" fmla="*/ 8 h 47"/>
                  <a:gd name="T4" fmla="*/ 8 w 20"/>
                  <a:gd name="T5" fmla="*/ 20 h 47"/>
                  <a:gd name="T6" fmla="*/ 16 w 20"/>
                  <a:gd name="T7" fmla="*/ 19 h 47"/>
                  <a:gd name="T8" fmla="*/ 16 w 20"/>
                  <a:gd name="T9" fmla="*/ 25 h 47"/>
                  <a:gd name="T10" fmla="*/ 8 w 20"/>
                  <a:gd name="T11" fmla="*/ 26 h 47"/>
                  <a:gd name="T12" fmla="*/ 8 w 20"/>
                  <a:gd name="T13" fmla="*/ 46 h 47"/>
                  <a:gd name="T14" fmla="*/ 0 w 20"/>
                  <a:gd name="T15" fmla="*/ 47 h 47"/>
                  <a:gd name="T16" fmla="*/ 0 w 20"/>
                  <a:gd name="T17" fmla="*/ 3 h 47"/>
                  <a:gd name="T18" fmla="*/ 20 w 20"/>
                  <a:gd name="T19" fmla="*/ 0 h 47"/>
                  <a:gd name="T20" fmla="*/ 20 w 20"/>
                  <a:gd name="T21"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7">
                    <a:moveTo>
                      <a:pt x="20" y="6"/>
                    </a:moveTo>
                    <a:lnTo>
                      <a:pt x="9" y="8"/>
                    </a:lnTo>
                    <a:lnTo>
                      <a:pt x="8" y="20"/>
                    </a:lnTo>
                    <a:lnTo>
                      <a:pt x="16" y="19"/>
                    </a:lnTo>
                    <a:lnTo>
                      <a:pt x="16" y="25"/>
                    </a:lnTo>
                    <a:lnTo>
                      <a:pt x="8" y="26"/>
                    </a:lnTo>
                    <a:lnTo>
                      <a:pt x="8" y="46"/>
                    </a:lnTo>
                    <a:lnTo>
                      <a:pt x="0" y="47"/>
                    </a:lnTo>
                    <a:lnTo>
                      <a:pt x="0" y="3"/>
                    </a:lnTo>
                    <a:lnTo>
                      <a:pt x="20" y="0"/>
                    </a:lnTo>
                    <a:lnTo>
                      <a:pt x="20" y="6"/>
                    </a:lnTo>
                    <a:close/>
                  </a:path>
                </a:pathLst>
              </a:custGeom>
              <a:solidFill>
                <a:srgbClr val="F5F5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36" name="Freeform 318"/>
              <p:cNvSpPr>
                <a:spLocks/>
              </p:cNvSpPr>
              <p:nvPr/>
            </p:nvSpPr>
            <p:spPr bwMode="auto">
              <a:xfrm>
                <a:off x="5141777" y="1743372"/>
                <a:ext cx="13034" cy="38691"/>
              </a:xfrm>
              <a:custGeom>
                <a:avLst/>
                <a:gdLst>
                  <a:gd name="T0" fmla="*/ 19 w 19"/>
                  <a:gd name="T1" fmla="*/ 6 h 47"/>
                  <a:gd name="T2" fmla="*/ 8 w 19"/>
                  <a:gd name="T3" fmla="*/ 8 h 47"/>
                  <a:gd name="T4" fmla="*/ 8 w 19"/>
                  <a:gd name="T5" fmla="*/ 19 h 47"/>
                  <a:gd name="T6" fmla="*/ 16 w 19"/>
                  <a:gd name="T7" fmla="*/ 18 h 47"/>
                  <a:gd name="T8" fmla="*/ 16 w 19"/>
                  <a:gd name="T9" fmla="*/ 26 h 47"/>
                  <a:gd name="T10" fmla="*/ 8 w 19"/>
                  <a:gd name="T11" fmla="*/ 27 h 47"/>
                  <a:gd name="T12" fmla="*/ 8 w 19"/>
                  <a:gd name="T13" fmla="*/ 45 h 47"/>
                  <a:gd name="T14" fmla="*/ 0 w 19"/>
                  <a:gd name="T15" fmla="*/ 47 h 47"/>
                  <a:gd name="T16" fmla="*/ 0 w 19"/>
                  <a:gd name="T17" fmla="*/ 2 h 47"/>
                  <a:gd name="T18" fmla="*/ 19 w 19"/>
                  <a:gd name="T19" fmla="*/ 0 h 47"/>
                  <a:gd name="T20" fmla="*/ 19 w 19"/>
                  <a:gd name="T21"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7">
                    <a:moveTo>
                      <a:pt x="19" y="6"/>
                    </a:moveTo>
                    <a:lnTo>
                      <a:pt x="8" y="8"/>
                    </a:lnTo>
                    <a:lnTo>
                      <a:pt x="8" y="19"/>
                    </a:lnTo>
                    <a:lnTo>
                      <a:pt x="16" y="18"/>
                    </a:lnTo>
                    <a:lnTo>
                      <a:pt x="16" y="26"/>
                    </a:lnTo>
                    <a:lnTo>
                      <a:pt x="8" y="27"/>
                    </a:lnTo>
                    <a:lnTo>
                      <a:pt x="8" y="45"/>
                    </a:lnTo>
                    <a:lnTo>
                      <a:pt x="0" y="47"/>
                    </a:lnTo>
                    <a:lnTo>
                      <a:pt x="0" y="2"/>
                    </a:lnTo>
                    <a:lnTo>
                      <a:pt x="19" y="0"/>
                    </a:lnTo>
                    <a:lnTo>
                      <a:pt x="19" y="6"/>
                    </a:lnTo>
                    <a:close/>
                  </a:path>
                </a:pathLst>
              </a:custGeom>
              <a:solidFill>
                <a:srgbClr val="F5F5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37" name="Freeform 319"/>
              <p:cNvSpPr>
                <a:spLocks/>
              </p:cNvSpPr>
              <p:nvPr/>
            </p:nvSpPr>
            <p:spPr bwMode="auto">
              <a:xfrm>
                <a:off x="5157554" y="1741726"/>
                <a:ext cx="4802" cy="37045"/>
              </a:xfrm>
              <a:custGeom>
                <a:avLst/>
                <a:gdLst>
                  <a:gd name="T0" fmla="*/ 0 w 7"/>
                  <a:gd name="T1" fmla="*/ 2 h 45"/>
                  <a:gd name="T2" fmla="*/ 7 w 7"/>
                  <a:gd name="T3" fmla="*/ 0 h 45"/>
                  <a:gd name="T4" fmla="*/ 7 w 7"/>
                  <a:gd name="T5" fmla="*/ 45 h 45"/>
                  <a:gd name="T6" fmla="*/ 0 w 7"/>
                  <a:gd name="T7" fmla="*/ 45 h 45"/>
                  <a:gd name="T8" fmla="*/ 0 w 7"/>
                  <a:gd name="T9" fmla="*/ 2 h 45"/>
                </a:gdLst>
                <a:ahLst/>
                <a:cxnLst>
                  <a:cxn ang="0">
                    <a:pos x="T0" y="T1"/>
                  </a:cxn>
                  <a:cxn ang="0">
                    <a:pos x="T2" y="T3"/>
                  </a:cxn>
                  <a:cxn ang="0">
                    <a:pos x="T4" y="T5"/>
                  </a:cxn>
                  <a:cxn ang="0">
                    <a:pos x="T6" y="T7"/>
                  </a:cxn>
                  <a:cxn ang="0">
                    <a:pos x="T8" y="T9"/>
                  </a:cxn>
                </a:cxnLst>
                <a:rect l="0" t="0" r="r" b="b"/>
                <a:pathLst>
                  <a:path w="7" h="45">
                    <a:moveTo>
                      <a:pt x="0" y="2"/>
                    </a:moveTo>
                    <a:lnTo>
                      <a:pt x="7" y="0"/>
                    </a:lnTo>
                    <a:lnTo>
                      <a:pt x="7" y="45"/>
                    </a:lnTo>
                    <a:lnTo>
                      <a:pt x="0" y="45"/>
                    </a:lnTo>
                    <a:lnTo>
                      <a:pt x="0" y="2"/>
                    </a:lnTo>
                    <a:close/>
                  </a:path>
                </a:pathLst>
              </a:custGeom>
              <a:solidFill>
                <a:srgbClr val="F5F5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38" name="Freeform 320"/>
              <p:cNvSpPr>
                <a:spLocks/>
              </p:cNvSpPr>
              <p:nvPr/>
            </p:nvSpPr>
            <p:spPr bwMode="auto">
              <a:xfrm>
                <a:off x="5167158" y="1739256"/>
                <a:ext cx="14406" cy="37045"/>
              </a:xfrm>
              <a:custGeom>
                <a:avLst/>
                <a:gdLst>
                  <a:gd name="T0" fmla="*/ 17 w 17"/>
                  <a:gd name="T1" fmla="*/ 23 h 37"/>
                  <a:gd name="T2" fmla="*/ 17 w 17"/>
                  <a:gd name="T3" fmla="*/ 28 h 37"/>
                  <a:gd name="T4" fmla="*/ 16 w 17"/>
                  <a:gd name="T5" fmla="*/ 32 h 37"/>
                  <a:gd name="T6" fmla="*/ 14 w 17"/>
                  <a:gd name="T7" fmla="*/ 35 h 37"/>
                  <a:gd name="T8" fmla="*/ 8 w 17"/>
                  <a:gd name="T9" fmla="*/ 37 h 37"/>
                  <a:gd name="T10" fmla="*/ 3 w 17"/>
                  <a:gd name="T11" fmla="*/ 37 h 37"/>
                  <a:gd name="T12" fmla="*/ 1 w 17"/>
                  <a:gd name="T13" fmla="*/ 34 h 37"/>
                  <a:gd name="T14" fmla="*/ 0 w 17"/>
                  <a:gd name="T15" fmla="*/ 31 h 37"/>
                  <a:gd name="T16" fmla="*/ 0 w 17"/>
                  <a:gd name="T17" fmla="*/ 9 h 37"/>
                  <a:gd name="T18" fmla="*/ 1 w 17"/>
                  <a:gd name="T19" fmla="*/ 5 h 37"/>
                  <a:gd name="T20" fmla="*/ 4 w 17"/>
                  <a:gd name="T21" fmla="*/ 2 h 37"/>
                  <a:gd name="T22" fmla="*/ 9 w 17"/>
                  <a:gd name="T23" fmla="*/ 0 h 37"/>
                  <a:gd name="T24" fmla="*/ 14 w 17"/>
                  <a:gd name="T25" fmla="*/ 1 h 37"/>
                  <a:gd name="T26" fmla="*/ 16 w 17"/>
                  <a:gd name="T27" fmla="*/ 3 h 37"/>
                  <a:gd name="T28" fmla="*/ 17 w 17"/>
                  <a:gd name="T29" fmla="*/ 7 h 37"/>
                  <a:gd name="T30" fmla="*/ 17 w 17"/>
                  <a:gd name="T31" fmla="*/ 12 h 37"/>
                  <a:gd name="T32" fmla="*/ 11 w 17"/>
                  <a:gd name="T33" fmla="*/ 13 h 37"/>
                  <a:gd name="T34" fmla="*/ 11 w 17"/>
                  <a:gd name="T35" fmla="*/ 8 h 37"/>
                  <a:gd name="T36" fmla="*/ 10 w 17"/>
                  <a:gd name="T37" fmla="*/ 6 h 37"/>
                  <a:gd name="T38" fmla="*/ 9 w 17"/>
                  <a:gd name="T39" fmla="*/ 5 h 37"/>
                  <a:gd name="T40" fmla="*/ 7 w 17"/>
                  <a:gd name="T41" fmla="*/ 7 h 37"/>
                  <a:gd name="T42" fmla="*/ 6 w 17"/>
                  <a:gd name="T43" fmla="*/ 8 h 37"/>
                  <a:gd name="T44" fmla="*/ 6 w 17"/>
                  <a:gd name="T45" fmla="*/ 30 h 37"/>
                  <a:gd name="T46" fmla="*/ 7 w 17"/>
                  <a:gd name="T47" fmla="*/ 32 h 37"/>
                  <a:gd name="T48" fmla="*/ 9 w 17"/>
                  <a:gd name="T49" fmla="*/ 32 h 37"/>
                  <a:gd name="T50" fmla="*/ 11 w 17"/>
                  <a:gd name="T51" fmla="*/ 30 h 37"/>
                  <a:gd name="T52" fmla="*/ 11 w 17"/>
                  <a:gd name="T53" fmla="*/ 29 h 37"/>
                  <a:gd name="T54" fmla="*/ 11 w 17"/>
                  <a:gd name="T55" fmla="*/ 24 h 37"/>
                  <a:gd name="T56" fmla="*/ 17 w 17"/>
                  <a:gd name="T5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37">
                    <a:moveTo>
                      <a:pt x="17" y="23"/>
                    </a:moveTo>
                    <a:cubicBezTo>
                      <a:pt x="17" y="28"/>
                      <a:pt x="17" y="28"/>
                      <a:pt x="17" y="28"/>
                    </a:cubicBezTo>
                    <a:cubicBezTo>
                      <a:pt x="17" y="30"/>
                      <a:pt x="17" y="31"/>
                      <a:pt x="16" y="32"/>
                    </a:cubicBezTo>
                    <a:cubicBezTo>
                      <a:pt x="16" y="33"/>
                      <a:pt x="15" y="34"/>
                      <a:pt x="14" y="35"/>
                    </a:cubicBezTo>
                    <a:cubicBezTo>
                      <a:pt x="12" y="36"/>
                      <a:pt x="11" y="37"/>
                      <a:pt x="8" y="37"/>
                    </a:cubicBezTo>
                    <a:cubicBezTo>
                      <a:pt x="6" y="37"/>
                      <a:pt x="5" y="37"/>
                      <a:pt x="3" y="37"/>
                    </a:cubicBezTo>
                    <a:cubicBezTo>
                      <a:pt x="2" y="36"/>
                      <a:pt x="1" y="35"/>
                      <a:pt x="1" y="34"/>
                    </a:cubicBezTo>
                    <a:cubicBezTo>
                      <a:pt x="0" y="33"/>
                      <a:pt x="0" y="32"/>
                      <a:pt x="0" y="31"/>
                    </a:cubicBezTo>
                    <a:cubicBezTo>
                      <a:pt x="0" y="9"/>
                      <a:pt x="0" y="9"/>
                      <a:pt x="0" y="9"/>
                    </a:cubicBezTo>
                    <a:cubicBezTo>
                      <a:pt x="0" y="8"/>
                      <a:pt x="0" y="7"/>
                      <a:pt x="1" y="5"/>
                    </a:cubicBezTo>
                    <a:cubicBezTo>
                      <a:pt x="2" y="4"/>
                      <a:pt x="2" y="3"/>
                      <a:pt x="4" y="2"/>
                    </a:cubicBezTo>
                    <a:cubicBezTo>
                      <a:pt x="5" y="1"/>
                      <a:pt x="6" y="1"/>
                      <a:pt x="9" y="0"/>
                    </a:cubicBezTo>
                    <a:cubicBezTo>
                      <a:pt x="11" y="0"/>
                      <a:pt x="13" y="0"/>
                      <a:pt x="14" y="1"/>
                    </a:cubicBezTo>
                    <a:cubicBezTo>
                      <a:pt x="15" y="1"/>
                      <a:pt x="16" y="2"/>
                      <a:pt x="16" y="3"/>
                    </a:cubicBezTo>
                    <a:cubicBezTo>
                      <a:pt x="17" y="4"/>
                      <a:pt x="17" y="5"/>
                      <a:pt x="17" y="7"/>
                    </a:cubicBezTo>
                    <a:cubicBezTo>
                      <a:pt x="17" y="12"/>
                      <a:pt x="17" y="12"/>
                      <a:pt x="17" y="12"/>
                    </a:cubicBezTo>
                    <a:cubicBezTo>
                      <a:pt x="11" y="13"/>
                      <a:pt x="11" y="13"/>
                      <a:pt x="11" y="13"/>
                    </a:cubicBezTo>
                    <a:cubicBezTo>
                      <a:pt x="11" y="8"/>
                      <a:pt x="11" y="8"/>
                      <a:pt x="11" y="8"/>
                    </a:cubicBezTo>
                    <a:cubicBezTo>
                      <a:pt x="11" y="7"/>
                      <a:pt x="11" y="6"/>
                      <a:pt x="10" y="6"/>
                    </a:cubicBezTo>
                    <a:cubicBezTo>
                      <a:pt x="10" y="5"/>
                      <a:pt x="9" y="5"/>
                      <a:pt x="9" y="5"/>
                    </a:cubicBezTo>
                    <a:cubicBezTo>
                      <a:pt x="8" y="6"/>
                      <a:pt x="7" y="6"/>
                      <a:pt x="7" y="7"/>
                    </a:cubicBezTo>
                    <a:cubicBezTo>
                      <a:pt x="7" y="7"/>
                      <a:pt x="6" y="8"/>
                      <a:pt x="6" y="8"/>
                    </a:cubicBezTo>
                    <a:cubicBezTo>
                      <a:pt x="6" y="30"/>
                      <a:pt x="6" y="30"/>
                      <a:pt x="6" y="30"/>
                    </a:cubicBezTo>
                    <a:cubicBezTo>
                      <a:pt x="6" y="31"/>
                      <a:pt x="7" y="31"/>
                      <a:pt x="7" y="32"/>
                    </a:cubicBezTo>
                    <a:cubicBezTo>
                      <a:pt x="8" y="32"/>
                      <a:pt x="8" y="32"/>
                      <a:pt x="9" y="32"/>
                    </a:cubicBezTo>
                    <a:cubicBezTo>
                      <a:pt x="10" y="32"/>
                      <a:pt x="11" y="31"/>
                      <a:pt x="11" y="30"/>
                    </a:cubicBezTo>
                    <a:cubicBezTo>
                      <a:pt x="11" y="30"/>
                      <a:pt x="11" y="29"/>
                      <a:pt x="11" y="29"/>
                    </a:cubicBezTo>
                    <a:cubicBezTo>
                      <a:pt x="11" y="24"/>
                      <a:pt x="11" y="24"/>
                      <a:pt x="11" y="24"/>
                    </a:cubicBezTo>
                    <a:lnTo>
                      <a:pt x="17" y="23"/>
                    </a:lnTo>
                    <a:close/>
                  </a:path>
                </a:pathLst>
              </a:custGeom>
              <a:solidFill>
                <a:srgbClr val="F5F5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39" name="Freeform 321"/>
              <p:cNvSpPr>
                <a:spLocks/>
              </p:cNvSpPr>
              <p:nvPr/>
            </p:nvSpPr>
            <p:spPr bwMode="auto">
              <a:xfrm>
                <a:off x="5184993" y="1735963"/>
                <a:ext cx="13034" cy="38691"/>
              </a:xfrm>
              <a:custGeom>
                <a:avLst/>
                <a:gdLst>
                  <a:gd name="T0" fmla="*/ 0 w 19"/>
                  <a:gd name="T1" fmla="*/ 2 h 47"/>
                  <a:gd name="T2" fmla="*/ 19 w 19"/>
                  <a:gd name="T3" fmla="*/ 0 h 47"/>
                  <a:gd name="T4" fmla="*/ 19 w 19"/>
                  <a:gd name="T5" fmla="*/ 6 h 47"/>
                  <a:gd name="T6" fmla="*/ 8 w 19"/>
                  <a:gd name="T7" fmla="*/ 7 h 47"/>
                  <a:gd name="T8" fmla="*/ 8 w 19"/>
                  <a:gd name="T9" fmla="*/ 20 h 47"/>
                  <a:gd name="T10" fmla="*/ 16 w 19"/>
                  <a:gd name="T11" fmla="*/ 18 h 47"/>
                  <a:gd name="T12" fmla="*/ 16 w 19"/>
                  <a:gd name="T13" fmla="*/ 26 h 47"/>
                  <a:gd name="T14" fmla="*/ 8 w 19"/>
                  <a:gd name="T15" fmla="*/ 27 h 47"/>
                  <a:gd name="T16" fmla="*/ 8 w 19"/>
                  <a:gd name="T17" fmla="*/ 38 h 47"/>
                  <a:gd name="T18" fmla="*/ 18 w 19"/>
                  <a:gd name="T19" fmla="*/ 37 h 47"/>
                  <a:gd name="T20" fmla="*/ 18 w 19"/>
                  <a:gd name="T21" fmla="*/ 44 h 47"/>
                  <a:gd name="T22" fmla="*/ 0 w 19"/>
                  <a:gd name="T23" fmla="*/ 47 h 47"/>
                  <a:gd name="T24" fmla="*/ 0 w 19"/>
                  <a:gd name="T25"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47">
                    <a:moveTo>
                      <a:pt x="0" y="2"/>
                    </a:moveTo>
                    <a:lnTo>
                      <a:pt x="19" y="0"/>
                    </a:lnTo>
                    <a:lnTo>
                      <a:pt x="19" y="6"/>
                    </a:lnTo>
                    <a:lnTo>
                      <a:pt x="8" y="7"/>
                    </a:lnTo>
                    <a:lnTo>
                      <a:pt x="8" y="20"/>
                    </a:lnTo>
                    <a:lnTo>
                      <a:pt x="16" y="18"/>
                    </a:lnTo>
                    <a:lnTo>
                      <a:pt x="16" y="26"/>
                    </a:lnTo>
                    <a:lnTo>
                      <a:pt x="8" y="27"/>
                    </a:lnTo>
                    <a:lnTo>
                      <a:pt x="8" y="38"/>
                    </a:lnTo>
                    <a:lnTo>
                      <a:pt x="18" y="37"/>
                    </a:lnTo>
                    <a:lnTo>
                      <a:pt x="18" y="44"/>
                    </a:lnTo>
                    <a:lnTo>
                      <a:pt x="0" y="47"/>
                    </a:lnTo>
                    <a:lnTo>
                      <a:pt x="0" y="2"/>
                    </a:lnTo>
                    <a:close/>
                  </a:path>
                </a:pathLst>
              </a:custGeom>
              <a:solidFill>
                <a:srgbClr val="F5F5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40" name="Freeform 322"/>
              <p:cNvSpPr>
                <a:spLocks/>
              </p:cNvSpPr>
              <p:nvPr/>
            </p:nvSpPr>
            <p:spPr bwMode="auto">
              <a:xfrm>
                <a:off x="5003897" y="1796057"/>
                <a:ext cx="372481" cy="78205"/>
              </a:xfrm>
              <a:custGeom>
                <a:avLst/>
                <a:gdLst>
                  <a:gd name="T0" fmla="*/ 543 w 543"/>
                  <a:gd name="T1" fmla="*/ 95 h 95"/>
                  <a:gd name="T2" fmla="*/ 543 w 543"/>
                  <a:gd name="T3" fmla="*/ 84 h 95"/>
                  <a:gd name="T4" fmla="*/ 464 w 543"/>
                  <a:gd name="T5" fmla="*/ 0 h 95"/>
                  <a:gd name="T6" fmla="*/ 0 w 543"/>
                  <a:gd name="T7" fmla="*/ 70 h 95"/>
                  <a:gd name="T8" fmla="*/ 1 w 543"/>
                  <a:gd name="T9" fmla="*/ 79 h 95"/>
                  <a:gd name="T10" fmla="*/ 16 w 543"/>
                  <a:gd name="T11" fmla="*/ 83 h 95"/>
                  <a:gd name="T12" fmla="*/ 543 w 543"/>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543" h="95">
                    <a:moveTo>
                      <a:pt x="543" y="95"/>
                    </a:moveTo>
                    <a:lnTo>
                      <a:pt x="543" y="84"/>
                    </a:lnTo>
                    <a:lnTo>
                      <a:pt x="464" y="0"/>
                    </a:lnTo>
                    <a:lnTo>
                      <a:pt x="0" y="70"/>
                    </a:lnTo>
                    <a:lnTo>
                      <a:pt x="1" y="79"/>
                    </a:lnTo>
                    <a:lnTo>
                      <a:pt x="16" y="83"/>
                    </a:lnTo>
                    <a:lnTo>
                      <a:pt x="543" y="95"/>
                    </a:lnTo>
                    <a:close/>
                  </a:path>
                </a:pathLst>
              </a:custGeom>
              <a:solidFill>
                <a:srgbClr val="B3C5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41" name="Freeform 323"/>
              <p:cNvSpPr>
                <a:spLocks/>
              </p:cNvSpPr>
              <p:nvPr/>
            </p:nvSpPr>
            <p:spPr bwMode="auto">
              <a:xfrm>
                <a:off x="5004583" y="1805936"/>
                <a:ext cx="371795" cy="88083"/>
              </a:xfrm>
              <a:custGeom>
                <a:avLst/>
                <a:gdLst>
                  <a:gd name="T0" fmla="*/ 513 w 542"/>
                  <a:gd name="T1" fmla="*/ 107 h 107"/>
                  <a:gd name="T2" fmla="*/ 542 w 542"/>
                  <a:gd name="T3" fmla="*/ 83 h 107"/>
                  <a:gd name="T4" fmla="*/ 462 w 542"/>
                  <a:gd name="T5" fmla="*/ 0 h 107"/>
                  <a:gd name="T6" fmla="*/ 0 w 542"/>
                  <a:gd name="T7" fmla="*/ 67 h 107"/>
                  <a:gd name="T8" fmla="*/ 9 w 542"/>
                  <a:gd name="T9" fmla="*/ 88 h 107"/>
                  <a:gd name="T10" fmla="*/ 68 w 542"/>
                  <a:gd name="T11" fmla="*/ 84 h 107"/>
                  <a:gd name="T12" fmla="*/ 513 w 542"/>
                  <a:gd name="T13" fmla="*/ 107 h 107"/>
                </a:gdLst>
                <a:ahLst/>
                <a:cxnLst>
                  <a:cxn ang="0">
                    <a:pos x="T0" y="T1"/>
                  </a:cxn>
                  <a:cxn ang="0">
                    <a:pos x="T2" y="T3"/>
                  </a:cxn>
                  <a:cxn ang="0">
                    <a:pos x="T4" y="T5"/>
                  </a:cxn>
                  <a:cxn ang="0">
                    <a:pos x="T6" y="T7"/>
                  </a:cxn>
                  <a:cxn ang="0">
                    <a:pos x="T8" y="T9"/>
                  </a:cxn>
                  <a:cxn ang="0">
                    <a:pos x="T10" y="T11"/>
                  </a:cxn>
                  <a:cxn ang="0">
                    <a:pos x="T12" y="T13"/>
                  </a:cxn>
                </a:cxnLst>
                <a:rect l="0" t="0" r="r" b="b"/>
                <a:pathLst>
                  <a:path w="542" h="107">
                    <a:moveTo>
                      <a:pt x="513" y="107"/>
                    </a:moveTo>
                    <a:lnTo>
                      <a:pt x="542" y="83"/>
                    </a:lnTo>
                    <a:lnTo>
                      <a:pt x="462" y="0"/>
                    </a:lnTo>
                    <a:lnTo>
                      <a:pt x="0" y="67"/>
                    </a:lnTo>
                    <a:lnTo>
                      <a:pt x="9" y="88"/>
                    </a:lnTo>
                    <a:lnTo>
                      <a:pt x="68" y="84"/>
                    </a:lnTo>
                    <a:lnTo>
                      <a:pt x="513" y="107"/>
                    </a:lnTo>
                    <a:close/>
                  </a:path>
                </a:pathLst>
              </a:custGeom>
              <a:solidFill>
                <a:srgbClr val="455E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42" name="Freeform 324"/>
              <p:cNvSpPr>
                <a:spLocks/>
              </p:cNvSpPr>
              <p:nvPr/>
            </p:nvSpPr>
            <p:spPr bwMode="auto">
              <a:xfrm>
                <a:off x="5014873" y="1817461"/>
                <a:ext cx="306628" cy="437123"/>
              </a:xfrm>
              <a:custGeom>
                <a:avLst/>
                <a:gdLst>
                  <a:gd name="T0" fmla="*/ 66 w 361"/>
                  <a:gd name="T1" fmla="*/ 427 h 429"/>
                  <a:gd name="T2" fmla="*/ 0 w 361"/>
                  <a:gd name="T3" fmla="*/ 50 h 429"/>
                  <a:gd name="T4" fmla="*/ 361 w 361"/>
                  <a:gd name="T5" fmla="*/ 0 h 429"/>
                  <a:gd name="T6" fmla="*/ 285 w 361"/>
                  <a:gd name="T7" fmla="*/ 429 h 429"/>
                  <a:gd name="T8" fmla="*/ 66 w 361"/>
                  <a:gd name="T9" fmla="*/ 427 h 429"/>
                </a:gdLst>
                <a:ahLst/>
                <a:cxnLst>
                  <a:cxn ang="0">
                    <a:pos x="T0" y="T1"/>
                  </a:cxn>
                  <a:cxn ang="0">
                    <a:pos x="T2" y="T3"/>
                  </a:cxn>
                  <a:cxn ang="0">
                    <a:pos x="T4" y="T5"/>
                  </a:cxn>
                  <a:cxn ang="0">
                    <a:pos x="T6" y="T7"/>
                  </a:cxn>
                  <a:cxn ang="0">
                    <a:pos x="T8" y="T9"/>
                  </a:cxn>
                </a:cxnLst>
                <a:rect l="0" t="0" r="r" b="b"/>
                <a:pathLst>
                  <a:path w="361" h="429">
                    <a:moveTo>
                      <a:pt x="66" y="427"/>
                    </a:moveTo>
                    <a:cubicBezTo>
                      <a:pt x="0" y="50"/>
                      <a:pt x="0" y="50"/>
                      <a:pt x="0" y="50"/>
                    </a:cubicBezTo>
                    <a:cubicBezTo>
                      <a:pt x="0" y="50"/>
                      <a:pt x="275" y="17"/>
                      <a:pt x="361" y="0"/>
                    </a:cubicBezTo>
                    <a:cubicBezTo>
                      <a:pt x="285" y="429"/>
                      <a:pt x="285" y="429"/>
                      <a:pt x="285" y="429"/>
                    </a:cubicBezTo>
                    <a:lnTo>
                      <a:pt x="66" y="427"/>
                    </a:lnTo>
                    <a:close/>
                  </a:path>
                </a:pathLst>
              </a:custGeom>
              <a:solidFill>
                <a:srgbClr val="B3C5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43" name="Freeform 325"/>
              <p:cNvSpPr>
                <a:spLocks/>
              </p:cNvSpPr>
              <p:nvPr/>
            </p:nvSpPr>
            <p:spPr bwMode="auto">
              <a:xfrm>
                <a:off x="5257020" y="1817461"/>
                <a:ext cx="107697" cy="437123"/>
              </a:xfrm>
              <a:custGeom>
                <a:avLst/>
                <a:gdLst>
                  <a:gd name="T0" fmla="*/ 0 w 157"/>
                  <a:gd name="T1" fmla="*/ 531 h 531"/>
                  <a:gd name="T2" fmla="*/ 94 w 157"/>
                  <a:gd name="T3" fmla="*/ 0 h 531"/>
                  <a:gd name="T4" fmla="*/ 157 w 157"/>
                  <a:gd name="T5" fmla="*/ 64 h 531"/>
                  <a:gd name="T6" fmla="*/ 70 w 157"/>
                  <a:gd name="T7" fmla="*/ 494 h 531"/>
                  <a:gd name="T8" fmla="*/ 0 w 157"/>
                  <a:gd name="T9" fmla="*/ 531 h 531"/>
                </a:gdLst>
                <a:ahLst/>
                <a:cxnLst>
                  <a:cxn ang="0">
                    <a:pos x="T0" y="T1"/>
                  </a:cxn>
                  <a:cxn ang="0">
                    <a:pos x="T2" y="T3"/>
                  </a:cxn>
                  <a:cxn ang="0">
                    <a:pos x="T4" y="T5"/>
                  </a:cxn>
                  <a:cxn ang="0">
                    <a:pos x="T6" y="T7"/>
                  </a:cxn>
                  <a:cxn ang="0">
                    <a:pos x="T8" y="T9"/>
                  </a:cxn>
                </a:cxnLst>
                <a:rect l="0" t="0" r="r" b="b"/>
                <a:pathLst>
                  <a:path w="157" h="531">
                    <a:moveTo>
                      <a:pt x="0" y="531"/>
                    </a:moveTo>
                    <a:lnTo>
                      <a:pt x="94" y="0"/>
                    </a:lnTo>
                    <a:lnTo>
                      <a:pt x="157" y="64"/>
                    </a:lnTo>
                    <a:lnTo>
                      <a:pt x="70" y="494"/>
                    </a:lnTo>
                    <a:lnTo>
                      <a:pt x="0" y="531"/>
                    </a:lnTo>
                    <a:close/>
                  </a:path>
                </a:pathLst>
              </a:custGeom>
              <a:solidFill>
                <a:srgbClr val="6784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44" name="Rectangle 326"/>
              <p:cNvSpPr>
                <a:spLocks noChangeArrowheads="1"/>
              </p:cNvSpPr>
              <p:nvPr/>
            </p:nvSpPr>
            <p:spPr bwMode="auto">
              <a:xfrm>
                <a:off x="5128744" y="2178848"/>
                <a:ext cx="78887" cy="53509"/>
              </a:xfrm>
              <a:prstGeom prst="rect">
                <a:avLst/>
              </a:prstGeom>
              <a:solidFill>
                <a:srgbClr val="F5F5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45" name="Rectangle 327"/>
              <p:cNvSpPr>
                <a:spLocks noChangeArrowheads="1"/>
              </p:cNvSpPr>
              <p:nvPr/>
            </p:nvSpPr>
            <p:spPr bwMode="auto">
              <a:xfrm>
                <a:off x="5225465" y="2169793"/>
                <a:ext cx="16463" cy="16464"/>
              </a:xfrm>
              <a:prstGeom prst="rect">
                <a:avLst/>
              </a:prstGeom>
              <a:solidFill>
                <a:srgbClr val="F5F5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46" name="Rectangle 328"/>
              <p:cNvSpPr>
                <a:spLocks noChangeArrowheads="1"/>
              </p:cNvSpPr>
              <p:nvPr/>
            </p:nvSpPr>
            <p:spPr bwMode="auto">
              <a:xfrm>
                <a:off x="5089643" y="2169793"/>
                <a:ext cx="16463" cy="16464"/>
              </a:xfrm>
              <a:prstGeom prst="rect">
                <a:avLst/>
              </a:prstGeom>
              <a:solidFill>
                <a:srgbClr val="F5F5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47" name="Freeform 329"/>
              <p:cNvSpPr>
                <a:spLocks/>
              </p:cNvSpPr>
              <p:nvPr/>
            </p:nvSpPr>
            <p:spPr bwMode="auto">
              <a:xfrm>
                <a:off x="5076610" y="2018323"/>
                <a:ext cx="35670" cy="95492"/>
              </a:xfrm>
              <a:custGeom>
                <a:avLst/>
                <a:gdLst>
                  <a:gd name="T0" fmla="*/ 52 w 52"/>
                  <a:gd name="T1" fmla="*/ 111 h 116"/>
                  <a:gd name="T2" fmla="*/ 13 w 52"/>
                  <a:gd name="T3" fmla="*/ 116 h 116"/>
                  <a:gd name="T4" fmla="*/ 0 w 52"/>
                  <a:gd name="T5" fmla="*/ 5 h 116"/>
                  <a:gd name="T6" fmla="*/ 40 w 52"/>
                  <a:gd name="T7" fmla="*/ 0 h 116"/>
                  <a:gd name="T8" fmla="*/ 52 w 52"/>
                  <a:gd name="T9" fmla="*/ 111 h 116"/>
                </a:gdLst>
                <a:ahLst/>
                <a:cxnLst>
                  <a:cxn ang="0">
                    <a:pos x="T0" y="T1"/>
                  </a:cxn>
                  <a:cxn ang="0">
                    <a:pos x="T2" y="T3"/>
                  </a:cxn>
                  <a:cxn ang="0">
                    <a:pos x="T4" y="T5"/>
                  </a:cxn>
                  <a:cxn ang="0">
                    <a:pos x="T6" y="T7"/>
                  </a:cxn>
                  <a:cxn ang="0">
                    <a:pos x="T8" y="T9"/>
                  </a:cxn>
                </a:cxnLst>
                <a:rect l="0" t="0" r="r" b="b"/>
                <a:pathLst>
                  <a:path w="52" h="116">
                    <a:moveTo>
                      <a:pt x="52" y="111"/>
                    </a:moveTo>
                    <a:lnTo>
                      <a:pt x="13" y="116"/>
                    </a:lnTo>
                    <a:lnTo>
                      <a:pt x="0" y="5"/>
                    </a:lnTo>
                    <a:lnTo>
                      <a:pt x="40" y="0"/>
                    </a:lnTo>
                    <a:lnTo>
                      <a:pt x="52" y="111"/>
                    </a:lnTo>
                    <a:close/>
                  </a:path>
                </a:pathLst>
              </a:custGeom>
              <a:solidFill>
                <a:srgbClr val="F5F5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48" name="Freeform 330"/>
              <p:cNvSpPr>
                <a:spLocks/>
              </p:cNvSpPr>
              <p:nvPr/>
            </p:nvSpPr>
            <p:spPr bwMode="auto">
              <a:xfrm>
                <a:off x="5071122" y="2013384"/>
                <a:ext cx="37042" cy="13171"/>
              </a:xfrm>
              <a:custGeom>
                <a:avLst/>
                <a:gdLst>
                  <a:gd name="T0" fmla="*/ 54 w 54"/>
                  <a:gd name="T1" fmla="*/ 9 h 16"/>
                  <a:gd name="T2" fmla="*/ 0 w 54"/>
                  <a:gd name="T3" fmla="*/ 16 h 16"/>
                  <a:gd name="T4" fmla="*/ 0 w 54"/>
                  <a:gd name="T5" fmla="*/ 6 h 16"/>
                  <a:gd name="T6" fmla="*/ 53 w 54"/>
                  <a:gd name="T7" fmla="*/ 0 h 16"/>
                  <a:gd name="T8" fmla="*/ 54 w 54"/>
                  <a:gd name="T9" fmla="*/ 9 h 16"/>
                </a:gdLst>
                <a:ahLst/>
                <a:cxnLst>
                  <a:cxn ang="0">
                    <a:pos x="T0" y="T1"/>
                  </a:cxn>
                  <a:cxn ang="0">
                    <a:pos x="T2" y="T3"/>
                  </a:cxn>
                  <a:cxn ang="0">
                    <a:pos x="T4" y="T5"/>
                  </a:cxn>
                  <a:cxn ang="0">
                    <a:pos x="T6" y="T7"/>
                  </a:cxn>
                  <a:cxn ang="0">
                    <a:pos x="T8" y="T9"/>
                  </a:cxn>
                </a:cxnLst>
                <a:rect l="0" t="0" r="r" b="b"/>
                <a:pathLst>
                  <a:path w="54" h="16">
                    <a:moveTo>
                      <a:pt x="54" y="9"/>
                    </a:moveTo>
                    <a:lnTo>
                      <a:pt x="0" y="16"/>
                    </a:lnTo>
                    <a:lnTo>
                      <a:pt x="0" y="6"/>
                    </a:lnTo>
                    <a:lnTo>
                      <a:pt x="53" y="0"/>
                    </a:lnTo>
                    <a:lnTo>
                      <a:pt x="54" y="9"/>
                    </a:lnTo>
                    <a:close/>
                  </a:path>
                </a:pathLst>
              </a:custGeom>
              <a:solidFill>
                <a:srgbClr val="455E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49" name="Freeform 331"/>
              <p:cNvSpPr>
                <a:spLocks/>
              </p:cNvSpPr>
              <p:nvPr/>
            </p:nvSpPr>
            <p:spPr bwMode="auto">
              <a:xfrm>
                <a:off x="5147951" y="2015030"/>
                <a:ext cx="31555" cy="93845"/>
              </a:xfrm>
              <a:custGeom>
                <a:avLst/>
                <a:gdLst>
                  <a:gd name="T0" fmla="*/ 46 w 46"/>
                  <a:gd name="T1" fmla="*/ 111 h 114"/>
                  <a:gd name="T2" fmla="*/ 7 w 46"/>
                  <a:gd name="T3" fmla="*/ 114 h 114"/>
                  <a:gd name="T4" fmla="*/ 0 w 46"/>
                  <a:gd name="T5" fmla="*/ 3 h 114"/>
                  <a:gd name="T6" fmla="*/ 40 w 46"/>
                  <a:gd name="T7" fmla="*/ 0 h 114"/>
                  <a:gd name="T8" fmla="*/ 46 w 46"/>
                  <a:gd name="T9" fmla="*/ 111 h 114"/>
                </a:gdLst>
                <a:ahLst/>
                <a:cxnLst>
                  <a:cxn ang="0">
                    <a:pos x="T0" y="T1"/>
                  </a:cxn>
                  <a:cxn ang="0">
                    <a:pos x="T2" y="T3"/>
                  </a:cxn>
                  <a:cxn ang="0">
                    <a:pos x="T4" y="T5"/>
                  </a:cxn>
                  <a:cxn ang="0">
                    <a:pos x="T6" y="T7"/>
                  </a:cxn>
                  <a:cxn ang="0">
                    <a:pos x="T8" y="T9"/>
                  </a:cxn>
                </a:cxnLst>
                <a:rect l="0" t="0" r="r" b="b"/>
                <a:pathLst>
                  <a:path w="46" h="114">
                    <a:moveTo>
                      <a:pt x="46" y="111"/>
                    </a:moveTo>
                    <a:lnTo>
                      <a:pt x="7" y="114"/>
                    </a:lnTo>
                    <a:lnTo>
                      <a:pt x="0" y="3"/>
                    </a:lnTo>
                    <a:lnTo>
                      <a:pt x="40" y="0"/>
                    </a:lnTo>
                    <a:lnTo>
                      <a:pt x="46" y="111"/>
                    </a:lnTo>
                    <a:close/>
                  </a:path>
                </a:pathLst>
              </a:custGeom>
              <a:solidFill>
                <a:srgbClr val="F5F5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50" name="Freeform 332"/>
              <p:cNvSpPr>
                <a:spLocks/>
              </p:cNvSpPr>
              <p:nvPr/>
            </p:nvSpPr>
            <p:spPr bwMode="auto">
              <a:xfrm>
                <a:off x="5142463" y="2010091"/>
                <a:ext cx="37042" cy="9878"/>
              </a:xfrm>
              <a:custGeom>
                <a:avLst/>
                <a:gdLst>
                  <a:gd name="T0" fmla="*/ 54 w 54"/>
                  <a:gd name="T1" fmla="*/ 10 h 12"/>
                  <a:gd name="T2" fmla="*/ 0 w 54"/>
                  <a:gd name="T3" fmla="*/ 12 h 12"/>
                  <a:gd name="T4" fmla="*/ 0 w 54"/>
                  <a:gd name="T5" fmla="*/ 4 h 12"/>
                  <a:gd name="T6" fmla="*/ 53 w 54"/>
                  <a:gd name="T7" fmla="*/ 0 h 12"/>
                  <a:gd name="T8" fmla="*/ 54 w 54"/>
                  <a:gd name="T9" fmla="*/ 10 h 12"/>
                </a:gdLst>
                <a:ahLst/>
                <a:cxnLst>
                  <a:cxn ang="0">
                    <a:pos x="T0" y="T1"/>
                  </a:cxn>
                  <a:cxn ang="0">
                    <a:pos x="T2" y="T3"/>
                  </a:cxn>
                  <a:cxn ang="0">
                    <a:pos x="T4" y="T5"/>
                  </a:cxn>
                  <a:cxn ang="0">
                    <a:pos x="T6" y="T7"/>
                  </a:cxn>
                  <a:cxn ang="0">
                    <a:pos x="T8" y="T9"/>
                  </a:cxn>
                </a:cxnLst>
                <a:rect l="0" t="0" r="r" b="b"/>
                <a:pathLst>
                  <a:path w="54" h="12">
                    <a:moveTo>
                      <a:pt x="54" y="10"/>
                    </a:moveTo>
                    <a:lnTo>
                      <a:pt x="0" y="12"/>
                    </a:lnTo>
                    <a:lnTo>
                      <a:pt x="0" y="4"/>
                    </a:lnTo>
                    <a:lnTo>
                      <a:pt x="53" y="0"/>
                    </a:lnTo>
                    <a:lnTo>
                      <a:pt x="54" y="10"/>
                    </a:lnTo>
                    <a:close/>
                  </a:path>
                </a:pathLst>
              </a:custGeom>
              <a:solidFill>
                <a:srgbClr val="455E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51" name="Freeform 333"/>
              <p:cNvSpPr>
                <a:spLocks/>
              </p:cNvSpPr>
              <p:nvPr/>
            </p:nvSpPr>
            <p:spPr bwMode="auto">
              <a:xfrm>
                <a:off x="5221349" y="2014207"/>
                <a:ext cx="28811" cy="93845"/>
              </a:xfrm>
              <a:custGeom>
                <a:avLst/>
                <a:gdLst>
                  <a:gd name="T0" fmla="*/ 38 w 42"/>
                  <a:gd name="T1" fmla="*/ 114 h 114"/>
                  <a:gd name="T2" fmla="*/ 0 w 42"/>
                  <a:gd name="T3" fmla="*/ 112 h 114"/>
                  <a:gd name="T4" fmla="*/ 2 w 42"/>
                  <a:gd name="T5" fmla="*/ 0 h 114"/>
                  <a:gd name="T6" fmla="*/ 42 w 42"/>
                  <a:gd name="T7" fmla="*/ 1 h 114"/>
                  <a:gd name="T8" fmla="*/ 38 w 42"/>
                  <a:gd name="T9" fmla="*/ 114 h 114"/>
                </a:gdLst>
                <a:ahLst/>
                <a:cxnLst>
                  <a:cxn ang="0">
                    <a:pos x="T0" y="T1"/>
                  </a:cxn>
                  <a:cxn ang="0">
                    <a:pos x="T2" y="T3"/>
                  </a:cxn>
                  <a:cxn ang="0">
                    <a:pos x="T4" y="T5"/>
                  </a:cxn>
                  <a:cxn ang="0">
                    <a:pos x="T6" y="T7"/>
                  </a:cxn>
                  <a:cxn ang="0">
                    <a:pos x="T8" y="T9"/>
                  </a:cxn>
                </a:cxnLst>
                <a:rect l="0" t="0" r="r" b="b"/>
                <a:pathLst>
                  <a:path w="42" h="114">
                    <a:moveTo>
                      <a:pt x="38" y="114"/>
                    </a:moveTo>
                    <a:lnTo>
                      <a:pt x="0" y="112"/>
                    </a:lnTo>
                    <a:lnTo>
                      <a:pt x="2" y="0"/>
                    </a:lnTo>
                    <a:lnTo>
                      <a:pt x="42" y="1"/>
                    </a:lnTo>
                    <a:lnTo>
                      <a:pt x="38" y="114"/>
                    </a:lnTo>
                    <a:close/>
                  </a:path>
                </a:pathLst>
              </a:custGeom>
              <a:solidFill>
                <a:srgbClr val="F5F5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52" name="Freeform 334"/>
              <p:cNvSpPr>
                <a:spLocks/>
              </p:cNvSpPr>
              <p:nvPr/>
            </p:nvSpPr>
            <p:spPr bwMode="auto">
              <a:xfrm>
                <a:off x="5217233" y="2009267"/>
                <a:ext cx="37042" cy="9056"/>
              </a:xfrm>
              <a:custGeom>
                <a:avLst/>
                <a:gdLst>
                  <a:gd name="T0" fmla="*/ 54 w 54"/>
                  <a:gd name="T1" fmla="*/ 11 h 11"/>
                  <a:gd name="T2" fmla="*/ 0 w 54"/>
                  <a:gd name="T3" fmla="*/ 10 h 11"/>
                  <a:gd name="T4" fmla="*/ 0 w 54"/>
                  <a:gd name="T5" fmla="*/ 0 h 11"/>
                  <a:gd name="T6" fmla="*/ 54 w 54"/>
                  <a:gd name="T7" fmla="*/ 2 h 11"/>
                  <a:gd name="T8" fmla="*/ 54 w 54"/>
                  <a:gd name="T9" fmla="*/ 11 h 11"/>
                </a:gdLst>
                <a:ahLst/>
                <a:cxnLst>
                  <a:cxn ang="0">
                    <a:pos x="T0" y="T1"/>
                  </a:cxn>
                  <a:cxn ang="0">
                    <a:pos x="T2" y="T3"/>
                  </a:cxn>
                  <a:cxn ang="0">
                    <a:pos x="T4" y="T5"/>
                  </a:cxn>
                  <a:cxn ang="0">
                    <a:pos x="T6" y="T7"/>
                  </a:cxn>
                  <a:cxn ang="0">
                    <a:pos x="T8" y="T9"/>
                  </a:cxn>
                </a:cxnLst>
                <a:rect l="0" t="0" r="r" b="b"/>
                <a:pathLst>
                  <a:path w="54" h="11">
                    <a:moveTo>
                      <a:pt x="54" y="11"/>
                    </a:moveTo>
                    <a:lnTo>
                      <a:pt x="0" y="10"/>
                    </a:lnTo>
                    <a:lnTo>
                      <a:pt x="0" y="0"/>
                    </a:lnTo>
                    <a:lnTo>
                      <a:pt x="54" y="2"/>
                    </a:lnTo>
                    <a:lnTo>
                      <a:pt x="54" y="11"/>
                    </a:lnTo>
                    <a:close/>
                  </a:path>
                </a:pathLst>
              </a:custGeom>
              <a:solidFill>
                <a:srgbClr val="455E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53" name="Freeform 335"/>
              <p:cNvSpPr>
                <a:spLocks/>
              </p:cNvSpPr>
              <p:nvPr/>
            </p:nvSpPr>
            <p:spPr bwMode="auto">
              <a:xfrm>
                <a:off x="5061519" y="1894018"/>
                <a:ext cx="38414" cy="95492"/>
              </a:xfrm>
              <a:custGeom>
                <a:avLst/>
                <a:gdLst>
                  <a:gd name="T0" fmla="*/ 56 w 56"/>
                  <a:gd name="T1" fmla="*/ 110 h 116"/>
                  <a:gd name="T2" fmla="*/ 16 w 56"/>
                  <a:gd name="T3" fmla="*/ 116 h 116"/>
                  <a:gd name="T4" fmla="*/ 0 w 56"/>
                  <a:gd name="T5" fmla="*/ 6 h 116"/>
                  <a:gd name="T6" fmla="*/ 40 w 56"/>
                  <a:gd name="T7" fmla="*/ 0 h 116"/>
                  <a:gd name="T8" fmla="*/ 56 w 56"/>
                  <a:gd name="T9" fmla="*/ 110 h 116"/>
                </a:gdLst>
                <a:ahLst/>
                <a:cxnLst>
                  <a:cxn ang="0">
                    <a:pos x="T0" y="T1"/>
                  </a:cxn>
                  <a:cxn ang="0">
                    <a:pos x="T2" y="T3"/>
                  </a:cxn>
                  <a:cxn ang="0">
                    <a:pos x="T4" y="T5"/>
                  </a:cxn>
                  <a:cxn ang="0">
                    <a:pos x="T6" y="T7"/>
                  </a:cxn>
                  <a:cxn ang="0">
                    <a:pos x="T8" y="T9"/>
                  </a:cxn>
                </a:cxnLst>
                <a:rect l="0" t="0" r="r" b="b"/>
                <a:pathLst>
                  <a:path w="56" h="116">
                    <a:moveTo>
                      <a:pt x="56" y="110"/>
                    </a:moveTo>
                    <a:lnTo>
                      <a:pt x="16" y="116"/>
                    </a:lnTo>
                    <a:lnTo>
                      <a:pt x="0" y="6"/>
                    </a:lnTo>
                    <a:lnTo>
                      <a:pt x="40" y="0"/>
                    </a:lnTo>
                    <a:lnTo>
                      <a:pt x="56" y="110"/>
                    </a:lnTo>
                    <a:close/>
                  </a:path>
                </a:pathLst>
              </a:custGeom>
              <a:solidFill>
                <a:srgbClr val="F5F5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54" name="Freeform 336"/>
              <p:cNvSpPr>
                <a:spLocks/>
              </p:cNvSpPr>
              <p:nvPr/>
            </p:nvSpPr>
            <p:spPr bwMode="auto">
              <a:xfrm>
                <a:off x="5056031" y="1889079"/>
                <a:ext cx="37042" cy="13171"/>
              </a:xfrm>
              <a:custGeom>
                <a:avLst/>
                <a:gdLst>
                  <a:gd name="T0" fmla="*/ 54 w 54"/>
                  <a:gd name="T1" fmla="*/ 8 h 16"/>
                  <a:gd name="T2" fmla="*/ 1 w 54"/>
                  <a:gd name="T3" fmla="*/ 16 h 16"/>
                  <a:gd name="T4" fmla="*/ 0 w 54"/>
                  <a:gd name="T5" fmla="*/ 7 h 16"/>
                  <a:gd name="T6" fmla="*/ 53 w 54"/>
                  <a:gd name="T7" fmla="*/ 0 h 16"/>
                  <a:gd name="T8" fmla="*/ 54 w 54"/>
                  <a:gd name="T9" fmla="*/ 8 h 16"/>
                </a:gdLst>
                <a:ahLst/>
                <a:cxnLst>
                  <a:cxn ang="0">
                    <a:pos x="T0" y="T1"/>
                  </a:cxn>
                  <a:cxn ang="0">
                    <a:pos x="T2" y="T3"/>
                  </a:cxn>
                  <a:cxn ang="0">
                    <a:pos x="T4" y="T5"/>
                  </a:cxn>
                  <a:cxn ang="0">
                    <a:pos x="T6" y="T7"/>
                  </a:cxn>
                  <a:cxn ang="0">
                    <a:pos x="T8" y="T9"/>
                  </a:cxn>
                </a:cxnLst>
                <a:rect l="0" t="0" r="r" b="b"/>
                <a:pathLst>
                  <a:path w="54" h="16">
                    <a:moveTo>
                      <a:pt x="54" y="8"/>
                    </a:moveTo>
                    <a:lnTo>
                      <a:pt x="1" y="16"/>
                    </a:lnTo>
                    <a:lnTo>
                      <a:pt x="0" y="7"/>
                    </a:lnTo>
                    <a:lnTo>
                      <a:pt x="53" y="0"/>
                    </a:lnTo>
                    <a:lnTo>
                      <a:pt x="54" y="8"/>
                    </a:lnTo>
                    <a:close/>
                  </a:path>
                </a:pathLst>
              </a:custGeom>
              <a:solidFill>
                <a:srgbClr val="455E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55" name="Freeform 337"/>
              <p:cNvSpPr>
                <a:spLocks/>
              </p:cNvSpPr>
              <p:nvPr/>
            </p:nvSpPr>
            <p:spPr bwMode="auto">
              <a:xfrm>
                <a:off x="5138347" y="1882494"/>
                <a:ext cx="35670" cy="94669"/>
              </a:xfrm>
              <a:custGeom>
                <a:avLst/>
                <a:gdLst>
                  <a:gd name="T0" fmla="*/ 52 w 52"/>
                  <a:gd name="T1" fmla="*/ 112 h 115"/>
                  <a:gd name="T2" fmla="*/ 13 w 52"/>
                  <a:gd name="T3" fmla="*/ 115 h 115"/>
                  <a:gd name="T4" fmla="*/ 0 w 52"/>
                  <a:gd name="T5" fmla="*/ 5 h 115"/>
                  <a:gd name="T6" fmla="*/ 39 w 52"/>
                  <a:gd name="T7" fmla="*/ 0 h 115"/>
                  <a:gd name="T8" fmla="*/ 52 w 52"/>
                  <a:gd name="T9" fmla="*/ 112 h 115"/>
                </a:gdLst>
                <a:ahLst/>
                <a:cxnLst>
                  <a:cxn ang="0">
                    <a:pos x="T0" y="T1"/>
                  </a:cxn>
                  <a:cxn ang="0">
                    <a:pos x="T2" y="T3"/>
                  </a:cxn>
                  <a:cxn ang="0">
                    <a:pos x="T4" y="T5"/>
                  </a:cxn>
                  <a:cxn ang="0">
                    <a:pos x="T6" y="T7"/>
                  </a:cxn>
                  <a:cxn ang="0">
                    <a:pos x="T8" y="T9"/>
                  </a:cxn>
                </a:cxnLst>
                <a:rect l="0" t="0" r="r" b="b"/>
                <a:pathLst>
                  <a:path w="52" h="115">
                    <a:moveTo>
                      <a:pt x="52" y="112"/>
                    </a:moveTo>
                    <a:lnTo>
                      <a:pt x="13" y="115"/>
                    </a:lnTo>
                    <a:lnTo>
                      <a:pt x="0" y="5"/>
                    </a:lnTo>
                    <a:lnTo>
                      <a:pt x="39" y="0"/>
                    </a:lnTo>
                    <a:lnTo>
                      <a:pt x="52" y="112"/>
                    </a:lnTo>
                    <a:close/>
                  </a:path>
                </a:pathLst>
              </a:custGeom>
              <a:solidFill>
                <a:srgbClr val="F5F5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56" name="Freeform 338"/>
              <p:cNvSpPr>
                <a:spLocks/>
              </p:cNvSpPr>
              <p:nvPr/>
            </p:nvSpPr>
            <p:spPr bwMode="auto">
              <a:xfrm>
                <a:off x="5132173" y="1877554"/>
                <a:ext cx="37042" cy="12348"/>
              </a:xfrm>
              <a:custGeom>
                <a:avLst/>
                <a:gdLst>
                  <a:gd name="T0" fmla="*/ 54 w 54"/>
                  <a:gd name="T1" fmla="*/ 9 h 15"/>
                  <a:gd name="T2" fmla="*/ 1 w 54"/>
                  <a:gd name="T3" fmla="*/ 15 h 15"/>
                  <a:gd name="T4" fmla="*/ 0 w 54"/>
                  <a:gd name="T5" fmla="*/ 6 h 15"/>
                  <a:gd name="T6" fmla="*/ 53 w 54"/>
                  <a:gd name="T7" fmla="*/ 0 h 15"/>
                  <a:gd name="T8" fmla="*/ 54 w 54"/>
                  <a:gd name="T9" fmla="*/ 9 h 15"/>
                </a:gdLst>
                <a:ahLst/>
                <a:cxnLst>
                  <a:cxn ang="0">
                    <a:pos x="T0" y="T1"/>
                  </a:cxn>
                  <a:cxn ang="0">
                    <a:pos x="T2" y="T3"/>
                  </a:cxn>
                  <a:cxn ang="0">
                    <a:pos x="T4" y="T5"/>
                  </a:cxn>
                  <a:cxn ang="0">
                    <a:pos x="T6" y="T7"/>
                  </a:cxn>
                  <a:cxn ang="0">
                    <a:pos x="T8" y="T9"/>
                  </a:cxn>
                </a:cxnLst>
                <a:rect l="0" t="0" r="r" b="b"/>
                <a:pathLst>
                  <a:path w="54" h="15">
                    <a:moveTo>
                      <a:pt x="54" y="9"/>
                    </a:moveTo>
                    <a:lnTo>
                      <a:pt x="1" y="15"/>
                    </a:lnTo>
                    <a:lnTo>
                      <a:pt x="0" y="6"/>
                    </a:lnTo>
                    <a:lnTo>
                      <a:pt x="53" y="0"/>
                    </a:lnTo>
                    <a:lnTo>
                      <a:pt x="54" y="9"/>
                    </a:lnTo>
                    <a:close/>
                  </a:path>
                </a:pathLst>
              </a:custGeom>
              <a:solidFill>
                <a:srgbClr val="455E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57" name="Freeform 339"/>
              <p:cNvSpPr>
                <a:spLocks/>
              </p:cNvSpPr>
              <p:nvPr/>
            </p:nvSpPr>
            <p:spPr bwMode="auto">
              <a:xfrm>
                <a:off x="5226151" y="1879201"/>
                <a:ext cx="30869" cy="93845"/>
              </a:xfrm>
              <a:custGeom>
                <a:avLst/>
                <a:gdLst>
                  <a:gd name="T0" fmla="*/ 40 w 45"/>
                  <a:gd name="T1" fmla="*/ 114 h 114"/>
                  <a:gd name="T2" fmla="*/ 0 w 45"/>
                  <a:gd name="T3" fmla="*/ 112 h 114"/>
                  <a:gd name="T4" fmla="*/ 5 w 45"/>
                  <a:gd name="T5" fmla="*/ 0 h 114"/>
                  <a:gd name="T6" fmla="*/ 45 w 45"/>
                  <a:gd name="T7" fmla="*/ 2 h 114"/>
                  <a:gd name="T8" fmla="*/ 40 w 45"/>
                  <a:gd name="T9" fmla="*/ 114 h 114"/>
                </a:gdLst>
                <a:ahLst/>
                <a:cxnLst>
                  <a:cxn ang="0">
                    <a:pos x="T0" y="T1"/>
                  </a:cxn>
                  <a:cxn ang="0">
                    <a:pos x="T2" y="T3"/>
                  </a:cxn>
                  <a:cxn ang="0">
                    <a:pos x="T4" y="T5"/>
                  </a:cxn>
                  <a:cxn ang="0">
                    <a:pos x="T6" y="T7"/>
                  </a:cxn>
                  <a:cxn ang="0">
                    <a:pos x="T8" y="T9"/>
                  </a:cxn>
                </a:cxnLst>
                <a:rect l="0" t="0" r="r" b="b"/>
                <a:pathLst>
                  <a:path w="45" h="114">
                    <a:moveTo>
                      <a:pt x="40" y="114"/>
                    </a:moveTo>
                    <a:lnTo>
                      <a:pt x="0" y="112"/>
                    </a:lnTo>
                    <a:lnTo>
                      <a:pt x="5" y="0"/>
                    </a:lnTo>
                    <a:lnTo>
                      <a:pt x="45" y="2"/>
                    </a:lnTo>
                    <a:lnTo>
                      <a:pt x="40" y="114"/>
                    </a:lnTo>
                    <a:close/>
                  </a:path>
                </a:pathLst>
              </a:custGeom>
              <a:solidFill>
                <a:srgbClr val="F5F5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58" name="Freeform 340"/>
              <p:cNvSpPr>
                <a:spLocks/>
              </p:cNvSpPr>
              <p:nvPr/>
            </p:nvSpPr>
            <p:spPr bwMode="auto">
              <a:xfrm>
                <a:off x="5224093" y="1874262"/>
                <a:ext cx="37042" cy="9056"/>
              </a:xfrm>
              <a:custGeom>
                <a:avLst/>
                <a:gdLst>
                  <a:gd name="T0" fmla="*/ 54 w 54"/>
                  <a:gd name="T1" fmla="*/ 11 h 11"/>
                  <a:gd name="T2" fmla="*/ 0 w 54"/>
                  <a:gd name="T3" fmla="*/ 10 h 11"/>
                  <a:gd name="T4" fmla="*/ 0 w 54"/>
                  <a:gd name="T5" fmla="*/ 0 h 11"/>
                  <a:gd name="T6" fmla="*/ 54 w 54"/>
                  <a:gd name="T7" fmla="*/ 3 h 11"/>
                  <a:gd name="T8" fmla="*/ 54 w 54"/>
                  <a:gd name="T9" fmla="*/ 11 h 11"/>
                </a:gdLst>
                <a:ahLst/>
                <a:cxnLst>
                  <a:cxn ang="0">
                    <a:pos x="T0" y="T1"/>
                  </a:cxn>
                  <a:cxn ang="0">
                    <a:pos x="T2" y="T3"/>
                  </a:cxn>
                  <a:cxn ang="0">
                    <a:pos x="T4" y="T5"/>
                  </a:cxn>
                  <a:cxn ang="0">
                    <a:pos x="T6" y="T7"/>
                  </a:cxn>
                  <a:cxn ang="0">
                    <a:pos x="T8" y="T9"/>
                  </a:cxn>
                </a:cxnLst>
                <a:rect l="0" t="0" r="r" b="b"/>
                <a:pathLst>
                  <a:path w="54" h="11">
                    <a:moveTo>
                      <a:pt x="54" y="11"/>
                    </a:moveTo>
                    <a:lnTo>
                      <a:pt x="0" y="10"/>
                    </a:lnTo>
                    <a:lnTo>
                      <a:pt x="0" y="0"/>
                    </a:lnTo>
                    <a:lnTo>
                      <a:pt x="54" y="3"/>
                    </a:lnTo>
                    <a:lnTo>
                      <a:pt x="54" y="11"/>
                    </a:lnTo>
                    <a:close/>
                  </a:path>
                </a:pathLst>
              </a:custGeom>
              <a:solidFill>
                <a:srgbClr val="455E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59" name="Rectangle 341"/>
              <p:cNvSpPr>
                <a:spLocks noChangeArrowheads="1"/>
              </p:cNvSpPr>
              <p:nvPr/>
            </p:nvSpPr>
            <p:spPr bwMode="auto">
              <a:xfrm>
                <a:off x="5115710" y="2154975"/>
                <a:ext cx="4802" cy="98785"/>
              </a:xfrm>
              <a:prstGeom prst="rect">
                <a:avLst/>
              </a:prstGeom>
              <a:solidFill>
                <a:srgbClr val="BA86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60" name="Rectangle 342"/>
              <p:cNvSpPr>
                <a:spLocks noChangeArrowheads="1"/>
              </p:cNvSpPr>
              <p:nvPr/>
            </p:nvSpPr>
            <p:spPr bwMode="auto">
              <a:xfrm>
                <a:off x="5214489" y="2156621"/>
                <a:ext cx="4116" cy="99608"/>
              </a:xfrm>
              <a:prstGeom prst="rect">
                <a:avLst/>
              </a:prstGeom>
              <a:solidFill>
                <a:srgbClr val="BA86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561" name="Freeform 343"/>
              <p:cNvSpPr>
                <a:spLocks/>
              </p:cNvSpPr>
              <p:nvPr/>
            </p:nvSpPr>
            <p:spPr bwMode="auto">
              <a:xfrm>
                <a:off x="5097189" y="2125340"/>
                <a:ext cx="138566" cy="39514"/>
              </a:xfrm>
              <a:custGeom>
                <a:avLst/>
                <a:gdLst>
                  <a:gd name="T0" fmla="*/ 0 w 202"/>
                  <a:gd name="T1" fmla="*/ 48 h 48"/>
                  <a:gd name="T2" fmla="*/ 202 w 202"/>
                  <a:gd name="T3" fmla="*/ 38 h 48"/>
                  <a:gd name="T4" fmla="*/ 173 w 202"/>
                  <a:gd name="T5" fmla="*/ 0 h 48"/>
                  <a:gd name="T6" fmla="*/ 47 w 202"/>
                  <a:gd name="T7" fmla="*/ 7 h 48"/>
                  <a:gd name="T8" fmla="*/ 0 w 202"/>
                  <a:gd name="T9" fmla="*/ 48 h 48"/>
                </a:gdLst>
                <a:ahLst/>
                <a:cxnLst>
                  <a:cxn ang="0">
                    <a:pos x="T0" y="T1"/>
                  </a:cxn>
                  <a:cxn ang="0">
                    <a:pos x="T2" y="T3"/>
                  </a:cxn>
                  <a:cxn ang="0">
                    <a:pos x="T4" y="T5"/>
                  </a:cxn>
                  <a:cxn ang="0">
                    <a:pos x="T6" y="T7"/>
                  </a:cxn>
                  <a:cxn ang="0">
                    <a:pos x="T8" y="T9"/>
                  </a:cxn>
                </a:cxnLst>
                <a:rect l="0" t="0" r="r" b="b"/>
                <a:pathLst>
                  <a:path w="202" h="48">
                    <a:moveTo>
                      <a:pt x="0" y="48"/>
                    </a:moveTo>
                    <a:lnTo>
                      <a:pt x="202" y="38"/>
                    </a:lnTo>
                    <a:lnTo>
                      <a:pt x="173" y="0"/>
                    </a:lnTo>
                    <a:lnTo>
                      <a:pt x="47" y="7"/>
                    </a:lnTo>
                    <a:lnTo>
                      <a:pt x="0" y="48"/>
                    </a:lnTo>
                    <a:close/>
                  </a:path>
                </a:pathLst>
              </a:custGeom>
              <a:solidFill>
                <a:srgbClr val="FA5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grpSp>
        <p:grpSp>
          <p:nvGrpSpPr>
            <p:cNvPr id="33" name="组合 32"/>
            <p:cNvGrpSpPr/>
            <p:nvPr/>
          </p:nvGrpSpPr>
          <p:grpSpPr>
            <a:xfrm>
              <a:off x="2418458" y="3248249"/>
              <a:ext cx="574841" cy="244492"/>
              <a:chOff x="5316538" y="706438"/>
              <a:chExt cx="1330325" cy="471488"/>
            </a:xfrm>
          </p:grpSpPr>
          <p:sp>
            <p:nvSpPr>
              <p:cNvPr id="508" name="Freeform 309"/>
              <p:cNvSpPr>
                <a:spLocks/>
              </p:cNvSpPr>
              <p:nvPr/>
            </p:nvSpPr>
            <p:spPr bwMode="auto">
              <a:xfrm>
                <a:off x="5316538" y="706438"/>
                <a:ext cx="1330325" cy="392113"/>
              </a:xfrm>
              <a:custGeom>
                <a:avLst/>
                <a:gdLst>
                  <a:gd name="T0" fmla="*/ 570 w 585"/>
                  <a:gd name="T1" fmla="*/ 165 h 172"/>
                  <a:gd name="T2" fmla="*/ 537 w 585"/>
                  <a:gd name="T3" fmla="*/ 172 h 172"/>
                  <a:gd name="T4" fmla="*/ 5 w 585"/>
                  <a:gd name="T5" fmla="*/ 172 h 172"/>
                  <a:gd name="T6" fmla="*/ 19 w 585"/>
                  <a:gd name="T7" fmla="*/ 112 h 172"/>
                  <a:gd name="T8" fmla="*/ 132 w 585"/>
                  <a:gd name="T9" fmla="*/ 64 h 172"/>
                  <a:gd name="T10" fmla="*/ 320 w 585"/>
                  <a:gd name="T11" fmla="*/ 3 h 172"/>
                  <a:gd name="T12" fmla="*/ 495 w 585"/>
                  <a:gd name="T13" fmla="*/ 46 h 172"/>
                  <a:gd name="T14" fmla="*/ 580 w 585"/>
                  <a:gd name="T15" fmla="*/ 55 h 172"/>
                  <a:gd name="T16" fmla="*/ 564 w 585"/>
                  <a:gd name="T17" fmla="*/ 88 h 172"/>
                  <a:gd name="T18" fmla="*/ 577 w 585"/>
                  <a:gd name="T19" fmla="*/ 113 h 172"/>
                  <a:gd name="T20" fmla="*/ 570 w 585"/>
                  <a:gd name="T21" fmla="*/ 16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5" h="172">
                    <a:moveTo>
                      <a:pt x="570" y="165"/>
                    </a:moveTo>
                    <a:cubicBezTo>
                      <a:pt x="537" y="172"/>
                      <a:pt x="537" y="172"/>
                      <a:pt x="537" y="172"/>
                    </a:cubicBezTo>
                    <a:cubicBezTo>
                      <a:pt x="5" y="172"/>
                      <a:pt x="5" y="172"/>
                      <a:pt x="5" y="172"/>
                    </a:cubicBezTo>
                    <a:cubicBezTo>
                      <a:pt x="5" y="172"/>
                      <a:pt x="0" y="135"/>
                      <a:pt x="19" y="112"/>
                    </a:cubicBezTo>
                    <a:cubicBezTo>
                      <a:pt x="39" y="89"/>
                      <a:pt x="132" y="64"/>
                      <a:pt x="132" y="64"/>
                    </a:cubicBezTo>
                    <a:cubicBezTo>
                      <a:pt x="132" y="64"/>
                      <a:pt x="230" y="6"/>
                      <a:pt x="320" y="3"/>
                    </a:cubicBezTo>
                    <a:cubicBezTo>
                      <a:pt x="409" y="0"/>
                      <a:pt x="495" y="46"/>
                      <a:pt x="495" y="46"/>
                    </a:cubicBezTo>
                    <a:cubicBezTo>
                      <a:pt x="495" y="46"/>
                      <a:pt x="565" y="53"/>
                      <a:pt x="580" y="55"/>
                    </a:cubicBezTo>
                    <a:cubicBezTo>
                      <a:pt x="585" y="67"/>
                      <a:pt x="566" y="79"/>
                      <a:pt x="564" y="88"/>
                    </a:cubicBezTo>
                    <a:cubicBezTo>
                      <a:pt x="563" y="96"/>
                      <a:pt x="575" y="99"/>
                      <a:pt x="577" y="113"/>
                    </a:cubicBezTo>
                    <a:cubicBezTo>
                      <a:pt x="580" y="131"/>
                      <a:pt x="570" y="165"/>
                      <a:pt x="570" y="165"/>
                    </a:cubicBezTo>
                    <a:close/>
                  </a:path>
                </a:pathLst>
              </a:custGeom>
              <a:solidFill>
                <a:srgbClr val="2469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09" name="Freeform 310"/>
              <p:cNvSpPr>
                <a:spLocks/>
              </p:cNvSpPr>
              <p:nvPr/>
            </p:nvSpPr>
            <p:spPr bwMode="auto">
              <a:xfrm>
                <a:off x="5319713" y="968376"/>
                <a:ext cx="1316037" cy="138113"/>
              </a:xfrm>
              <a:custGeom>
                <a:avLst/>
                <a:gdLst>
                  <a:gd name="T0" fmla="*/ 576 w 579"/>
                  <a:gd name="T1" fmla="*/ 0 h 61"/>
                  <a:gd name="T2" fmla="*/ 253 w 579"/>
                  <a:gd name="T3" fmla="*/ 17 h 61"/>
                  <a:gd name="T4" fmla="*/ 13 w 579"/>
                  <a:gd name="T5" fmla="*/ 8 h 61"/>
                  <a:gd name="T6" fmla="*/ 4 w 579"/>
                  <a:gd name="T7" fmla="*/ 61 h 61"/>
                  <a:gd name="T8" fmla="*/ 536 w 579"/>
                  <a:gd name="T9" fmla="*/ 61 h 61"/>
                  <a:gd name="T10" fmla="*/ 569 w 579"/>
                  <a:gd name="T11" fmla="*/ 54 h 61"/>
                  <a:gd name="T12" fmla="*/ 576 w 579"/>
                  <a:gd name="T13" fmla="*/ 2 h 61"/>
                  <a:gd name="T14" fmla="*/ 576 w 579"/>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9" h="61">
                    <a:moveTo>
                      <a:pt x="576" y="0"/>
                    </a:moveTo>
                    <a:cubicBezTo>
                      <a:pt x="484" y="11"/>
                      <a:pt x="373" y="17"/>
                      <a:pt x="253" y="17"/>
                    </a:cubicBezTo>
                    <a:cubicBezTo>
                      <a:pt x="168" y="17"/>
                      <a:pt x="87" y="14"/>
                      <a:pt x="13" y="8"/>
                    </a:cubicBezTo>
                    <a:cubicBezTo>
                      <a:pt x="0" y="31"/>
                      <a:pt x="4" y="61"/>
                      <a:pt x="4" y="61"/>
                    </a:cubicBezTo>
                    <a:cubicBezTo>
                      <a:pt x="536" y="61"/>
                      <a:pt x="536" y="61"/>
                      <a:pt x="536" y="61"/>
                    </a:cubicBezTo>
                    <a:cubicBezTo>
                      <a:pt x="569" y="54"/>
                      <a:pt x="569" y="54"/>
                      <a:pt x="569" y="54"/>
                    </a:cubicBezTo>
                    <a:cubicBezTo>
                      <a:pt x="569" y="54"/>
                      <a:pt x="579" y="20"/>
                      <a:pt x="576" y="2"/>
                    </a:cubicBezTo>
                    <a:cubicBezTo>
                      <a:pt x="576" y="1"/>
                      <a:pt x="576" y="1"/>
                      <a:pt x="576" y="0"/>
                    </a:cubicBezTo>
                    <a:close/>
                  </a:path>
                </a:pathLst>
              </a:custGeom>
              <a:solidFill>
                <a:srgbClr val="1C4F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10" name="Freeform 311"/>
              <p:cNvSpPr>
                <a:spLocks/>
              </p:cNvSpPr>
              <p:nvPr/>
            </p:nvSpPr>
            <p:spPr bwMode="auto">
              <a:xfrm>
                <a:off x="5715000" y="747713"/>
                <a:ext cx="609600" cy="98425"/>
              </a:xfrm>
              <a:custGeom>
                <a:avLst/>
                <a:gdLst>
                  <a:gd name="T0" fmla="*/ 0 w 268"/>
                  <a:gd name="T1" fmla="*/ 43 h 43"/>
                  <a:gd name="T2" fmla="*/ 246 w 268"/>
                  <a:gd name="T3" fmla="*/ 43 h 43"/>
                  <a:gd name="T4" fmla="*/ 268 w 268"/>
                  <a:gd name="T5" fmla="*/ 21 h 43"/>
                  <a:gd name="T6" fmla="*/ 151 w 268"/>
                  <a:gd name="T7" fmla="*/ 0 h 43"/>
                  <a:gd name="T8" fmla="*/ 0 w 268"/>
                  <a:gd name="T9" fmla="*/ 43 h 43"/>
                </a:gdLst>
                <a:ahLst/>
                <a:cxnLst>
                  <a:cxn ang="0">
                    <a:pos x="T0" y="T1"/>
                  </a:cxn>
                  <a:cxn ang="0">
                    <a:pos x="T2" y="T3"/>
                  </a:cxn>
                  <a:cxn ang="0">
                    <a:pos x="T4" y="T5"/>
                  </a:cxn>
                  <a:cxn ang="0">
                    <a:pos x="T6" y="T7"/>
                  </a:cxn>
                  <a:cxn ang="0">
                    <a:pos x="T8" y="T9"/>
                  </a:cxn>
                </a:cxnLst>
                <a:rect l="0" t="0" r="r" b="b"/>
                <a:pathLst>
                  <a:path w="268" h="43">
                    <a:moveTo>
                      <a:pt x="0" y="43"/>
                    </a:moveTo>
                    <a:cubicBezTo>
                      <a:pt x="246" y="43"/>
                      <a:pt x="246" y="43"/>
                      <a:pt x="246" y="43"/>
                    </a:cubicBezTo>
                    <a:cubicBezTo>
                      <a:pt x="268" y="21"/>
                      <a:pt x="268" y="21"/>
                      <a:pt x="268" y="21"/>
                    </a:cubicBezTo>
                    <a:cubicBezTo>
                      <a:pt x="268" y="21"/>
                      <a:pt x="212" y="0"/>
                      <a:pt x="151" y="0"/>
                    </a:cubicBezTo>
                    <a:cubicBezTo>
                      <a:pt x="89" y="0"/>
                      <a:pt x="0" y="43"/>
                      <a:pt x="0" y="43"/>
                    </a:cubicBezTo>
                    <a:close/>
                  </a:path>
                </a:pathLst>
              </a:custGeom>
              <a:solidFill>
                <a:srgbClr val="292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11" name="Freeform 312"/>
              <p:cNvSpPr>
                <a:spLocks/>
              </p:cNvSpPr>
              <p:nvPr/>
            </p:nvSpPr>
            <p:spPr bwMode="auto">
              <a:xfrm>
                <a:off x="5775325" y="766763"/>
                <a:ext cx="393700" cy="79375"/>
              </a:xfrm>
              <a:custGeom>
                <a:avLst/>
                <a:gdLst>
                  <a:gd name="T0" fmla="*/ 173 w 173"/>
                  <a:gd name="T1" fmla="*/ 4 h 35"/>
                  <a:gd name="T2" fmla="*/ 129 w 173"/>
                  <a:gd name="T3" fmla="*/ 0 h 35"/>
                  <a:gd name="T4" fmla="*/ 0 w 173"/>
                  <a:gd name="T5" fmla="*/ 35 h 35"/>
                  <a:gd name="T6" fmla="*/ 85 w 173"/>
                  <a:gd name="T7" fmla="*/ 35 h 35"/>
                  <a:gd name="T8" fmla="*/ 136 w 173"/>
                  <a:gd name="T9" fmla="*/ 14 h 35"/>
                  <a:gd name="T10" fmla="*/ 173 w 173"/>
                  <a:gd name="T11" fmla="*/ 4 h 35"/>
                </a:gdLst>
                <a:ahLst/>
                <a:cxnLst>
                  <a:cxn ang="0">
                    <a:pos x="T0" y="T1"/>
                  </a:cxn>
                  <a:cxn ang="0">
                    <a:pos x="T2" y="T3"/>
                  </a:cxn>
                  <a:cxn ang="0">
                    <a:pos x="T4" y="T5"/>
                  </a:cxn>
                  <a:cxn ang="0">
                    <a:pos x="T6" y="T7"/>
                  </a:cxn>
                  <a:cxn ang="0">
                    <a:pos x="T8" y="T9"/>
                  </a:cxn>
                  <a:cxn ang="0">
                    <a:pos x="T10" y="T11"/>
                  </a:cxn>
                </a:cxnLst>
                <a:rect l="0" t="0" r="r" b="b"/>
                <a:pathLst>
                  <a:path w="173" h="35">
                    <a:moveTo>
                      <a:pt x="173" y="4"/>
                    </a:moveTo>
                    <a:cubicBezTo>
                      <a:pt x="159" y="2"/>
                      <a:pt x="144" y="0"/>
                      <a:pt x="129" y="0"/>
                    </a:cubicBezTo>
                    <a:cubicBezTo>
                      <a:pt x="76" y="0"/>
                      <a:pt x="0" y="35"/>
                      <a:pt x="0" y="35"/>
                    </a:cubicBezTo>
                    <a:cubicBezTo>
                      <a:pt x="85" y="35"/>
                      <a:pt x="85" y="35"/>
                      <a:pt x="85" y="35"/>
                    </a:cubicBezTo>
                    <a:cubicBezTo>
                      <a:pt x="100" y="27"/>
                      <a:pt x="117" y="20"/>
                      <a:pt x="136" y="14"/>
                    </a:cubicBezTo>
                    <a:cubicBezTo>
                      <a:pt x="149" y="10"/>
                      <a:pt x="161" y="7"/>
                      <a:pt x="173" y="4"/>
                    </a:cubicBez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12" name="Freeform 313"/>
              <p:cNvSpPr>
                <a:spLocks/>
              </p:cNvSpPr>
              <p:nvPr/>
            </p:nvSpPr>
            <p:spPr bwMode="auto">
              <a:xfrm>
                <a:off x="5453063" y="919163"/>
                <a:ext cx="274637" cy="185738"/>
              </a:xfrm>
              <a:custGeom>
                <a:avLst/>
                <a:gdLst>
                  <a:gd name="T0" fmla="*/ 117 w 121"/>
                  <a:gd name="T1" fmla="*/ 82 h 82"/>
                  <a:gd name="T2" fmla="*/ 121 w 121"/>
                  <a:gd name="T3" fmla="*/ 61 h 82"/>
                  <a:gd name="T4" fmla="*/ 60 w 121"/>
                  <a:gd name="T5" fmla="*/ 0 h 82"/>
                  <a:gd name="T6" fmla="*/ 0 w 121"/>
                  <a:gd name="T7" fmla="*/ 61 h 82"/>
                  <a:gd name="T8" fmla="*/ 4 w 121"/>
                  <a:gd name="T9" fmla="*/ 82 h 82"/>
                  <a:gd name="T10" fmla="*/ 117 w 121"/>
                  <a:gd name="T11" fmla="*/ 82 h 82"/>
                </a:gdLst>
                <a:ahLst/>
                <a:cxnLst>
                  <a:cxn ang="0">
                    <a:pos x="T0" y="T1"/>
                  </a:cxn>
                  <a:cxn ang="0">
                    <a:pos x="T2" y="T3"/>
                  </a:cxn>
                  <a:cxn ang="0">
                    <a:pos x="T4" y="T5"/>
                  </a:cxn>
                  <a:cxn ang="0">
                    <a:pos x="T6" y="T7"/>
                  </a:cxn>
                  <a:cxn ang="0">
                    <a:pos x="T8" y="T9"/>
                  </a:cxn>
                  <a:cxn ang="0">
                    <a:pos x="T10" y="T11"/>
                  </a:cxn>
                </a:cxnLst>
                <a:rect l="0" t="0" r="r" b="b"/>
                <a:pathLst>
                  <a:path w="121" h="82">
                    <a:moveTo>
                      <a:pt x="117" y="82"/>
                    </a:moveTo>
                    <a:cubicBezTo>
                      <a:pt x="119" y="76"/>
                      <a:pt x="121" y="68"/>
                      <a:pt x="121" y="61"/>
                    </a:cubicBezTo>
                    <a:cubicBezTo>
                      <a:pt x="121" y="27"/>
                      <a:pt x="94" y="0"/>
                      <a:pt x="60" y="0"/>
                    </a:cubicBezTo>
                    <a:cubicBezTo>
                      <a:pt x="27" y="0"/>
                      <a:pt x="0" y="27"/>
                      <a:pt x="0" y="61"/>
                    </a:cubicBezTo>
                    <a:cubicBezTo>
                      <a:pt x="0" y="68"/>
                      <a:pt x="1" y="76"/>
                      <a:pt x="4" y="82"/>
                    </a:cubicBezTo>
                    <a:lnTo>
                      <a:pt x="117" y="82"/>
                    </a:lnTo>
                    <a:close/>
                  </a:path>
                </a:pathLst>
              </a:custGeom>
              <a:solidFill>
                <a:srgbClr val="2E69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13" name="Oval 314"/>
              <p:cNvSpPr>
                <a:spLocks noChangeArrowheads="1"/>
              </p:cNvSpPr>
              <p:nvPr/>
            </p:nvSpPr>
            <p:spPr bwMode="auto">
              <a:xfrm>
                <a:off x="5478463" y="947738"/>
                <a:ext cx="228600" cy="230188"/>
              </a:xfrm>
              <a:prstGeom prst="ellipse">
                <a:avLst/>
              </a:prstGeom>
              <a:solidFill>
                <a:srgbClr val="45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14" name="Freeform 315"/>
              <p:cNvSpPr>
                <a:spLocks noEditPoints="1"/>
              </p:cNvSpPr>
              <p:nvPr/>
            </p:nvSpPr>
            <p:spPr bwMode="auto">
              <a:xfrm>
                <a:off x="5507038" y="979488"/>
                <a:ext cx="168275" cy="168275"/>
              </a:xfrm>
              <a:custGeom>
                <a:avLst/>
                <a:gdLst>
                  <a:gd name="T0" fmla="*/ 37 w 74"/>
                  <a:gd name="T1" fmla="*/ 74 h 74"/>
                  <a:gd name="T2" fmla="*/ 0 w 74"/>
                  <a:gd name="T3" fmla="*/ 37 h 74"/>
                  <a:gd name="T4" fmla="*/ 37 w 74"/>
                  <a:gd name="T5" fmla="*/ 0 h 74"/>
                  <a:gd name="T6" fmla="*/ 74 w 74"/>
                  <a:gd name="T7" fmla="*/ 37 h 74"/>
                  <a:gd name="T8" fmla="*/ 37 w 74"/>
                  <a:gd name="T9" fmla="*/ 74 h 74"/>
                  <a:gd name="T10" fmla="*/ 37 w 74"/>
                  <a:gd name="T11" fmla="*/ 8 h 74"/>
                  <a:gd name="T12" fmla="*/ 8 w 74"/>
                  <a:gd name="T13" fmla="*/ 37 h 74"/>
                  <a:gd name="T14" fmla="*/ 37 w 74"/>
                  <a:gd name="T15" fmla="*/ 66 h 74"/>
                  <a:gd name="T16" fmla="*/ 66 w 74"/>
                  <a:gd name="T17" fmla="*/ 37 h 74"/>
                  <a:gd name="T18" fmla="*/ 37 w 74"/>
                  <a:gd name="T19" fmla="*/ 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4">
                    <a:moveTo>
                      <a:pt x="37" y="74"/>
                    </a:moveTo>
                    <a:cubicBezTo>
                      <a:pt x="17" y="74"/>
                      <a:pt x="0" y="57"/>
                      <a:pt x="0" y="37"/>
                    </a:cubicBezTo>
                    <a:cubicBezTo>
                      <a:pt x="0" y="16"/>
                      <a:pt x="17" y="0"/>
                      <a:pt x="37" y="0"/>
                    </a:cubicBezTo>
                    <a:cubicBezTo>
                      <a:pt x="58" y="0"/>
                      <a:pt x="74" y="16"/>
                      <a:pt x="74" y="37"/>
                    </a:cubicBezTo>
                    <a:cubicBezTo>
                      <a:pt x="74" y="57"/>
                      <a:pt x="58" y="74"/>
                      <a:pt x="37" y="74"/>
                    </a:cubicBezTo>
                    <a:close/>
                    <a:moveTo>
                      <a:pt x="37" y="8"/>
                    </a:moveTo>
                    <a:cubicBezTo>
                      <a:pt x="21" y="8"/>
                      <a:pt x="8" y="21"/>
                      <a:pt x="8" y="37"/>
                    </a:cubicBezTo>
                    <a:cubicBezTo>
                      <a:pt x="8" y="53"/>
                      <a:pt x="21" y="66"/>
                      <a:pt x="37" y="66"/>
                    </a:cubicBezTo>
                    <a:cubicBezTo>
                      <a:pt x="53" y="66"/>
                      <a:pt x="66" y="53"/>
                      <a:pt x="66" y="37"/>
                    </a:cubicBezTo>
                    <a:cubicBezTo>
                      <a:pt x="66" y="21"/>
                      <a:pt x="53" y="8"/>
                      <a:pt x="37" y="8"/>
                    </a:cubicBez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15" name="Freeform 316"/>
              <p:cNvSpPr>
                <a:spLocks/>
              </p:cNvSpPr>
              <p:nvPr/>
            </p:nvSpPr>
            <p:spPr bwMode="auto">
              <a:xfrm>
                <a:off x="5583238" y="987426"/>
                <a:ext cx="17462" cy="153988"/>
              </a:xfrm>
              <a:custGeom>
                <a:avLst/>
                <a:gdLst>
                  <a:gd name="T0" fmla="*/ 11 w 11"/>
                  <a:gd name="T1" fmla="*/ 97 h 97"/>
                  <a:gd name="T2" fmla="*/ 0 w 11"/>
                  <a:gd name="T3" fmla="*/ 97 h 97"/>
                  <a:gd name="T4" fmla="*/ 0 w 11"/>
                  <a:gd name="T5" fmla="*/ 0 h 97"/>
                  <a:gd name="T6" fmla="*/ 11 w 11"/>
                  <a:gd name="T7" fmla="*/ 0 h 97"/>
                  <a:gd name="T8" fmla="*/ 11 w 11"/>
                  <a:gd name="T9" fmla="*/ 97 h 97"/>
                  <a:gd name="T10" fmla="*/ 11 w 11"/>
                  <a:gd name="T11" fmla="*/ 97 h 97"/>
                </a:gdLst>
                <a:ahLst/>
                <a:cxnLst>
                  <a:cxn ang="0">
                    <a:pos x="T0" y="T1"/>
                  </a:cxn>
                  <a:cxn ang="0">
                    <a:pos x="T2" y="T3"/>
                  </a:cxn>
                  <a:cxn ang="0">
                    <a:pos x="T4" y="T5"/>
                  </a:cxn>
                  <a:cxn ang="0">
                    <a:pos x="T6" y="T7"/>
                  </a:cxn>
                  <a:cxn ang="0">
                    <a:pos x="T8" y="T9"/>
                  </a:cxn>
                  <a:cxn ang="0">
                    <a:pos x="T10" y="T11"/>
                  </a:cxn>
                </a:cxnLst>
                <a:rect l="0" t="0" r="r" b="b"/>
                <a:pathLst>
                  <a:path w="11" h="97">
                    <a:moveTo>
                      <a:pt x="11" y="97"/>
                    </a:moveTo>
                    <a:lnTo>
                      <a:pt x="0" y="97"/>
                    </a:lnTo>
                    <a:lnTo>
                      <a:pt x="0" y="0"/>
                    </a:lnTo>
                    <a:lnTo>
                      <a:pt x="11" y="0"/>
                    </a:lnTo>
                    <a:lnTo>
                      <a:pt x="11" y="97"/>
                    </a:lnTo>
                    <a:lnTo>
                      <a:pt x="11" y="97"/>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16" name="Freeform 317"/>
              <p:cNvSpPr>
                <a:spLocks/>
              </p:cNvSpPr>
              <p:nvPr/>
            </p:nvSpPr>
            <p:spPr bwMode="auto">
              <a:xfrm>
                <a:off x="5514975" y="1055688"/>
                <a:ext cx="153987" cy="17463"/>
              </a:xfrm>
              <a:custGeom>
                <a:avLst/>
                <a:gdLst>
                  <a:gd name="T0" fmla="*/ 97 w 97"/>
                  <a:gd name="T1" fmla="*/ 11 h 11"/>
                  <a:gd name="T2" fmla="*/ 0 w 97"/>
                  <a:gd name="T3" fmla="*/ 11 h 11"/>
                  <a:gd name="T4" fmla="*/ 0 w 97"/>
                  <a:gd name="T5" fmla="*/ 0 h 11"/>
                  <a:gd name="T6" fmla="*/ 97 w 97"/>
                  <a:gd name="T7" fmla="*/ 0 h 11"/>
                  <a:gd name="T8" fmla="*/ 97 w 97"/>
                  <a:gd name="T9" fmla="*/ 11 h 11"/>
                  <a:gd name="T10" fmla="*/ 97 w 97"/>
                  <a:gd name="T11" fmla="*/ 11 h 11"/>
                </a:gdLst>
                <a:ahLst/>
                <a:cxnLst>
                  <a:cxn ang="0">
                    <a:pos x="T0" y="T1"/>
                  </a:cxn>
                  <a:cxn ang="0">
                    <a:pos x="T2" y="T3"/>
                  </a:cxn>
                  <a:cxn ang="0">
                    <a:pos x="T4" y="T5"/>
                  </a:cxn>
                  <a:cxn ang="0">
                    <a:pos x="T6" y="T7"/>
                  </a:cxn>
                  <a:cxn ang="0">
                    <a:pos x="T8" y="T9"/>
                  </a:cxn>
                  <a:cxn ang="0">
                    <a:pos x="T10" y="T11"/>
                  </a:cxn>
                </a:cxnLst>
                <a:rect l="0" t="0" r="r" b="b"/>
                <a:pathLst>
                  <a:path w="97" h="11">
                    <a:moveTo>
                      <a:pt x="97" y="11"/>
                    </a:moveTo>
                    <a:lnTo>
                      <a:pt x="0" y="11"/>
                    </a:lnTo>
                    <a:lnTo>
                      <a:pt x="0" y="0"/>
                    </a:lnTo>
                    <a:lnTo>
                      <a:pt x="97" y="0"/>
                    </a:lnTo>
                    <a:lnTo>
                      <a:pt x="97" y="11"/>
                    </a:lnTo>
                    <a:lnTo>
                      <a:pt x="97" y="11"/>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17" name="Freeform 318"/>
              <p:cNvSpPr>
                <a:spLocks/>
              </p:cNvSpPr>
              <p:nvPr/>
            </p:nvSpPr>
            <p:spPr bwMode="auto">
              <a:xfrm>
                <a:off x="5530850" y="1003301"/>
                <a:ext cx="122237" cy="122238"/>
              </a:xfrm>
              <a:custGeom>
                <a:avLst/>
                <a:gdLst>
                  <a:gd name="T0" fmla="*/ 69 w 77"/>
                  <a:gd name="T1" fmla="*/ 77 h 77"/>
                  <a:gd name="T2" fmla="*/ 0 w 77"/>
                  <a:gd name="T3" fmla="*/ 8 h 77"/>
                  <a:gd name="T4" fmla="*/ 8 w 77"/>
                  <a:gd name="T5" fmla="*/ 0 h 77"/>
                  <a:gd name="T6" fmla="*/ 77 w 77"/>
                  <a:gd name="T7" fmla="*/ 68 h 77"/>
                  <a:gd name="T8" fmla="*/ 69 w 77"/>
                  <a:gd name="T9" fmla="*/ 77 h 77"/>
                  <a:gd name="T10" fmla="*/ 69 w 77"/>
                  <a:gd name="T11" fmla="*/ 77 h 77"/>
                </a:gdLst>
                <a:ahLst/>
                <a:cxnLst>
                  <a:cxn ang="0">
                    <a:pos x="T0" y="T1"/>
                  </a:cxn>
                  <a:cxn ang="0">
                    <a:pos x="T2" y="T3"/>
                  </a:cxn>
                  <a:cxn ang="0">
                    <a:pos x="T4" y="T5"/>
                  </a:cxn>
                  <a:cxn ang="0">
                    <a:pos x="T6" y="T7"/>
                  </a:cxn>
                  <a:cxn ang="0">
                    <a:pos x="T8" y="T9"/>
                  </a:cxn>
                  <a:cxn ang="0">
                    <a:pos x="T10" y="T11"/>
                  </a:cxn>
                </a:cxnLst>
                <a:rect l="0" t="0" r="r" b="b"/>
                <a:pathLst>
                  <a:path w="77" h="77">
                    <a:moveTo>
                      <a:pt x="69" y="77"/>
                    </a:moveTo>
                    <a:lnTo>
                      <a:pt x="0" y="8"/>
                    </a:lnTo>
                    <a:lnTo>
                      <a:pt x="8" y="0"/>
                    </a:lnTo>
                    <a:lnTo>
                      <a:pt x="77" y="68"/>
                    </a:lnTo>
                    <a:lnTo>
                      <a:pt x="69" y="77"/>
                    </a:lnTo>
                    <a:lnTo>
                      <a:pt x="69" y="77"/>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18" name="Freeform 319"/>
              <p:cNvSpPr>
                <a:spLocks/>
              </p:cNvSpPr>
              <p:nvPr/>
            </p:nvSpPr>
            <p:spPr bwMode="auto">
              <a:xfrm>
                <a:off x="5530850" y="1003301"/>
                <a:ext cx="122237" cy="122238"/>
              </a:xfrm>
              <a:custGeom>
                <a:avLst/>
                <a:gdLst>
                  <a:gd name="T0" fmla="*/ 8 w 77"/>
                  <a:gd name="T1" fmla="*/ 77 h 77"/>
                  <a:gd name="T2" fmla="*/ 0 w 77"/>
                  <a:gd name="T3" fmla="*/ 68 h 77"/>
                  <a:gd name="T4" fmla="*/ 69 w 77"/>
                  <a:gd name="T5" fmla="*/ 0 h 77"/>
                  <a:gd name="T6" fmla="*/ 77 w 77"/>
                  <a:gd name="T7" fmla="*/ 8 h 77"/>
                  <a:gd name="T8" fmla="*/ 8 w 77"/>
                  <a:gd name="T9" fmla="*/ 77 h 77"/>
                  <a:gd name="T10" fmla="*/ 8 w 77"/>
                  <a:gd name="T11" fmla="*/ 77 h 77"/>
                </a:gdLst>
                <a:ahLst/>
                <a:cxnLst>
                  <a:cxn ang="0">
                    <a:pos x="T0" y="T1"/>
                  </a:cxn>
                  <a:cxn ang="0">
                    <a:pos x="T2" y="T3"/>
                  </a:cxn>
                  <a:cxn ang="0">
                    <a:pos x="T4" y="T5"/>
                  </a:cxn>
                  <a:cxn ang="0">
                    <a:pos x="T6" y="T7"/>
                  </a:cxn>
                  <a:cxn ang="0">
                    <a:pos x="T8" y="T9"/>
                  </a:cxn>
                  <a:cxn ang="0">
                    <a:pos x="T10" y="T11"/>
                  </a:cxn>
                </a:cxnLst>
                <a:rect l="0" t="0" r="r" b="b"/>
                <a:pathLst>
                  <a:path w="77" h="77">
                    <a:moveTo>
                      <a:pt x="8" y="77"/>
                    </a:moveTo>
                    <a:lnTo>
                      <a:pt x="0" y="68"/>
                    </a:lnTo>
                    <a:lnTo>
                      <a:pt x="69" y="0"/>
                    </a:lnTo>
                    <a:lnTo>
                      <a:pt x="77" y="8"/>
                    </a:lnTo>
                    <a:lnTo>
                      <a:pt x="8" y="77"/>
                    </a:lnTo>
                    <a:lnTo>
                      <a:pt x="8" y="77"/>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19" name="Oval 320"/>
              <p:cNvSpPr>
                <a:spLocks noChangeArrowheads="1"/>
              </p:cNvSpPr>
              <p:nvPr/>
            </p:nvSpPr>
            <p:spPr bwMode="auto">
              <a:xfrm>
                <a:off x="5568950" y="1041401"/>
                <a:ext cx="46037" cy="46038"/>
              </a:xfrm>
              <a:prstGeom prst="ellipse">
                <a:avLst/>
              </a:prstGeom>
              <a:solidFill>
                <a:srgbClr val="9B9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20" name="Freeform 321"/>
              <p:cNvSpPr>
                <a:spLocks/>
              </p:cNvSpPr>
              <p:nvPr/>
            </p:nvSpPr>
            <p:spPr bwMode="auto">
              <a:xfrm>
                <a:off x="6267450" y="919163"/>
                <a:ext cx="273050" cy="185738"/>
              </a:xfrm>
              <a:custGeom>
                <a:avLst/>
                <a:gdLst>
                  <a:gd name="T0" fmla="*/ 116 w 120"/>
                  <a:gd name="T1" fmla="*/ 82 h 82"/>
                  <a:gd name="T2" fmla="*/ 120 w 120"/>
                  <a:gd name="T3" fmla="*/ 61 h 82"/>
                  <a:gd name="T4" fmla="*/ 60 w 120"/>
                  <a:gd name="T5" fmla="*/ 0 h 82"/>
                  <a:gd name="T6" fmla="*/ 0 w 120"/>
                  <a:gd name="T7" fmla="*/ 61 h 82"/>
                  <a:gd name="T8" fmla="*/ 4 w 120"/>
                  <a:gd name="T9" fmla="*/ 82 h 82"/>
                  <a:gd name="T10" fmla="*/ 116 w 120"/>
                  <a:gd name="T11" fmla="*/ 82 h 82"/>
                </a:gdLst>
                <a:ahLst/>
                <a:cxnLst>
                  <a:cxn ang="0">
                    <a:pos x="T0" y="T1"/>
                  </a:cxn>
                  <a:cxn ang="0">
                    <a:pos x="T2" y="T3"/>
                  </a:cxn>
                  <a:cxn ang="0">
                    <a:pos x="T4" y="T5"/>
                  </a:cxn>
                  <a:cxn ang="0">
                    <a:pos x="T6" y="T7"/>
                  </a:cxn>
                  <a:cxn ang="0">
                    <a:pos x="T8" y="T9"/>
                  </a:cxn>
                  <a:cxn ang="0">
                    <a:pos x="T10" y="T11"/>
                  </a:cxn>
                </a:cxnLst>
                <a:rect l="0" t="0" r="r" b="b"/>
                <a:pathLst>
                  <a:path w="120" h="82">
                    <a:moveTo>
                      <a:pt x="116" y="82"/>
                    </a:moveTo>
                    <a:cubicBezTo>
                      <a:pt x="119" y="76"/>
                      <a:pt x="120" y="68"/>
                      <a:pt x="120" y="61"/>
                    </a:cubicBezTo>
                    <a:cubicBezTo>
                      <a:pt x="120" y="27"/>
                      <a:pt x="93" y="0"/>
                      <a:pt x="60" y="0"/>
                    </a:cubicBezTo>
                    <a:cubicBezTo>
                      <a:pt x="27" y="0"/>
                      <a:pt x="0" y="27"/>
                      <a:pt x="0" y="61"/>
                    </a:cubicBezTo>
                    <a:cubicBezTo>
                      <a:pt x="0" y="68"/>
                      <a:pt x="1" y="76"/>
                      <a:pt x="4" y="82"/>
                    </a:cubicBezTo>
                    <a:lnTo>
                      <a:pt x="116" y="82"/>
                    </a:lnTo>
                    <a:close/>
                  </a:path>
                </a:pathLst>
              </a:custGeom>
              <a:solidFill>
                <a:srgbClr val="2E69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21" name="Oval 322"/>
              <p:cNvSpPr>
                <a:spLocks noChangeArrowheads="1"/>
              </p:cNvSpPr>
              <p:nvPr/>
            </p:nvSpPr>
            <p:spPr bwMode="auto">
              <a:xfrm>
                <a:off x="6289675" y="947738"/>
                <a:ext cx="230187" cy="230188"/>
              </a:xfrm>
              <a:prstGeom prst="ellipse">
                <a:avLst/>
              </a:prstGeom>
              <a:solidFill>
                <a:srgbClr val="45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22" name="Freeform 323"/>
              <p:cNvSpPr>
                <a:spLocks noEditPoints="1"/>
              </p:cNvSpPr>
              <p:nvPr/>
            </p:nvSpPr>
            <p:spPr bwMode="auto">
              <a:xfrm>
                <a:off x="6321425" y="979488"/>
                <a:ext cx="168275" cy="168275"/>
              </a:xfrm>
              <a:custGeom>
                <a:avLst/>
                <a:gdLst>
                  <a:gd name="T0" fmla="*/ 37 w 74"/>
                  <a:gd name="T1" fmla="*/ 74 h 74"/>
                  <a:gd name="T2" fmla="*/ 0 w 74"/>
                  <a:gd name="T3" fmla="*/ 37 h 74"/>
                  <a:gd name="T4" fmla="*/ 37 w 74"/>
                  <a:gd name="T5" fmla="*/ 0 h 74"/>
                  <a:gd name="T6" fmla="*/ 74 w 74"/>
                  <a:gd name="T7" fmla="*/ 37 h 74"/>
                  <a:gd name="T8" fmla="*/ 37 w 74"/>
                  <a:gd name="T9" fmla="*/ 74 h 74"/>
                  <a:gd name="T10" fmla="*/ 37 w 74"/>
                  <a:gd name="T11" fmla="*/ 8 h 74"/>
                  <a:gd name="T12" fmla="*/ 8 w 74"/>
                  <a:gd name="T13" fmla="*/ 37 h 74"/>
                  <a:gd name="T14" fmla="*/ 37 w 74"/>
                  <a:gd name="T15" fmla="*/ 66 h 74"/>
                  <a:gd name="T16" fmla="*/ 66 w 74"/>
                  <a:gd name="T17" fmla="*/ 37 h 74"/>
                  <a:gd name="T18" fmla="*/ 37 w 74"/>
                  <a:gd name="T19" fmla="*/ 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4">
                    <a:moveTo>
                      <a:pt x="37" y="74"/>
                    </a:moveTo>
                    <a:cubicBezTo>
                      <a:pt x="16" y="74"/>
                      <a:pt x="0" y="57"/>
                      <a:pt x="0" y="37"/>
                    </a:cubicBezTo>
                    <a:cubicBezTo>
                      <a:pt x="0" y="16"/>
                      <a:pt x="16" y="0"/>
                      <a:pt x="37" y="0"/>
                    </a:cubicBezTo>
                    <a:cubicBezTo>
                      <a:pt x="57" y="0"/>
                      <a:pt x="74" y="16"/>
                      <a:pt x="74" y="37"/>
                    </a:cubicBezTo>
                    <a:cubicBezTo>
                      <a:pt x="74" y="57"/>
                      <a:pt x="57" y="74"/>
                      <a:pt x="37" y="74"/>
                    </a:cubicBezTo>
                    <a:close/>
                    <a:moveTo>
                      <a:pt x="37" y="8"/>
                    </a:moveTo>
                    <a:cubicBezTo>
                      <a:pt x="21" y="8"/>
                      <a:pt x="8" y="21"/>
                      <a:pt x="8" y="37"/>
                    </a:cubicBezTo>
                    <a:cubicBezTo>
                      <a:pt x="8" y="53"/>
                      <a:pt x="21" y="66"/>
                      <a:pt x="37" y="66"/>
                    </a:cubicBezTo>
                    <a:cubicBezTo>
                      <a:pt x="53" y="66"/>
                      <a:pt x="66" y="53"/>
                      <a:pt x="66" y="37"/>
                    </a:cubicBezTo>
                    <a:cubicBezTo>
                      <a:pt x="66" y="21"/>
                      <a:pt x="53" y="8"/>
                      <a:pt x="37" y="8"/>
                    </a:cubicBez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23" name="Freeform 324"/>
              <p:cNvSpPr>
                <a:spLocks/>
              </p:cNvSpPr>
              <p:nvPr/>
            </p:nvSpPr>
            <p:spPr bwMode="auto">
              <a:xfrm>
                <a:off x="6396038" y="987426"/>
                <a:ext cx="19050" cy="153988"/>
              </a:xfrm>
              <a:custGeom>
                <a:avLst/>
                <a:gdLst>
                  <a:gd name="T0" fmla="*/ 12 w 12"/>
                  <a:gd name="T1" fmla="*/ 97 h 97"/>
                  <a:gd name="T2" fmla="*/ 0 w 12"/>
                  <a:gd name="T3" fmla="*/ 97 h 97"/>
                  <a:gd name="T4" fmla="*/ 0 w 12"/>
                  <a:gd name="T5" fmla="*/ 0 h 97"/>
                  <a:gd name="T6" fmla="*/ 12 w 12"/>
                  <a:gd name="T7" fmla="*/ 0 h 97"/>
                  <a:gd name="T8" fmla="*/ 12 w 12"/>
                  <a:gd name="T9" fmla="*/ 97 h 97"/>
                  <a:gd name="T10" fmla="*/ 12 w 12"/>
                  <a:gd name="T11" fmla="*/ 97 h 97"/>
                </a:gdLst>
                <a:ahLst/>
                <a:cxnLst>
                  <a:cxn ang="0">
                    <a:pos x="T0" y="T1"/>
                  </a:cxn>
                  <a:cxn ang="0">
                    <a:pos x="T2" y="T3"/>
                  </a:cxn>
                  <a:cxn ang="0">
                    <a:pos x="T4" y="T5"/>
                  </a:cxn>
                  <a:cxn ang="0">
                    <a:pos x="T6" y="T7"/>
                  </a:cxn>
                  <a:cxn ang="0">
                    <a:pos x="T8" y="T9"/>
                  </a:cxn>
                  <a:cxn ang="0">
                    <a:pos x="T10" y="T11"/>
                  </a:cxn>
                </a:cxnLst>
                <a:rect l="0" t="0" r="r" b="b"/>
                <a:pathLst>
                  <a:path w="12" h="97">
                    <a:moveTo>
                      <a:pt x="12" y="97"/>
                    </a:moveTo>
                    <a:lnTo>
                      <a:pt x="0" y="97"/>
                    </a:lnTo>
                    <a:lnTo>
                      <a:pt x="0" y="0"/>
                    </a:lnTo>
                    <a:lnTo>
                      <a:pt x="12" y="0"/>
                    </a:lnTo>
                    <a:lnTo>
                      <a:pt x="12" y="97"/>
                    </a:lnTo>
                    <a:lnTo>
                      <a:pt x="12" y="97"/>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24" name="Freeform 325"/>
              <p:cNvSpPr>
                <a:spLocks/>
              </p:cNvSpPr>
              <p:nvPr/>
            </p:nvSpPr>
            <p:spPr bwMode="auto">
              <a:xfrm>
                <a:off x="6327775" y="1055688"/>
                <a:ext cx="155575" cy="17463"/>
              </a:xfrm>
              <a:custGeom>
                <a:avLst/>
                <a:gdLst>
                  <a:gd name="T0" fmla="*/ 98 w 98"/>
                  <a:gd name="T1" fmla="*/ 11 h 11"/>
                  <a:gd name="T2" fmla="*/ 0 w 98"/>
                  <a:gd name="T3" fmla="*/ 11 h 11"/>
                  <a:gd name="T4" fmla="*/ 0 w 98"/>
                  <a:gd name="T5" fmla="*/ 0 h 11"/>
                  <a:gd name="T6" fmla="*/ 98 w 98"/>
                  <a:gd name="T7" fmla="*/ 0 h 11"/>
                  <a:gd name="T8" fmla="*/ 98 w 98"/>
                  <a:gd name="T9" fmla="*/ 11 h 11"/>
                  <a:gd name="T10" fmla="*/ 98 w 98"/>
                  <a:gd name="T11" fmla="*/ 11 h 11"/>
                </a:gdLst>
                <a:ahLst/>
                <a:cxnLst>
                  <a:cxn ang="0">
                    <a:pos x="T0" y="T1"/>
                  </a:cxn>
                  <a:cxn ang="0">
                    <a:pos x="T2" y="T3"/>
                  </a:cxn>
                  <a:cxn ang="0">
                    <a:pos x="T4" y="T5"/>
                  </a:cxn>
                  <a:cxn ang="0">
                    <a:pos x="T6" y="T7"/>
                  </a:cxn>
                  <a:cxn ang="0">
                    <a:pos x="T8" y="T9"/>
                  </a:cxn>
                  <a:cxn ang="0">
                    <a:pos x="T10" y="T11"/>
                  </a:cxn>
                </a:cxnLst>
                <a:rect l="0" t="0" r="r" b="b"/>
                <a:pathLst>
                  <a:path w="98" h="11">
                    <a:moveTo>
                      <a:pt x="98" y="11"/>
                    </a:moveTo>
                    <a:lnTo>
                      <a:pt x="0" y="11"/>
                    </a:lnTo>
                    <a:lnTo>
                      <a:pt x="0" y="0"/>
                    </a:lnTo>
                    <a:lnTo>
                      <a:pt x="98" y="0"/>
                    </a:lnTo>
                    <a:lnTo>
                      <a:pt x="98" y="11"/>
                    </a:lnTo>
                    <a:lnTo>
                      <a:pt x="98" y="11"/>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25" name="Freeform 326"/>
              <p:cNvSpPr>
                <a:spLocks/>
              </p:cNvSpPr>
              <p:nvPr/>
            </p:nvSpPr>
            <p:spPr bwMode="auto">
              <a:xfrm>
                <a:off x="6343650" y="1003301"/>
                <a:ext cx="123825" cy="122238"/>
              </a:xfrm>
              <a:custGeom>
                <a:avLst/>
                <a:gdLst>
                  <a:gd name="T0" fmla="*/ 69 w 78"/>
                  <a:gd name="T1" fmla="*/ 77 h 77"/>
                  <a:gd name="T2" fmla="*/ 0 w 78"/>
                  <a:gd name="T3" fmla="*/ 8 h 77"/>
                  <a:gd name="T4" fmla="*/ 9 w 78"/>
                  <a:gd name="T5" fmla="*/ 0 h 77"/>
                  <a:gd name="T6" fmla="*/ 78 w 78"/>
                  <a:gd name="T7" fmla="*/ 68 h 77"/>
                  <a:gd name="T8" fmla="*/ 69 w 78"/>
                  <a:gd name="T9" fmla="*/ 77 h 77"/>
                  <a:gd name="T10" fmla="*/ 69 w 78"/>
                  <a:gd name="T11" fmla="*/ 77 h 77"/>
                </a:gdLst>
                <a:ahLst/>
                <a:cxnLst>
                  <a:cxn ang="0">
                    <a:pos x="T0" y="T1"/>
                  </a:cxn>
                  <a:cxn ang="0">
                    <a:pos x="T2" y="T3"/>
                  </a:cxn>
                  <a:cxn ang="0">
                    <a:pos x="T4" y="T5"/>
                  </a:cxn>
                  <a:cxn ang="0">
                    <a:pos x="T6" y="T7"/>
                  </a:cxn>
                  <a:cxn ang="0">
                    <a:pos x="T8" y="T9"/>
                  </a:cxn>
                  <a:cxn ang="0">
                    <a:pos x="T10" y="T11"/>
                  </a:cxn>
                </a:cxnLst>
                <a:rect l="0" t="0" r="r" b="b"/>
                <a:pathLst>
                  <a:path w="78" h="77">
                    <a:moveTo>
                      <a:pt x="69" y="77"/>
                    </a:moveTo>
                    <a:lnTo>
                      <a:pt x="0" y="8"/>
                    </a:lnTo>
                    <a:lnTo>
                      <a:pt x="9" y="0"/>
                    </a:lnTo>
                    <a:lnTo>
                      <a:pt x="78" y="68"/>
                    </a:lnTo>
                    <a:lnTo>
                      <a:pt x="69" y="77"/>
                    </a:lnTo>
                    <a:lnTo>
                      <a:pt x="69" y="77"/>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26" name="Freeform 327"/>
              <p:cNvSpPr>
                <a:spLocks/>
              </p:cNvSpPr>
              <p:nvPr/>
            </p:nvSpPr>
            <p:spPr bwMode="auto">
              <a:xfrm>
                <a:off x="6343650" y="1003301"/>
                <a:ext cx="123825" cy="122238"/>
              </a:xfrm>
              <a:custGeom>
                <a:avLst/>
                <a:gdLst>
                  <a:gd name="T0" fmla="*/ 9 w 78"/>
                  <a:gd name="T1" fmla="*/ 77 h 77"/>
                  <a:gd name="T2" fmla="*/ 0 w 78"/>
                  <a:gd name="T3" fmla="*/ 68 h 77"/>
                  <a:gd name="T4" fmla="*/ 69 w 78"/>
                  <a:gd name="T5" fmla="*/ 0 h 77"/>
                  <a:gd name="T6" fmla="*/ 78 w 78"/>
                  <a:gd name="T7" fmla="*/ 8 h 77"/>
                  <a:gd name="T8" fmla="*/ 9 w 78"/>
                  <a:gd name="T9" fmla="*/ 77 h 77"/>
                  <a:gd name="T10" fmla="*/ 9 w 78"/>
                  <a:gd name="T11" fmla="*/ 77 h 77"/>
                </a:gdLst>
                <a:ahLst/>
                <a:cxnLst>
                  <a:cxn ang="0">
                    <a:pos x="T0" y="T1"/>
                  </a:cxn>
                  <a:cxn ang="0">
                    <a:pos x="T2" y="T3"/>
                  </a:cxn>
                  <a:cxn ang="0">
                    <a:pos x="T4" y="T5"/>
                  </a:cxn>
                  <a:cxn ang="0">
                    <a:pos x="T6" y="T7"/>
                  </a:cxn>
                  <a:cxn ang="0">
                    <a:pos x="T8" y="T9"/>
                  </a:cxn>
                  <a:cxn ang="0">
                    <a:pos x="T10" y="T11"/>
                  </a:cxn>
                </a:cxnLst>
                <a:rect l="0" t="0" r="r" b="b"/>
                <a:pathLst>
                  <a:path w="78" h="77">
                    <a:moveTo>
                      <a:pt x="9" y="77"/>
                    </a:moveTo>
                    <a:lnTo>
                      <a:pt x="0" y="68"/>
                    </a:lnTo>
                    <a:lnTo>
                      <a:pt x="69" y="0"/>
                    </a:lnTo>
                    <a:lnTo>
                      <a:pt x="78" y="8"/>
                    </a:lnTo>
                    <a:lnTo>
                      <a:pt x="9" y="77"/>
                    </a:lnTo>
                    <a:lnTo>
                      <a:pt x="9" y="77"/>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27" name="Oval 328"/>
              <p:cNvSpPr>
                <a:spLocks noChangeArrowheads="1"/>
              </p:cNvSpPr>
              <p:nvPr/>
            </p:nvSpPr>
            <p:spPr bwMode="auto">
              <a:xfrm>
                <a:off x="6383338" y="1041401"/>
                <a:ext cx="44450" cy="46038"/>
              </a:xfrm>
              <a:prstGeom prst="ellipse">
                <a:avLst/>
              </a:prstGeom>
              <a:solidFill>
                <a:srgbClr val="9B9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28" name="Freeform 329"/>
              <p:cNvSpPr>
                <a:spLocks/>
              </p:cNvSpPr>
              <p:nvPr/>
            </p:nvSpPr>
            <p:spPr bwMode="auto">
              <a:xfrm>
                <a:off x="5362575" y="927101"/>
                <a:ext cx="127000" cy="76200"/>
              </a:xfrm>
              <a:custGeom>
                <a:avLst/>
                <a:gdLst>
                  <a:gd name="T0" fmla="*/ 56 w 56"/>
                  <a:gd name="T1" fmla="*/ 0 h 33"/>
                  <a:gd name="T2" fmla="*/ 30 w 56"/>
                  <a:gd name="T3" fmla="*/ 33 h 33"/>
                  <a:gd name="T4" fmla="*/ 0 w 56"/>
                  <a:gd name="T5" fmla="*/ 33 h 33"/>
                  <a:gd name="T6" fmla="*/ 56 w 56"/>
                  <a:gd name="T7" fmla="*/ 0 h 33"/>
                </a:gdLst>
                <a:ahLst/>
                <a:cxnLst>
                  <a:cxn ang="0">
                    <a:pos x="T0" y="T1"/>
                  </a:cxn>
                  <a:cxn ang="0">
                    <a:pos x="T2" y="T3"/>
                  </a:cxn>
                  <a:cxn ang="0">
                    <a:pos x="T4" y="T5"/>
                  </a:cxn>
                  <a:cxn ang="0">
                    <a:pos x="T6" y="T7"/>
                  </a:cxn>
                </a:cxnLst>
                <a:rect l="0" t="0" r="r" b="b"/>
                <a:pathLst>
                  <a:path w="56" h="33">
                    <a:moveTo>
                      <a:pt x="56" y="0"/>
                    </a:moveTo>
                    <a:cubicBezTo>
                      <a:pt x="56" y="0"/>
                      <a:pt x="32" y="12"/>
                      <a:pt x="30" y="33"/>
                    </a:cubicBezTo>
                    <a:cubicBezTo>
                      <a:pt x="12" y="33"/>
                      <a:pt x="0" y="33"/>
                      <a:pt x="0" y="33"/>
                    </a:cubicBezTo>
                    <a:cubicBezTo>
                      <a:pt x="0" y="33"/>
                      <a:pt x="11" y="6"/>
                      <a:pt x="56" y="0"/>
                    </a:cubicBez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29" name="Freeform 330"/>
              <p:cNvSpPr>
                <a:spLocks/>
              </p:cNvSpPr>
              <p:nvPr/>
            </p:nvSpPr>
            <p:spPr bwMode="auto">
              <a:xfrm>
                <a:off x="5414963" y="927101"/>
                <a:ext cx="76200" cy="76200"/>
              </a:xfrm>
              <a:custGeom>
                <a:avLst/>
                <a:gdLst>
                  <a:gd name="T0" fmla="*/ 22 w 34"/>
                  <a:gd name="T1" fmla="*/ 2 h 33"/>
                  <a:gd name="T2" fmla="*/ 0 w 34"/>
                  <a:gd name="T3" fmla="*/ 33 h 33"/>
                  <a:gd name="T4" fmla="*/ 8 w 34"/>
                  <a:gd name="T5" fmla="*/ 33 h 33"/>
                  <a:gd name="T6" fmla="*/ 34 w 34"/>
                  <a:gd name="T7" fmla="*/ 0 h 33"/>
                  <a:gd name="T8" fmla="*/ 22 w 34"/>
                  <a:gd name="T9" fmla="*/ 2 h 33"/>
                </a:gdLst>
                <a:ahLst/>
                <a:cxnLst>
                  <a:cxn ang="0">
                    <a:pos x="T0" y="T1"/>
                  </a:cxn>
                  <a:cxn ang="0">
                    <a:pos x="T2" y="T3"/>
                  </a:cxn>
                  <a:cxn ang="0">
                    <a:pos x="T4" y="T5"/>
                  </a:cxn>
                  <a:cxn ang="0">
                    <a:pos x="T6" y="T7"/>
                  </a:cxn>
                  <a:cxn ang="0">
                    <a:pos x="T8" y="T9"/>
                  </a:cxn>
                </a:cxnLst>
                <a:rect l="0" t="0" r="r" b="b"/>
                <a:pathLst>
                  <a:path w="34" h="33">
                    <a:moveTo>
                      <a:pt x="22" y="2"/>
                    </a:moveTo>
                    <a:cubicBezTo>
                      <a:pt x="15" y="7"/>
                      <a:pt x="2" y="17"/>
                      <a:pt x="0" y="33"/>
                    </a:cubicBezTo>
                    <a:cubicBezTo>
                      <a:pt x="3" y="33"/>
                      <a:pt x="5" y="33"/>
                      <a:pt x="8" y="33"/>
                    </a:cubicBezTo>
                    <a:cubicBezTo>
                      <a:pt x="10" y="12"/>
                      <a:pt x="34" y="0"/>
                      <a:pt x="34" y="0"/>
                    </a:cubicBezTo>
                    <a:cubicBezTo>
                      <a:pt x="30" y="0"/>
                      <a:pt x="26" y="1"/>
                      <a:pt x="22" y="2"/>
                    </a:cubicBezTo>
                    <a:close/>
                  </a:path>
                </a:pathLst>
              </a:custGeom>
              <a:solidFill>
                <a:srgbClr val="FF8A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30" name="Freeform 331"/>
              <p:cNvSpPr>
                <a:spLocks/>
              </p:cNvSpPr>
              <p:nvPr/>
            </p:nvSpPr>
            <p:spPr bwMode="auto">
              <a:xfrm>
                <a:off x="6153150" y="868363"/>
                <a:ext cx="95250" cy="22225"/>
              </a:xfrm>
              <a:custGeom>
                <a:avLst/>
                <a:gdLst>
                  <a:gd name="T0" fmla="*/ 42 w 42"/>
                  <a:gd name="T1" fmla="*/ 5 h 10"/>
                  <a:gd name="T2" fmla="*/ 37 w 42"/>
                  <a:gd name="T3" fmla="*/ 10 h 10"/>
                  <a:gd name="T4" fmla="*/ 5 w 42"/>
                  <a:gd name="T5" fmla="*/ 10 h 10"/>
                  <a:gd name="T6" fmla="*/ 0 w 42"/>
                  <a:gd name="T7" fmla="*/ 5 h 10"/>
                  <a:gd name="T8" fmla="*/ 0 w 42"/>
                  <a:gd name="T9" fmla="*/ 5 h 10"/>
                  <a:gd name="T10" fmla="*/ 5 w 42"/>
                  <a:gd name="T11" fmla="*/ 0 h 10"/>
                  <a:gd name="T12" fmla="*/ 37 w 42"/>
                  <a:gd name="T13" fmla="*/ 0 h 10"/>
                  <a:gd name="T14" fmla="*/ 42 w 42"/>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0">
                    <a:moveTo>
                      <a:pt x="42" y="5"/>
                    </a:moveTo>
                    <a:cubicBezTo>
                      <a:pt x="42" y="8"/>
                      <a:pt x="40" y="10"/>
                      <a:pt x="37" y="10"/>
                    </a:cubicBezTo>
                    <a:cubicBezTo>
                      <a:pt x="5" y="10"/>
                      <a:pt x="5" y="10"/>
                      <a:pt x="5" y="10"/>
                    </a:cubicBezTo>
                    <a:cubicBezTo>
                      <a:pt x="2" y="10"/>
                      <a:pt x="0" y="8"/>
                      <a:pt x="0" y="5"/>
                    </a:cubicBezTo>
                    <a:cubicBezTo>
                      <a:pt x="0" y="5"/>
                      <a:pt x="0" y="5"/>
                      <a:pt x="0" y="5"/>
                    </a:cubicBezTo>
                    <a:cubicBezTo>
                      <a:pt x="0" y="2"/>
                      <a:pt x="2" y="0"/>
                      <a:pt x="5" y="0"/>
                    </a:cubicBezTo>
                    <a:cubicBezTo>
                      <a:pt x="37" y="0"/>
                      <a:pt x="37" y="0"/>
                      <a:pt x="37" y="0"/>
                    </a:cubicBezTo>
                    <a:cubicBezTo>
                      <a:pt x="40" y="0"/>
                      <a:pt x="42" y="2"/>
                      <a:pt x="42" y="5"/>
                    </a:cubicBezTo>
                    <a:close/>
                  </a:path>
                </a:pathLst>
              </a:custGeom>
              <a:solidFill>
                <a:srgbClr val="1C4F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grpSp>
        <p:grpSp>
          <p:nvGrpSpPr>
            <p:cNvPr id="34" name="组合 33"/>
            <p:cNvGrpSpPr/>
            <p:nvPr/>
          </p:nvGrpSpPr>
          <p:grpSpPr>
            <a:xfrm>
              <a:off x="3752571" y="2999752"/>
              <a:ext cx="570726" cy="242846"/>
              <a:chOff x="3789030" y="2293035"/>
              <a:chExt cx="570726" cy="242846"/>
            </a:xfrm>
          </p:grpSpPr>
          <p:sp>
            <p:nvSpPr>
              <p:cNvPr id="485" name="Freeform 447"/>
              <p:cNvSpPr>
                <a:spLocks/>
              </p:cNvSpPr>
              <p:nvPr/>
            </p:nvSpPr>
            <p:spPr bwMode="auto">
              <a:xfrm>
                <a:off x="3789030" y="2293035"/>
                <a:ext cx="570726" cy="200862"/>
              </a:xfrm>
              <a:custGeom>
                <a:avLst/>
                <a:gdLst>
                  <a:gd name="T0" fmla="*/ 14 w 581"/>
                  <a:gd name="T1" fmla="*/ 164 h 171"/>
                  <a:gd name="T2" fmla="*/ 47 w 581"/>
                  <a:gd name="T3" fmla="*/ 171 h 171"/>
                  <a:gd name="T4" fmla="*/ 575 w 581"/>
                  <a:gd name="T5" fmla="*/ 171 h 171"/>
                  <a:gd name="T6" fmla="*/ 561 w 581"/>
                  <a:gd name="T7" fmla="*/ 112 h 171"/>
                  <a:gd name="T8" fmla="*/ 450 w 581"/>
                  <a:gd name="T9" fmla="*/ 64 h 171"/>
                  <a:gd name="T10" fmla="*/ 263 w 581"/>
                  <a:gd name="T11" fmla="*/ 3 h 171"/>
                  <a:gd name="T12" fmla="*/ 88 w 581"/>
                  <a:gd name="T13" fmla="*/ 46 h 171"/>
                  <a:gd name="T14" fmla="*/ 5 w 581"/>
                  <a:gd name="T15" fmla="*/ 56 h 171"/>
                  <a:gd name="T16" fmla="*/ 20 w 581"/>
                  <a:gd name="T17" fmla="*/ 88 h 171"/>
                  <a:gd name="T18" fmla="*/ 7 w 581"/>
                  <a:gd name="T19" fmla="*/ 113 h 171"/>
                  <a:gd name="T20" fmla="*/ 14 w 581"/>
                  <a:gd name="T21" fmla="*/ 16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1" h="171">
                    <a:moveTo>
                      <a:pt x="14" y="164"/>
                    </a:moveTo>
                    <a:cubicBezTo>
                      <a:pt x="47" y="171"/>
                      <a:pt x="47" y="171"/>
                      <a:pt x="47" y="171"/>
                    </a:cubicBezTo>
                    <a:cubicBezTo>
                      <a:pt x="575" y="171"/>
                      <a:pt x="575" y="171"/>
                      <a:pt x="575" y="171"/>
                    </a:cubicBezTo>
                    <a:cubicBezTo>
                      <a:pt x="575" y="171"/>
                      <a:pt x="581" y="135"/>
                      <a:pt x="561" y="112"/>
                    </a:cubicBezTo>
                    <a:cubicBezTo>
                      <a:pt x="541" y="89"/>
                      <a:pt x="450" y="64"/>
                      <a:pt x="450" y="64"/>
                    </a:cubicBezTo>
                    <a:cubicBezTo>
                      <a:pt x="450" y="64"/>
                      <a:pt x="352" y="6"/>
                      <a:pt x="263" y="3"/>
                    </a:cubicBezTo>
                    <a:cubicBezTo>
                      <a:pt x="174" y="0"/>
                      <a:pt x="88" y="46"/>
                      <a:pt x="88" y="46"/>
                    </a:cubicBezTo>
                    <a:cubicBezTo>
                      <a:pt x="88" y="46"/>
                      <a:pt x="19" y="53"/>
                      <a:pt x="5" y="56"/>
                    </a:cubicBezTo>
                    <a:cubicBezTo>
                      <a:pt x="0" y="68"/>
                      <a:pt x="18" y="79"/>
                      <a:pt x="20" y="88"/>
                    </a:cubicBezTo>
                    <a:cubicBezTo>
                      <a:pt x="21" y="96"/>
                      <a:pt x="9" y="98"/>
                      <a:pt x="7" y="113"/>
                    </a:cubicBezTo>
                    <a:cubicBezTo>
                      <a:pt x="5" y="130"/>
                      <a:pt x="14" y="164"/>
                      <a:pt x="14" y="164"/>
                    </a:cubicBezTo>
                    <a:close/>
                  </a:path>
                </a:pathLst>
              </a:custGeom>
              <a:solidFill>
                <a:srgbClr val="C41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486" name="Freeform 448"/>
              <p:cNvSpPr>
                <a:spLocks/>
              </p:cNvSpPr>
              <p:nvPr/>
            </p:nvSpPr>
            <p:spPr bwMode="auto">
              <a:xfrm>
                <a:off x="3793832" y="2427217"/>
                <a:ext cx="564552" cy="71619"/>
              </a:xfrm>
              <a:custGeom>
                <a:avLst/>
                <a:gdLst>
                  <a:gd name="T0" fmla="*/ 2 w 575"/>
                  <a:gd name="T1" fmla="*/ 0 h 61"/>
                  <a:gd name="T2" fmla="*/ 323 w 575"/>
                  <a:gd name="T3" fmla="*/ 18 h 61"/>
                  <a:gd name="T4" fmla="*/ 561 w 575"/>
                  <a:gd name="T5" fmla="*/ 9 h 61"/>
                  <a:gd name="T6" fmla="*/ 570 w 575"/>
                  <a:gd name="T7" fmla="*/ 61 h 61"/>
                  <a:gd name="T8" fmla="*/ 42 w 575"/>
                  <a:gd name="T9" fmla="*/ 61 h 61"/>
                  <a:gd name="T10" fmla="*/ 9 w 575"/>
                  <a:gd name="T11" fmla="*/ 54 h 61"/>
                  <a:gd name="T12" fmla="*/ 2 w 575"/>
                  <a:gd name="T13" fmla="*/ 3 h 61"/>
                  <a:gd name="T14" fmla="*/ 2 w 57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5" h="61">
                    <a:moveTo>
                      <a:pt x="2" y="0"/>
                    </a:moveTo>
                    <a:cubicBezTo>
                      <a:pt x="94" y="11"/>
                      <a:pt x="204" y="18"/>
                      <a:pt x="323" y="18"/>
                    </a:cubicBezTo>
                    <a:cubicBezTo>
                      <a:pt x="408" y="18"/>
                      <a:pt x="488" y="15"/>
                      <a:pt x="561" y="9"/>
                    </a:cubicBezTo>
                    <a:cubicBezTo>
                      <a:pt x="575" y="31"/>
                      <a:pt x="570" y="61"/>
                      <a:pt x="570" y="61"/>
                    </a:cubicBezTo>
                    <a:cubicBezTo>
                      <a:pt x="42" y="61"/>
                      <a:pt x="42" y="61"/>
                      <a:pt x="42" y="61"/>
                    </a:cubicBezTo>
                    <a:cubicBezTo>
                      <a:pt x="9" y="54"/>
                      <a:pt x="9" y="54"/>
                      <a:pt x="9" y="54"/>
                    </a:cubicBezTo>
                    <a:cubicBezTo>
                      <a:pt x="9" y="54"/>
                      <a:pt x="0" y="20"/>
                      <a:pt x="2" y="3"/>
                    </a:cubicBezTo>
                    <a:cubicBezTo>
                      <a:pt x="2" y="2"/>
                      <a:pt x="2" y="1"/>
                      <a:pt x="2" y="0"/>
                    </a:cubicBezTo>
                    <a:close/>
                  </a:path>
                </a:pathLst>
              </a:custGeom>
              <a:solidFill>
                <a:srgbClr val="9E11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487" name="Freeform 449"/>
              <p:cNvSpPr>
                <a:spLocks/>
              </p:cNvSpPr>
              <p:nvPr/>
            </p:nvSpPr>
            <p:spPr bwMode="auto">
              <a:xfrm>
                <a:off x="3926224" y="2313615"/>
                <a:ext cx="262726" cy="51039"/>
              </a:xfrm>
              <a:custGeom>
                <a:avLst/>
                <a:gdLst>
                  <a:gd name="T0" fmla="*/ 267 w 267"/>
                  <a:gd name="T1" fmla="*/ 43 h 43"/>
                  <a:gd name="T2" fmla="*/ 22 w 267"/>
                  <a:gd name="T3" fmla="*/ 43 h 43"/>
                  <a:gd name="T4" fmla="*/ 0 w 267"/>
                  <a:gd name="T5" fmla="*/ 22 h 43"/>
                  <a:gd name="T6" fmla="*/ 117 w 267"/>
                  <a:gd name="T7" fmla="*/ 0 h 43"/>
                  <a:gd name="T8" fmla="*/ 267 w 267"/>
                  <a:gd name="T9" fmla="*/ 43 h 43"/>
                </a:gdLst>
                <a:ahLst/>
                <a:cxnLst>
                  <a:cxn ang="0">
                    <a:pos x="T0" y="T1"/>
                  </a:cxn>
                  <a:cxn ang="0">
                    <a:pos x="T2" y="T3"/>
                  </a:cxn>
                  <a:cxn ang="0">
                    <a:pos x="T4" y="T5"/>
                  </a:cxn>
                  <a:cxn ang="0">
                    <a:pos x="T6" y="T7"/>
                  </a:cxn>
                  <a:cxn ang="0">
                    <a:pos x="T8" y="T9"/>
                  </a:cxn>
                </a:cxnLst>
                <a:rect l="0" t="0" r="r" b="b"/>
                <a:pathLst>
                  <a:path w="267" h="43">
                    <a:moveTo>
                      <a:pt x="267" y="43"/>
                    </a:moveTo>
                    <a:cubicBezTo>
                      <a:pt x="22" y="43"/>
                      <a:pt x="22" y="43"/>
                      <a:pt x="22" y="43"/>
                    </a:cubicBezTo>
                    <a:cubicBezTo>
                      <a:pt x="0" y="22"/>
                      <a:pt x="0" y="22"/>
                      <a:pt x="0" y="22"/>
                    </a:cubicBezTo>
                    <a:cubicBezTo>
                      <a:pt x="0" y="22"/>
                      <a:pt x="55" y="0"/>
                      <a:pt x="117" y="0"/>
                    </a:cubicBezTo>
                    <a:cubicBezTo>
                      <a:pt x="178" y="0"/>
                      <a:pt x="267" y="43"/>
                      <a:pt x="267" y="43"/>
                    </a:cubicBezTo>
                    <a:close/>
                  </a:path>
                </a:pathLst>
              </a:custGeom>
              <a:solidFill>
                <a:srgbClr val="292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488" name="Freeform 450"/>
              <p:cNvSpPr>
                <a:spLocks/>
              </p:cNvSpPr>
              <p:nvPr/>
            </p:nvSpPr>
            <p:spPr bwMode="auto">
              <a:xfrm>
                <a:off x="3993449" y="2324317"/>
                <a:ext cx="168748" cy="40337"/>
              </a:xfrm>
              <a:custGeom>
                <a:avLst/>
                <a:gdLst>
                  <a:gd name="T0" fmla="*/ 0 w 172"/>
                  <a:gd name="T1" fmla="*/ 3 h 34"/>
                  <a:gd name="T2" fmla="*/ 44 w 172"/>
                  <a:gd name="T3" fmla="*/ 0 h 34"/>
                  <a:gd name="T4" fmla="*/ 172 w 172"/>
                  <a:gd name="T5" fmla="*/ 34 h 34"/>
                  <a:gd name="T6" fmla="*/ 87 w 172"/>
                  <a:gd name="T7" fmla="*/ 34 h 34"/>
                  <a:gd name="T8" fmla="*/ 36 w 172"/>
                  <a:gd name="T9" fmla="*/ 13 h 34"/>
                  <a:gd name="T10" fmla="*/ 0 w 172"/>
                  <a:gd name="T11" fmla="*/ 3 h 34"/>
                </a:gdLst>
                <a:ahLst/>
                <a:cxnLst>
                  <a:cxn ang="0">
                    <a:pos x="T0" y="T1"/>
                  </a:cxn>
                  <a:cxn ang="0">
                    <a:pos x="T2" y="T3"/>
                  </a:cxn>
                  <a:cxn ang="0">
                    <a:pos x="T4" y="T5"/>
                  </a:cxn>
                  <a:cxn ang="0">
                    <a:pos x="T6" y="T7"/>
                  </a:cxn>
                  <a:cxn ang="0">
                    <a:pos x="T8" y="T9"/>
                  </a:cxn>
                  <a:cxn ang="0">
                    <a:pos x="T10" y="T11"/>
                  </a:cxn>
                </a:cxnLst>
                <a:rect l="0" t="0" r="r" b="b"/>
                <a:pathLst>
                  <a:path w="172" h="34">
                    <a:moveTo>
                      <a:pt x="0" y="3"/>
                    </a:moveTo>
                    <a:cubicBezTo>
                      <a:pt x="14" y="1"/>
                      <a:pt x="28" y="0"/>
                      <a:pt x="44" y="0"/>
                    </a:cubicBezTo>
                    <a:cubicBezTo>
                      <a:pt x="96" y="0"/>
                      <a:pt x="172" y="34"/>
                      <a:pt x="172" y="34"/>
                    </a:cubicBezTo>
                    <a:cubicBezTo>
                      <a:pt x="87" y="34"/>
                      <a:pt x="87" y="34"/>
                      <a:pt x="87" y="34"/>
                    </a:cubicBezTo>
                    <a:cubicBezTo>
                      <a:pt x="72" y="26"/>
                      <a:pt x="55" y="19"/>
                      <a:pt x="36" y="13"/>
                    </a:cubicBezTo>
                    <a:cubicBezTo>
                      <a:pt x="24" y="9"/>
                      <a:pt x="12" y="6"/>
                      <a:pt x="0" y="3"/>
                    </a:cubicBez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489" name="Freeform 451"/>
              <p:cNvSpPr>
                <a:spLocks/>
              </p:cNvSpPr>
              <p:nvPr/>
            </p:nvSpPr>
            <p:spPr bwMode="auto">
              <a:xfrm>
                <a:off x="4182776" y="2402521"/>
                <a:ext cx="117987" cy="95492"/>
              </a:xfrm>
              <a:custGeom>
                <a:avLst/>
                <a:gdLst>
                  <a:gd name="T0" fmla="*/ 4 w 120"/>
                  <a:gd name="T1" fmla="*/ 81 h 81"/>
                  <a:gd name="T2" fmla="*/ 0 w 120"/>
                  <a:gd name="T3" fmla="*/ 60 h 81"/>
                  <a:gd name="T4" fmla="*/ 60 w 120"/>
                  <a:gd name="T5" fmla="*/ 0 h 81"/>
                  <a:gd name="T6" fmla="*/ 120 w 120"/>
                  <a:gd name="T7" fmla="*/ 60 h 81"/>
                  <a:gd name="T8" fmla="*/ 116 w 120"/>
                  <a:gd name="T9" fmla="*/ 81 h 81"/>
                  <a:gd name="T10" fmla="*/ 4 w 120"/>
                  <a:gd name="T11" fmla="*/ 81 h 81"/>
                </a:gdLst>
                <a:ahLst/>
                <a:cxnLst>
                  <a:cxn ang="0">
                    <a:pos x="T0" y="T1"/>
                  </a:cxn>
                  <a:cxn ang="0">
                    <a:pos x="T2" y="T3"/>
                  </a:cxn>
                  <a:cxn ang="0">
                    <a:pos x="T4" y="T5"/>
                  </a:cxn>
                  <a:cxn ang="0">
                    <a:pos x="T6" y="T7"/>
                  </a:cxn>
                  <a:cxn ang="0">
                    <a:pos x="T8" y="T9"/>
                  </a:cxn>
                  <a:cxn ang="0">
                    <a:pos x="T10" y="T11"/>
                  </a:cxn>
                </a:cxnLst>
                <a:rect l="0" t="0" r="r" b="b"/>
                <a:pathLst>
                  <a:path w="120" h="81">
                    <a:moveTo>
                      <a:pt x="4" y="81"/>
                    </a:moveTo>
                    <a:cubicBezTo>
                      <a:pt x="1" y="75"/>
                      <a:pt x="0" y="67"/>
                      <a:pt x="0" y="60"/>
                    </a:cubicBezTo>
                    <a:cubicBezTo>
                      <a:pt x="0" y="27"/>
                      <a:pt x="27" y="0"/>
                      <a:pt x="60" y="0"/>
                    </a:cubicBezTo>
                    <a:cubicBezTo>
                      <a:pt x="93" y="0"/>
                      <a:pt x="120" y="27"/>
                      <a:pt x="120" y="60"/>
                    </a:cubicBezTo>
                    <a:cubicBezTo>
                      <a:pt x="120" y="67"/>
                      <a:pt x="119" y="75"/>
                      <a:pt x="116" y="81"/>
                    </a:cubicBezTo>
                    <a:lnTo>
                      <a:pt x="4" y="81"/>
                    </a:lnTo>
                    <a:close/>
                  </a:path>
                </a:pathLst>
              </a:custGeom>
              <a:solidFill>
                <a:srgbClr val="C41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490" name="Oval 452"/>
              <p:cNvSpPr>
                <a:spLocks noChangeArrowheads="1"/>
              </p:cNvSpPr>
              <p:nvPr/>
            </p:nvSpPr>
            <p:spPr bwMode="auto">
              <a:xfrm>
                <a:off x="4191693" y="2417339"/>
                <a:ext cx="98093" cy="118542"/>
              </a:xfrm>
              <a:prstGeom prst="ellipse">
                <a:avLst/>
              </a:prstGeom>
              <a:solidFill>
                <a:srgbClr val="45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491" name="Freeform 453"/>
              <p:cNvSpPr>
                <a:spLocks noEditPoints="1"/>
              </p:cNvSpPr>
              <p:nvPr/>
            </p:nvSpPr>
            <p:spPr bwMode="auto">
              <a:xfrm>
                <a:off x="4204041" y="2432980"/>
                <a:ext cx="72713" cy="87260"/>
              </a:xfrm>
              <a:custGeom>
                <a:avLst/>
                <a:gdLst>
                  <a:gd name="T0" fmla="*/ 37 w 74"/>
                  <a:gd name="T1" fmla="*/ 74 h 74"/>
                  <a:gd name="T2" fmla="*/ 0 w 74"/>
                  <a:gd name="T3" fmla="*/ 37 h 74"/>
                  <a:gd name="T4" fmla="*/ 37 w 74"/>
                  <a:gd name="T5" fmla="*/ 0 h 74"/>
                  <a:gd name="T6" fmla="*/ 74 w 74"/>
                  <a:gd name="T7" fmla="*/ 37 h 74"/>
                  <a:gd name="T8" fmla="*/ 37 w 74"/>
                  <a:gd name="T9" fmla="*/ 74 h 74"/>
                  <a:gd name="T10" fmla="*/ 37 w 74"/>
                  <a:gd name="T11" fmla="*/ 8 h 74"/>
                  <a:gd name="T12" fmla="*/ 8 w 74"/>
                  <a:gd name="T13" fmla="*/ 37 h 74"/>
                  <a:gd name="T14" fmla="*/ 37 w 74"/>
                  <a:gd name="T15" fmla="*/ 66 h 74"/>
                  <a:gd name="T16" fmla="*/ 66 w 74"/>
                  <a:gd name="T17" fmla="*/ 37 h 74"/>
                  <a:gd name="T18" fmla="*/ 37 w 74"/>
                  <a:gd name="T19" fmla="*/ 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4">
                    <a:moveTo>
                      <a:pt x="37" y="74"/>
                    </a:moveTo>
                    <a:cubicBezTo>
                      <a:pt x="17" y="74"/>
                      <a:pt x="0" y="57"/>
                      <a:pt x="0" y="37"/>
                    </a:cubicBezTo>
                    <a:cubicBezTo>
                      <a:pt x="0" y="17"/>
                      <a:pt x="17" y="0"/>
                      <a:pt x="37" y="0"/>
                    </a:cubicBezTo>
                    <a:cubicBezTo>
                      <a:pt x="57" y="0"/>
                      <a:pt x="74" y="17"/>
                      <a:pt x="74" y="37"/>
                    </a:cubicBezTo>
                    <a:cubicBezTo>
                      <a:pt x="74" y="57"/>
                      <a:pt x="57" y="74"/>
                      <a:pt x="37" y="74"/>
                    </a:cubicBezTo>
                    <a:close/>
                    <a:moveTo>
                      <a:pt x="37" y="8"/>
                    </a:moveTo>
                    <a:cubicBezTo>
                      <a:pt x="21" y="8"/>
                      <a:pt x="8" y="21"/>
                      <a:pt x="8" y="37"/>
                    </a:cubicBezTo>
                    <a:cubicBezTo>
                      <a:pt x="8" y="53"/>
                      <a:pt x="21" y="66"/>
                      <a:pt x="37" y="66"/>
                    </a:cubicBezTo>
                    <a:cubicBezTo>
                      <a:pt x="53" y="66"/>
                      <a:pt x="66" y="53"/>
                      <a:pt x="66" y="37"/>
                    </a:cubicBezTo>
                    <a:cubicBezTo>
                      <a:pt x="66" y="21"/>
                      <a:pt x="53" y="8"/>
                      <a:pt x="37" y="8"/>
                    </a:cubicBez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492" name="Freeform 454"/>
              <p:cNvSpPr>
                <a:spLocks/>
              </p:cNvSpPr>
              <p:nvPr/>
            </p:nvSpPr>
            <p:spPr bwMode="auto">
              <a:xfrm>
                <a:off x="4236967" y="2436273"/>
                <a:ext cx="7545" cy="80674"/>
              </a:xfrm>
              <a:custGeom>
                <a:avLst/>
                <a:gdLst>
                  <a:gd name="T0" fmla="*/ 0 w 11"/>
                  <a:gd name="T1" fmla="*/ 98 h 98"/>
                  <a:gd name="T2" fmla="*/ 11 w 11"/>
                  <a:gd name="T3" fmla="*/ 98 h 98"/>
                  <a:gd name="T4" fmla="*/ 11 w 11"/>
                  <a:gd name="T5" fmla="*/ 0 h 98"/>
                  <a:gd name="T6" fmla="*/ 0 w 11"/>
                  <a:gd name="T7" fmla="*/ 0 h 98"/>
                  <a:gd name="T8" fmla="*/ 0 w 11"/>
                  <a:gd name="T9" fmla="*/ 98 h 98"/>
                  <a:gd name="T10" fmla="*/ 0 w 11"/>
                  <a:gd name="T11" fmla="*/ 98 h 98"/>
                </a:gdLst>
                <a:ahLst/>
                <a:cxnLst>
                  <a:cxn ang="0">
                    <a:pos x="T0" y="T1"/>
                  </a:cxn>
                  <a:cxn ang="0">
                    <a:pos x="T2" y="T3"/>
                  </a:cxn>
                  <a:cxn ang="0">
                    <a:pos x="T4" y="T5"/>
                  </a:cxn>
                  <a:cxn ang="0">
                    <a:pos x="T6" y="T7"/>
                  </a:cxn>
                  <a:cxn ang="0">
                    <a:pos x="T8" y="T9"/>
                  </a:cxn>
                  <a:cxn ang="0">
                    <a:pos x="T10" y="T11"/>
                  </a:cxn>
                </a:cxnLst>
                <a:rect l="0" t="0" r="r" b="b"/>
                <a:pathLst>
                  <a:path w="11" h="98">
                    <a:moveTo>
                      <a:pt x="0" y="98"/>
                    </a:moveTo>
                    <a:lnTo>
                      <a:pt x="11" y="98"/>
                    </a:lnTo>
                    <a:lnTo>
                      <a:pt x="11" y="0"/>
                    </a:lnTo>
                    <a:lnTo>
                      <a:pt x="0" y="0"/>
                    </a:lnTo>
                    <a:lnTo>
                      <a:pt x="0" y="98"/>
                    </a:lnTo>
                    <a:lnTo>
                      <a:pt x="0" y="98"/>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493" name="Freeform 455"/>
              <p:cNvSpPr>
                <a:spLocks/>
              </p:cNvSpPr>
              <p:nvPr/>
            </p:nvSpPr>
            <p:spPr bwMode="auto">
              <a:xfrm>
                <a:off x="4207471" y="2471671"/>
                <a:ext cx="66539" cy="9878"/>
              </a:xfrm>
              <a:custGeom>
                <a:avLst/>
                <a:gdLst>
                  <a:gd name="T0" fmla="*/ 0 w 97"/>
                  <a:gd name="T1" fmla="*/ 12 h 12"/>
                  <a:gd name="T2" fmla="*/ 97 w 97"/>
                  <a:gd name="T3" fmla="*/ 12 h 12"/>
                  <a:gd name="T4" fmla="*/ 97 w 97"/>
                  <a:gd name="T5" fmla="*/ 0 h 12"/>
                  <a:gd name="T6" fmla="*/ 0 w 97"/>
                  <a:gd name="T7" fmla="*/ 0 h 12"/>
                  <a:gd name="T8" fmla="*/ 0 w 97"/>
                  <a:gd name="T9" fmla="*/ 12 h 12"/>
                  <a:gd name="T10" fmla="*/ 0 w 97"/>
                  <a:gd name="T11" fmla="*/ 12 h 12"/>
                </a:gdLst>
                <a:ahLst/>
                <a:cxnLst>
                  <a:cxn ang="0">
                    <a:pos x="T0" y="T1"/>
                  </a:cxn>
                  <a:cxn ang="0">
                    <a:pos x="T2" y="T3"/>
                  </a:cxn>
                  <a:cxn ang="0">
                    <a:pos x="T4" y="T5"/>
                  </a:cxn>
                  <a:cxn ang="0">
                    <a:pos x="T6" y="T7"/>
                  </a:cxn>
                  <a:cxn ang="0">
                    <a:pos x="T8" y="T9"/>
                  </a:cxn>
                  <a:cxn ang="0">
                    <a:pos x="T10" y="T11"/>
                  </a:cxn>
                </a:cxnLst>
                <a:rect l="0" t="0" r="r" b="b"/>
                <a:pathLst>
                  <a:path w="97" h="12">
                    <a:moveTo>
                      <a:pt x="0" y="12"/>
                    </a:moveTo>
                    <a:lnTo>
                      <a:pt x="97" y="12"/>
                    </a:lnTo>
                    <a:lnTo>
                      <a:pt x="97" y="0"/>
                    </a:lnTo>
                    <a:lnTo>
                      <a:pt x="0" y="0"/>
                    </a:lnTo>
                    <a:lnTo>
                      <a:pt x="0" y="12"/>
                    </a:lnTo>
                    <a:lnTo>
                      <a:pt x="0" y="12"/>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494" name="Freeform 456"/>
              <p:cNvSpPr>
                <a:spLocks/>
              </p:cNvSpPr>
              <p:nvPr/>
            </p:nvSpPr>
            <p:spPr bwMode="auto">
              <a:xfrm>
                <a:off x="4214330" y="2444505"/>
                <a:ext cx="52819" cy="64210"/>
              </a:xfrm>
              <a:custGeom>
                <a:avLst/>
                <a:gdLst>
                  <a:gd name="T0" fmla="*/ 8 w 77"/>
                  <a:gd name="T1" fmla="*/ 78 h 78"/>
                  <a:gd name="T2" fmla="*/ 77 w 77"/>
                  <a:gd name="T3" fmla="*/ 9 h 78"/>
                  <a:gd name="T4" fmla="*/ 68 w 77"/>
                  <a:gd name="T5" fmla="*/ 0 h 78"/>
                  <a:gd name="T6" fmla="*/ 0 w 77"/>
                  <a:gd name="T7" fmla="*/ 69 h 78"/>
                  <a:gd name="T8" fmla="*/ 8 w 77"/>
                  <a:gd name="T9" fmla="*/ 78 h 78"/>
                  <a:gd name="T10" fmla="*/ 8 w 77"/>
                  <a:gd name="T11" fmla="*/ 78 h 78"/>
                </a:gdLst>
                <a:ahLst/>
                <a:cxnLst>
                  <a:cxn ang="0">
                    <a:pos x="T0" y="T1"/>
                  </a:cxn>
                  <a:cxn ang="0">
                    <a:pos x="T2" y="T3"/>
                  </a:cxn>
                  <a:cxn ang="0">
                    <a:pos x="T4" y="T5"/>
                  </a:cxn>
                  <a:cxn ang="0">
                    <a:pos x="T6" y="T7"/>
                  </a:cxn>
                  <a:cxn ang="0">
                    <a:pos x="T8" y="T9"/>
                  </a:cxn>
                  <a:cxn ang="0">
                    <a:pos x="T10" y="T11"/>
                  </a:cxn>
                </a:cxnLst>
                <a:rect l="0" t="0" r="r" b="b"/>
                <a:pathLst>
                  <a:path w="77" h="78">
                    <a:moveTo>
                      <a:pt x="8" y="78"/>
                    </a:moveTo>
                    <a:lnTo>
                      <a:pt x="77" y="9"/>
                    </a:lnTo>
                    <a:lnTo>
                      <a:pt x="68" y="0"/>
                    </a:lnTo>
                    <a:lnTo>
                      <a:pt x="0" y="69"/>
                    </a:lnTo>
                    <a:lnTo>
                      <a:pt x="8" y="78"/>
                    </a:lnTo>
                    <a:lnTo>
                      <a:pt x="8" y="78"/>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495" name="Freeform 457"/>
              <p:cNvSpPr>
                <a:spLocks/>
              </p:cNvSpPr>
              <p:nvPr/>
            </p:nvSpPr>
            <p:spPr bwMode="auto">
              <a:xfrm>
                <a:off x="4214330" y="2444505"/>
                <a:ext cx="52819" cy="64210"/>
              </a:xfrm>
              <a:custGeom>
                <a:avLst/>
                <a:gdLst>
                  <a:gd name="T0" fmla="*/ 68 w 77"/>
                  <a:gd name="T1" fmla="*/ 78 h 78"/>
                  <a:gd name="T2" fmla="*/ 77 w 77"/>
                  <a:gd name="T3" fmla="*/ 69 h 78"/>
                  <a:gd name="T4" fmla="*/ 8 w 77"/>
                  <a:gd name="T5" fmla="*/ 0 h 78"/>
                  <a:gd name="T6" fmla="*/ 0 w 77"/>
                  <a:gd name="T7" fmla="*/ 9 h 78"/>
                  <a:gd name="T8" fmla="*/ 68 w 77"/>
                  <a:gd name="T9" fmla="*/ 78 h 78"/>
                  <a:gd name="T10" fmla="*/ 68 w 77"/>
                  <a:gd name="T11" fmla="*/ 78 h 78"/>
                </a:gdLst>
                <a:ahLst/>
                <a:cxnLst>
                  <a:cxn ang="0">
                    <a:pos x="T0" y="T1"/>
                  </a:cxn>
                  <a:cxn ang="0">
                    <a:pos x="T2" y="T3"/>
                  </a:cxn>
                  <a:cxn ang="0">
                    <a:pos x="T4" y="T5"/>
                  </a:cxn>
                  <a:cxn ang="0">
                    <a:pos x="T6" y="T7"/>
                  </a:cxn>
                  <a:cxn ang="0">
                    <a:pos x="T8" y="T9"/>
                  </a:cxn>
                  <a:cxn ang="0">
                    <a:pos x="T10" y="T11"/>
                  </a:cxn>
                </a:cxnLst>
                <a:rect l="0" t="0" r="r" b="b"/>
                <a:pathLst>
                  <a:path w="77" h="78">
                    <a:moveTo>
                      <a:pt x="68" y="78"/>
                    </a:moveTo>
                    <a:lnTo>
                      <a:pt x="77" y="69"/>
                    </a:lnTo>
                    <a:lnTo>
                      <a:pt x="8" y="0"/>
                    </a:lnTo>
                    <a:lnTo>
                      <a:pt x="0" y="9"/>
                    </a:lnTo>
                    <a:lnTo>
                      <a:pt x="68" y="78"/>
                    </a:lnTo>
                    <a:lnTo>
                      <a:pt x="68" y="78"/>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496" name="Oval 458"/>
              <p:cNvSpPr>
                <a:spLocks noChangeArrowheads="1"/>
              </p:cNvSpPr>
              <p:nvPr/>
            </p:nvSpPr>
            <p:spPr bwMode="auto">
              <a:xfrm>
                <a:off x="4230794" y="2465085"/>
                <a:ext cx="19893" cy="23050"/>
              </a:xfrm>
              <a:prstGeom prst="ellipse">
                <a:avLst/>
              </a:prstGeom>
              <a:solidFill>
                <a:srgbClr val="9B9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497" name="Freeform 459"/>
              <p:cNvSpPr>
                <a:spLocks/>
              </p:cNvSpPr>
              <p:nvPr/>
            </p:nvSpPr>
            <p:spPr bwMode="auto">
              <a:xfrm>
                <a:off x="3832932" y="2402521"/>
                <a:ext cx="118672" cy="95492"/>
              </a:xfrm>
              <a:custGeom>
                <a:avLst/>
                <a:gdLst>
                  <a:gd name="T0" fmla="*/ 4 w 121"/>
                  <a:gd name="T1" fmla="*/ 81 h 81"/>
                  <a:gd name="T2" fmla="*/ 0 w 121"/>
                  <a:gd name="T3" fmla="*/ 60 h 81"/>
                  <a:gd name="T4" fmla="*/ 60 w 121"/>
                  <a:gd name="T5" fmla="*/ 0 h 81"/>
                  <a:gd name="T6" fmla="*/ 121 w 121"/>
                  <a:gd name="T7" fmla="*/ 60 h 81"/>
                  <a:gd name="T8" fmla="*/ 116 w 121"/>
                  <a:gd name="T9" fmla="*/ 81 h 81"/>
                  <a:gd name="T10" fmla="*/ 4 w 121"/>
                  <a:gd name="T11" fmla="*/ 81 h 81"/>
                </a:gdLst>
                <a:ahLst/>
                <a:cxnLst>
                  <a:cxn ang="0">
                    <a:pos x="T0" y="T1"/>
                  </a:cxn>
                  <a:cxn ang="0">
                    <a:pos x="T2" y="T3"/>
                  </a:cxn>
                  <a:cxn ang="0">
                    <a:pos x="T4" y="T5"/>
                  </a:cxn>
                  <a:cxn ang="0">
                    <a:pos x="T6" y="T7"/>
                  </a:cxn>
                  <a:cxn ang="0">
                    <a:pos x="T8" y="T9"/>
                  </a:cxn>
                  <a:cxn ang="0">
                    <a:pos x="T10" y="T11"/>
                  </a:cxn>
                </a:cxnLst>
                <a:rect l="0" t="0" r="r" b="b"/>
                <a:pathLst>
                  <a:path w="121" h="81">
                    <a:moveTo>
                      <a:pt x="4" y="81"/>
                    </a:moveTo>
                    <a:cubicBezTo>
                      <a:pt x="2" y="75"/>
                      <a:pt x="0" y="67"/>
                      <a:pt x="0" y="60"/>
                    </a:cubicBezTo>
                    <a:cubicBezTo>
                      <a:pt x="0" y="27"/>
                      <a:pt x="27" y="0"/>
                      <a:pt x="60" y="0"/>
                    </a:cubicBezTo>
                    <a:cubicBezTo>
                      <a:pt x="94" y="0"/>
                      <a:pt x="121" y="27"/>
                      <a:pt x="121" y="60"/>
                    </a:cubicBezTo>
                    <a:cubicBezTo>
                      <a:pt x="121" y="67"/>
                      <a:pt x="119" y="75"/>
                      <a:pt x="116" y="81"/>
                    </a:cubicBezTo>
                    <a:lnTo>
                      <a:pt x="4" y="81"/>
                    </a:lnTo>
                    <a:close/>
                  </a:path>
                </a:pathLst>
              </a:custGeom>
              <a:solidFill>
                <a:srgbClr val="C41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498" name="Oval 460"/>
              <p:cNvSpPr>
                <a:spLocks noChangeArrowheads="1"/>
              </p:cNvSpPr>
              <p:nvPr/>
            </p:nvSpPr>
            <p:spPr bwMode="auto">
              <a:xfrm>
                <a:off x="3841849" y="2417339"/>
                <a:ext cx="99465" cy="118542"/>
              </a:xfrm>
              <a:prstGeom prst="ellipse">
                <a:avLst/>
              </a:prstGeom>
              <a:solidFill>
                <a:srgbClr val="45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499" name="Freeform 461"/>
              <p:cNvSpPr>
                <a:spLocks noEditPoints="1"/>
              </p:cNvSpPr>
              <p:nvPr/>
            </p:nvSpPr>
            <p:spPr bwMode="auto">
              <a:xfrm>
                <a:off x="3855569" y="2432980"/>
                <a:ext cx="72026" cy="87260"/>
              </a:xfrm>
              <a:custGeom>
                <a:avLst/>
                <a:gdLst>
                  <a:gd name="T0" fmla="*/ 37 w 73"/>
                  <a:gd name="T1" fmla="*/ 74 h 74"/>
                  <a:gd name="T2" fmla="*/ 0 w 73"/>
                  <a:gd name="T3" fmla="*/ 37 h 74"/>
                  <a:gd name="T4" fmla="*/ 37 w 73"/>
                  <a:gd name="T5" fmla="*/ 0 h 74"/>
                  <a:gd name="T6" fmla="*/ 73 w 73"/>
                  <a:gd name="T7" fmla="*/ 37 h 74"/>
                  <a:gd name="T8" fmla="*/ 37 w 73"/>
                  <a:gd name="T9" fmla="*/ 74 h 74"/>
                  <a:gd name="T10" fmla="*/ 37 w 73"/>
                  <a:gd name="T11" fmla="*/ 8 h 74"/>
                  <a:gd name="T12" fmla="*/ 7 w 73"/>
                  <a:gd name="T13" fmla="*/ 37 h 74"/>
                  <a:gd name="T14" fmla="*/ 37 w 73"/>
                  <a:gd name="T15" fmla="*/ 66 h 74"/>
                  <a:gd name="T16" fmla="*/ 66 w 73"/>
                  <a:gd name="T17" fmla="*/ 37 h 74"/>
                  <a:gd name="T18" fmla="*/ 37 w 73"/>
                  <a:gd name="T19" fmla="*/ 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4">
                    <a:moveTo>
                      <a:pt x="37" y="74"/>
                    </a:moveTo>
                    <a:cubicBezTo>
                      <a:pt x="16" y="74"/>
                      <a:pt x="0" y="57"/>
                      <a:pt x="0" y="37"/>
                    </a:cubicBezTo>
                    <a:cubicBezTo>
                      <a:pt x="0" y="17"/>
                      <a:pt x="16" y="0"/>
                      <a:pt x="37" y="0"/>
                    </a:cubicBezTo>
                    <a:cubicBezTo>
                      <a:pt x="57" y="0"/>
                      <a:pt x="73" y="17"/>
                      <a:pt x="73" y="37"/>
                    </a:cubicBezTo>
                    <a:cubicBezTo>
                      <a:pt x="73" y="57"/>
                      <a:pt x="57" y="74"/>
                      <a:pt x="37" y="74"/>
                    </a:cubicBezTo>
                    <a:close/>
                    <a:moveTo>
                      <a:pt x="37" y="8"/>
                    </a:moveTo>
                    <a:cubicBezTo>
                      <a:pt x="21" y="8"/>
                      <a:pt x="7" y="21"/>
                      <a:pt x="7" y="37"/>
                    </a:cubicBezTo>
                    <a:cubicBezTo>
                      <a:pt x="7" y="53"/>
                      <a:pt x="21" y="66"/>
                      <a:pt x="37" y="66"/>
                    </a:cubicBezTo>
                    <a:cubicBezTo>
                      <a:pt x="53" y="66"/>
                      <a:pt x="66" y="53"/>
                      <a:pt x="66" y="37"/>
                    </a:cubicBezTo>
                    <a:cubicBezTo>
                      <a:pt x="66" y="21"/>
                      <a:pt x="53" y="8"/>
                      <a:pt x="37" y="8"/>
                    </a:cubicBez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00" name="Freeform 462"/>
              <p:cNvSpPr>
                <a:spLocks/>
              </p:cNvSpPr>
              <p:nvPr/>
            </p:nvSpPr>
            <p:spPr bwMode="auto">
              <a:xfrm>
                <a:off x="3887809" y="2436273"/>
                <a:ext cx="8232" cy="80674"/>
              </a:xfrm>
              <a:custGeom>
                <a:avLst/>
                <a:gdLst>
                  <a:gd name="T0" fmla="*/ 0 w 12"/>
                  <a:gd name="T1" fmla="*/ 98 h 98"/>
                  <a:gd name="T2" fmla="*/ 12 w 12"/>
                  <a:gd name="T3" fmla="*/ 98 h 98"/>
                  <a:gd name="T4" fmla="*/ 12 w 12"/>
                  <a:gd name="T5" fmla="*/ 0 h 98"/>
                  <a:gd name="T6" fmla="*/ 0 w 12"/>
                  <a:gd name="T7" fmla="*/ 0 h 98"/>
                  <a:gd name="T8" fmla="*/ 0 w 12"/>
                  <a:gd name="T9" fmla="*/ 98 h 98"/>
                  <a:gd name="T10" fmla="*/ 0 w 12"/>
                  <a:gd name="T11" fmla="*/ 98 h 98"/>
                </a:gdLst>
                <a:ahLst/>
                <a:cxnLst>
                  <a:cxn ang="0">
                    <a:pos x="T0" y="T1"/>
                  </a:cxn>
                  <a:cxn ang="0">
                    <a:pos x="T2" y="T3"/>
                  </a:cxn>
                  <a:cxn ang="0">
                    <a:pos x="T4" y="T5"/>
                  </a:cxn>
                  <a:cxn ang="0">
                    <a:pos x="T6" y="T7"/>
                  </a:cxn>
                  <a:cxn ang="0">
                    <a:pos x="T8" y="T9"/>
                  </a:cxn>
                  <a:cxn ang="0">
                    <a:pos x="T10" y="T11"/>
                  </a:cxn>
                </a:cxnLst>
                <a:rect l="0" t="0" r="r" b="b"/>
                <a:pathLst>
                  <a:path w="12" h="98">
                    <a:moveTo>
                      <a:pt x="0" y="98"/>
                    </a:moveTo>
                    <a:lnTo>
                      <a:pt x="12" y="98"/>
                    </a:lnTo>
                    <a:lnTo>
                      <a:pt x="12" y="0"/>
                    </a:lnTo>
                    <a:lnTo>
                      <a:pt x="0" y="0"/>
                    </a:lnTo>
                    <a:lnTo>
                      <a:pt x="0" y="98"/>
                    </a:lnTo>
                    <a:lnTo>
                      <a:pt x="0" y="98"/>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01" name="Freeform 463"/>
              <p:cNvSpPr>
                <a:spLocks/>
              </p:cNvSpPr>
              <p:nvPr/>
            </p:nvSpPr>
            <p:spPr bwMode="auto">
              <a:xfrm>
                <a:off x="3858313" y="2471671"/>
                <a:ext cx="65853" cy="9878"/>
              </a:xfrm>
              <a:custGeom>
                <a:avLst/>
                <a:gdLst>
                  <a:gd name="T0" fmla="*/ 0 w 96"/>
                  <a:gd name="T1" fmla="*/ 12 h 12"/>
                  <a:gd name="T2" fmla="*/ 96 w 96"/>
                  <a:gd name="T3" fmla="*/ 12 h 12"/>
                  <a:gd name="T4" fmla="*/ 96 w 96"/>
                  <a:gd name="T5" fmla="*/ 0 h 12"/>
                  <a:gd name="T6" fmla="*/ 0 w 96"/>
                  <a:gd name="T7" fmla="*/ 0 h 12"/>
                  <a:gd name="T8" fmla="*/ 0 w 96"/>
                  <a:gd name="T9" fmla="*/ 12 h 12"/>
                  <a:gd name="T10" fmla="*/ 0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0" y="12"/>
                    </a:moveTo>
                    <a:lnTo>
                      <a:pt x="96" y="12"/>
                    </a:lnTo>
                    <a:lnTo>
                      <a:pt x="96" y="0"/>
                    </a:lnTo>
                    <a:lnTo>
                      <a:pt x="0" y="0"/>
                    </a:lnTo>
                    <a:lnTo>
                      <a:pt x="0" y="12"/>
                    </a:lnTo>
                    <a:lnTo>
                      <a:pt x="0" y="12"/>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02" name="Freeform 464"/>
              <p:cNvSpPr>
                <a:spLocks/>
              </p:cNvSpPr>
              <p:nvPr/>
            </p:nvSpPr>
            <p:spPr bwMode="auto">
              <a:xfrm>
                <a:off x="3865172" y="2444505"/>
                <a:ext cx="52134" cy="64210"/>
              </a:xfrm>
              <a:custGeom>
                <a:avLst/>
                <a:gdLst>
                  <a:gd name="T0" fmla="*/ 9 w 76"/>
                  <a:gd name="T1" fmla="*/ 78 h 78"/>
                  <a:gd name="T2" fmla="*/ 76 w 76"/>
                  <a:gd name="T3" fmla="*/ 9 h 78"/>
                  <a:gd name="T4" fmla="*/ 69 w 76"/>
                  <a:gd name="T5" fmla="*/ 0 h 78"/>
                  <a:gd name="T6" fmla="*/ 0 w 76"/>
                  <a:gd name="T7" fmla="*/ 69 h 78"/>
                  <a:gd name="T8" fmla="*/ 9 w 76"/>
                  <a:gd name="T9" fmla="*/ 78 h 78"/>
                  <a:gd name="T10" fmla="*/ 9 w 76"/>
                  <a:gd name="T11" fmla="*/ 78 h 78"/>
                </a:gdLst>
                <a:ahLst/>
                <a:cxnLst>
                  <a:cxn ang="0">
                    <a:pos x="T0" y="T1"/>
                  </a:cxn>
                  <a:cxn ang="0">
                    <a:pos x="T2" y="T3"/>
                  </a:cxn>
                  <a:cxn ang="0">
                    <a:pos x="T4" y="T5"/>
                  </a:cxn>
                  <a:cxn ang="0">
                    <a:pos x="T6" y="T7"/>
                  </a:cxn>
                  <a:cxn ang="0">
                    <a:pos x="T8" y="T9"/>
                  </a:cxn>
                  <a:cxn ang="0">
                    <a:pos x="T10" y="T11"/>
                  </a:cxn>
                </a:cxnLst>
                <a:rect l="0" t="0" r="r" b="b"/>
                <a:pathLst>
                  <a:path w="76" h="78">
                    <a:moveTo>
                      <a:pt x="9" y="78"/>
                    </a:moveTo>
                    <a:lnTo>
                      <a:pt x="76" y="9"/>
                    </a:lnTo>
                    <a:lnTo>
                      <a:pt x="69" y="0"/>
                    </a:lnTo>
                    <a:lnTo>
                      <a:pt x="0" y="69"/>
                    </a:lnTo>
                    <a:lnTo>
                      <a:pt x="9" y="78"/>
                    </a:lnTo>
                    <a:lnTo>
                      <a:pt x="9" y="78"/>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03" name="Freeform 465"/>
              <p:cNvSpPr>
                <a:spLocks/>
              </p:cNvSpPr>
              <p:nvPr/>
            </p:nvSpPr>
            <p:spPr bwMode="auto">
              <a:xfrm>
                <a:off x="3865172" y="2444505"/>
                <a:ext cx="52134" cy="64210"/>
              </a:xfrm>
              <a:custGeom>
                <a:avLst/>
                <a:gdLst>
                  <a:gd name="T0" fmla="*/ 69 w 76"/>
                  <a:gd name="T1" fmla="*/ 78 h 78"/>
                  <a:gd name="T2" fmla="*/ 76 w 76"/>
                  <a:gd name="T3" fmla="*/ 69 h 78"/>
                  <a:gd name="T4" fmla="*/ 9 w 76"/>
                  <a:gd name="T5" fmla="*/ 0 h 78"/>
                  <a:gd name="T6" fmla="*/ 0 w 76"/>
                  <a:gd name="T7" fmla="*/ 9 h 78"/>
                  <a:gd name="T8" fmla="*/ 69 w 76"/>
                  <a:gd name="T9" fmla="*/ 78 h 78"/>
                  <a:gd name="T10" fmla="*/ 69 w 76"/>
                  <a:gd name="T11" fmla="*/ 78 h 78"/>
                </a:gdLst>
                <a:ahLst/>
                <a:cxnLst>
                  <a:cxn ang="0">
                    <a:pos x="T0" y="T1"/>
                  </a:cxn>
                  <a:cxn ang="0">
                    <a:pos x="T2" y="T3"/>
                  </a:cxn>
                  <a:cxn ang="0">
                    <a:pos x="T4" y="T5"/>
                  </a:cxn>
                  <a:cxn ang="0">
                    <a:pos x="T6" y="T7"/>
                  </a:cxn>
                  <a:cxn ang="0">
                    <a:pos x="T8" y="T9"/>
                  </a:cxn>
                  <a:cxn ang="0">
                    <a:pos x="T10" y="T11"/>
                  </a:cxn>
                </a:cxnLst>
                <a:rect l="0" t="0" r="r" b="b"/>
                <a:pathLst>
                  <a:path w="76" h="78">
                    <a:moveTo>
                      <a:pt x="69" y="78"/>
                    </a:moveTo>
                    <a:lnTo>
                      <a:pt x="76" y="69"/>
                    </a:lnTo>
                    <a:lnTo>
                      <a:pt x="9" y="0"/>
                    </a:lnTo>
                    <a:lnTo>
                      <a:pt x="0" y="9"/>
                    </a:lnTo>
                    <a:lnTo>
                      <a:pt x="69" y="78"/>
                    </a:lnTo>
                    <a:lnTo>
                      <a:pt x="69" y="78"/>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04" name="Oval 466"/>
              <p:cNvSpPr>
                <a:spLocks noChangeArrowheads="1"/>
              </p:cNvSpPr>
              <p:nvPr/>
            </p:nvSpPr>
            <p:spPr bwMode="auto">
              <a:xfrm>
                <a:off x="3882322" y="2465085"/>
                <a:ext cx="18521" cy="23050"/>
              </a:xfrm>
              <a:prstGeom prst="ellipse">
                <a:avLst/>
              </a:prstGeom>
              <a:solidFill>
                <a:srgbClr val="9B9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05" name="Freeform 467"/>
              <p:cNvSpPr>
                <a:spLocks/>
              </p:cNvSpPr>
              <p:nvPr/>
            </p:nvSpPr>
            <p:spPr bwMode="auto">
              <a:xfrm>
                <a:off x="4284985" y="2407460"/>
                <a:ext cx="54191" cy="38691"/>
              </a:xfrm>
              <a:custGeom>
                <a:avLst/>
                <a:gdLst>
                  <a:gd name="T0" fmla="*/ 0 w 55"/>
                  <a:gd name="T1" fmla="*/ 0 h 33"/>
                  <a:gd name="T2" fmla="*/ 26 w 55"/>
                  <a:gd name="T3" fmla="*/ 33 h 33"/>
                  <a:gd name="T4" fmla="*/ 55 w 55"/>
                  <a:gd name="T5" fmla="*/ 33 h 33"/>
                  <a:gd name="T6" fmla="*/ 0 w 55"/>
                  <a:gd name="T7" fmla="*/ 0 h 33"/>
                </a:gdLst>
                <a:ahLst/>
                <a:cxnLst>
                  <a:cxn ang="0">
                    <a:pos x="T0" y="T1"/>
                  </a:cxn>
                  <a:cxn ang="0">
                    <a:pos x="T2" y="T3"/>
                  </a:cxn>
                  <a:cxn ang="0">
                    <a:pos x="T4" y="T5"/>
                  </a:cxn>
                  <a:cxn ang="0">
                    <a:pos x="T6" y="T7"/>
                  </a:cxn>
                </a:cxnLst>
                <a:rect l="0" t="0" r="r" b="b"/>
                <a:pathLst>
                  <a:path w="55" h="33">
                    <a:moveTo>
                      <a:pt x="0" y="0"/>
                    </a:moveTo>
                    <a:cubicBezTo>
                      <a:pt x="0" y="0"/>
                      <a:pt x="24" y="12"/>
                      <a:pt x="26" y="33"/>
                    </a:cubicBezTo>
                    <a:cubicBezTo>
                      <a:pt x="43" y="33"/>
                      <a:pt x="55" y="33"/>
                      <a:pt x="55" y="33"/>
                    </a:cubicBezTo>
                    <a:cubicBezTo>
                      <a:pt x="55" y="33"/>
                      <a:pt x="44" y="6"/>
                      <a:pt x="0" y="0"/>
                    </a:cubicBez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06" name="Freeform 468"/>
              <p:cNvSpPr>
                <a:spLocks/>
              </p:cNvSpPr>
              <p:nvPr/>
            </p:nvSpPr>
            <p:spPr bwMode="auto">
              <a:xfrm>
                <a:off x="4283613" y="2407460"/>
                <a:ext cx="32926" cy="38691"/>
              </a:xfrm>
              <a:custGeom>
                <a:avLst/>
                <a:gdLst>
                  <a:gd name="T0" fmla="*/ 12 w 33"/>
                  <a:gd name="T1" fmla="*/ 2 h 33"/>
                  <a:gd name="T2" fmla="*/ 33 w 33"/>
                  <a:gd name="T3" fmla="*/ 33 h 33"/>
                  <a:gd name="T4" fmla="*/ 26 w 33"/>
                  <a:gd name="T5" fmla="*/ 33 h 33"/>
                  <a:gd name="T6" fmla="*/ 0 w 33"/>
                  <a:gd name="T7" fmla="*/ 0 h 33"/>
                  <a:gd name="T8" fmla="*/ 12 w 33"/>
                  <a:gd name="T9" fmla="*/ 2 h 33"/>
                </a:gdLst>
                <a:ahLst/>
                <a:cxnLst>
                  <a:cxn ang="0">
                    <a:pos x="T0" y="T1"/>
                  </a:cxn>
                  <a:cxn ang="0">
                    <a:pos x="T2" y="T3"/>
                  </a:cxn>
                  <a:cxn ang="0">
                    <a:pos x="T4" y="T5"/>
                  </a:cxn>
                  <a:cxn ang="0">
                    <a:pos x="T6" y="T7"/>
                  </a:cxn>
                  <a:cxn ang="0">
                    <a:pos x="T8" y="T9"/>
                  </a:cxn>
                </a:cxnLst>
                <a:rect l="0" t="0" r="r" b="b"/>
                <a:pathLst>
                  <a:path w="33" h="33">
                    <a:moveTo>
                      <a:pt x="12" y="2"/>
                    </a:moveTo>
                    <a:cubicBezTo>
                      <a:pt x="18" y="6"/>
                      <a:pt x="32" y="17"/>
                      <a:pt x="33" y="33"/>
                    </a:cubicBezTo>
                    <a:cubicBezTo>
                      <a:pt x="31" y="33"/>
                      <a:pt x="28" y="33"/>
                      <a:pt x="26" y="33"/>
                    </a:cubicBezTo>
                    <a:cubicBezTo>
                      <a:pt x="24" y="12"/>
                      <a:pt x="0" y="0"/>
                      <a:pt x="0" y="0"/>
                    </a:cubicBezTo>
                    <a:cubicBezTo>
                      <a:pt x="4" y="0"/>
                      <a:pt x="8" y="1"/>
                      <a:pt x="12" y="2"/>
                    </a:cubicBezTo>
                    <a:close/>
                  </a:path>
                </a:pathLst>
              </a:custGeom>
              <a:solidFill>
                <a:srgbClr val="FF8A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07" name="Freeform 469"/>
              <p:cNvSpPr>
                <a:spLocks/>
              </p:cNvSpPr>
              <p:nvPr/>
            </p:nvSpPr>
            <p:spPr bwMode="auto">
              <a:xfrm>
                <a:off x="3958464" y="2376179"/>
                <a:ext cx="41844" cy="12348"/>
              </a:xfrm>
              <a:custGeom>
                <a:avLst/>
                <a:gdLst>
                  <a:gd name="T0" fmla="*/ 0 w 42"/>
                  <a:gd name="T1" fmla="*/ 5 h 10"/>
                  <a:gd name="T2" fmla="*/ 5 w 42"/>
                  <a:gd name="T3" fmla="*/ 10 h 10"/>
                  <a:gd name="T4" fmla="*/ 37 w 42"/>
                  <a:gd name="T5" fmla="*/ 10 h 10"/>
                  <a:gd name="T6" fmla="*/ 42 w 42"/>
                  <a:gd name="T7" fmla="*/ 5 h 10"/>
                  <a:gd name="T8" fmla="*/ 42 w 42"/>
                  <a:gd name="T9" fmla="*/ 5 h 10"/>
                  <a:gd name="T10" fmla="*/ 37 w 42"/>
                  <a:gd name="T11" fmla="*/ 0 h 10"/>
                  <a:gd name="T12" fmla="*/ 5 w 42"/>
                  <a:gd name="T13" fmla="*/ 0 h 10"/>
                  <a:gd name="T14" fmla="*/ 0 w 42"/>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0">
                    <a:moveTo>
                      <a:pt x="0" y="5"/>
                    </a:moveTo>
                    <a:cubicBezTo>
                      <a:pt x="0" y="8"/>
                      <a:pt x="2" y="10"/>
                      <a:pt x="5" y="10"/>
                    </a:cubicBezTo>
                    <a:cubicBezTo>
                      <a:pt x="37" y="10"/>
                      <a:pt x="37" y="10"/>
                      <a:pt x="37" y="10"/>
                    </a:cubicBezTo>
                    <a:cubicBezTo>
                      <a:pt x="40" y="10"/>
                      <a:pt x="42" y="8"/>
                      <a:pt x="42" y="5"/>
                    </a:cubicBezTo>
                    <a:cubicBezTo>
                      <a:pt x="42" y="5"/>
                      <a:pt x="42" y="5"/>
                      <a:pt x="42" y="5"/>
                    </a:cubicBezTo>
                    <a:cubicBezTo>
                      <a:pt x="42" y="2"/>
                      <a:pt x="40" y="0"/>
                      <a:pt x="37" y="0"/>
                    </a:cubicBezTo>
                    <a:cubicBezTo>
                      <a:pt x="5" y="0"/>
                      <a:pt x="5" y="0"/>
                      <a:pt x="5" y="0"/>
                    </a:cubicBezTo>
                    <a:cubicBezTo>
                      <a:pt x="2" y="0"/>
                      <a:pt x="0" y="2"/>
                      <a:pt x="0" y="5"/>
                    </a:cubicBezTo>
                    <a:close/>
                  </a:path>
                </a:pathLst>
              </a:custGeom>
              <a:solidFill>
                <a:srgbClr val="9E11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grpSp>
        <p:grpSp>
          <p:nvGrpSpPr>
            <p:cNvPr id="35" name="组合 34"/>
            <p:cNvGrpSpPr/>
            <p:nvPr/>
          </p:nvGrpSpPr>
          <p:grpSpPr>
            <a:xfrm>
              <a:off x="2271787" y="2449455"/>
              <a:ext cx="516276" cy="480155"/>
              <a:chOff x="2782888" y="1870076"/>
              <a:chExt cx="1463675" cy="1463676"/>
            </a:xfrm>
          </p:grpSpPr>
          <p:sp>
            <p:nvSpPr>
              <p:cNvPr id="472" name="Oval 270"/>
              <p:cNvSpPr>
                <a:spLocks noChangeArrowheads="1"/>
              </p:cNvSpPr>
              <p:nvPr/>
            </p:nvSpPr>
            <p:spPr bwMode="auto">
              <a:xfrm>
                <a:off x="2782888" y="1870076"/>
                <a:ext cx="1463675" cy="1463675"/>
              </a:xfrm>
              <a:prstGeom prst="ellipse">
                <a:avLst/>
              </a:prstGeom>
              <a:solidFill>
                <a:srgbClr val="59D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473" name="Freeform 271"/>
              <p:cNvSpPr>
                <a:spLocks/>
              </p:cNvSpPr>
              <p:nvPr/>
            </p:nvSpPr>
            <p:spPr bwMode="auto">
              <a:xfrm>
                <a:off x="3759201" y="2297114"/>
                <a:ext cx="206375" cy="206375"/>
              </a:xfrm>
              <a:custGeom>
                <a:avLst/>
                <a:gdLst>
                  <a:gd name="T0" fmla="*/ 0 w 115"/>
                  <a:gd name="T1" fmla="*/ 0 h 115"/>
                  <a:gd name="T2" fmla="*/ 0 w 115"/>
                  <a:gd name="T3" fmla="*/ 0 h 115"/>
                  <a:gd name="T4" fmla="*/ 23 w 115"/>
                  <a:gd name="T5" fmla="*/ 66 h 115"/>
                  <a:gd name="T6" fmla="*/ 21 w 115"/>
                  <a:gd name="T7" fmla="*/ 78 h 115"/>
                  <a:gd name="T8" fmla="*/ 28 w 115"/>
                  <a:gd name="T9" fmla="*/ 78 h 115"/>
                  <a:gd name="T10" fmla="*/ 34 w 115"/>
                  <a:gd name="T11" fmla="*/ 78 h 115"/>
                  <a:gd name="T12" fmla="*/ 97 w 115"/>
                  <a:gd name="T13" fmla="*/ 113 h 115"/>
                  <a:gd name="T14" fmla="*/ 115 w 115"/>
                  <a:gd name="T15" fmla="*/ 115 h 115"/>
                  <a:gd name="T16" fmla="*/ 0 w 115"/>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5">
                    <a:moveTo>
                      <a:pt x="0" y="0"/>
                    </a:moveTo>
                    <a:cubicBezTo>
                      <a:pt x="0" y="0"/>
                      <a:pt x="0" y="0"/>
                      <a:pt x="0" y="0"/>
                    </a:cubicBezTo>
                    <a:cubicBezTo>
                      <a:pt x="15" y="17"/>
                      <a:pt x="24" y="41"/>
                      <a:pt x="23" y="66"/>
                    </a:cubicBezTo>
                    <a:cubicBezTo>
                      <a:pt x="22" y="70"/>
                      <a:pt x="22" y="74"/>
                      <a:pt x="21" y="78"/>
                    </a:cubicBezTo>
                    <a:cubicBezTo>
                      <a:pt x="23" y="78"/>
                      <a:pt x="26" y="78"/>
                      <a:pt x="28" y="78"/>
                    </a:cubicBezTo>
                    <a:cubicBezTo>
                      <a:pt x="30" y="78"/>
                      <a:pt x="32" y="78"/>
                      <a:pt x="34" y="78"/>
                    </a:cubicBezTo>
                    <a:cubicBezTo>
                      <a:pt x="60" y="80"/>
                      <a:pt x="83" y="93"/>
                      <a:pt x="97" y="113"/>
                    </a:cubicBezTo>
                    <a:cubicBezTo>
                      <a:pt x="103" y="113"/>
                      <a:pt x="109" y="114"/>
                      <a:pt x="115" y="115"/>
                    </a:cubicBezTo>
                    <a:cubicBezTo>
                      <a:pt x="0" y="0"/>
                      <a:pt x="0" y="0"/>
                      <a:pt x="0" y="0"/>
                    </a:cubicBezTo>
                  </a:path>
                </a:pathLst>
              </a:custGeom>
              <a:solidFill>
                <a:srgbClr val="3C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474" name="Freeform 272"/>
              <p:cNvSpPr>
                <a:spLocks/>
              </p:cNvSpPr>
              <p:nvPr/>
            </p:nvSpPr>
            <p:spPr bwMode="auto">
              <a:xfrm>
                <a:off x="3554413" y="2187576"/>
                <a:ext cx="55563" cy="65088"/>
              </a:xfrm>
              <a:custGeom>
                <a:avLst/>
                <a:gdLst>
                  <a:gd name="T0" fmla="*/ 0 w 31"/>
                  <a:gd name="T1" fmla="*/ 0 h 36"/>
                  <a:gd name="T2" fmla="*/ 16 w 31"/>
                  <a:gd name="T3" fmla="*/ 36 h 36"/>
                  <a:gd name="T4" fmla="*/ 31 w 31"/>
                  <a:gd name="T5" fmla="*/ 32 h 36"/>
                  <a:gd name="T6" fmla="*/ 0 w 31"/>
                  <a:gd name="T7" fmla="*/ 0 h 36"/>
                </a:gdLst>
                <a:ahLst/>
                <a:cxnLst>
                  <a:cxn ang="0">
                    <a:pos x="T0" y="T1"/>
                  </a:cxn>
                  <a:cxn ang="0">
                    <a:pos x="T2" y="T3"/>
                  </a:cxn>
                  <a:cxn ang="0">
                    <a:pos x="T4" y="T5"/>
                  </a:cxn>
                  <a:cxn ang="0">
                    <a:pos x="T6" y="T7"/>
                  </a:cxn>
                </a:cxnLst>
                <a:rect l="0" t="0" r="r" b="b"/>
                <a:pathLst>
                  <a:path w="31" h="36">
                    <a:moveTo>
                      <a:pt x="0" y="0"/>
                    </a:moveTo>
                    <a:cubicBezTo>
                      <a:pt x="8" y="10"/>
                      <a:pt x="14" y="22"/>
                      <a:pt x="16" y="36"/>
                    </a:cubicBezTo>
                    <a:cubicBezTo>
                      <a:pt x="21" y="34"/>
                      <a:pt x="26" y="33"/>
                      <a:pt x="31" y="32"/>
                    </a:cubicBezTo>
                    <a:cubicBezTo>
                      <a:pt x="0" y="0"/>
                      <a:pt x="0" y="0"/>
                      <a:pt x="0" y="0"/>
                    </a:cubicBezTo>
                  </a:path>
                </a:pathLst>
              </a:custGeom>
              <a:solidFill>
                <a:srgbClr val="3C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475" name="Freeform 273"/>
              <p:cNvSpPr>
                <a:spLocks noEditPoints="1"/>
              </p:cNvSpPr>
              <p:nvPr/>
            </p:nvSpPr>
            <p:spPr bwMode="auto">
              <a:xfrm>
                <a:off x="3516313" y="3332164"/>
                <a:ext cx="20638" cy="1588"/>
              </a:xfrm>
              <a:custGeom>
                <a:avLst/>
                <a:gdLst>
                  <a:gd name="T0" fmla="*/ 0 w 12"/>
                  <a:gd name="T1" fmla="*/ 1 h 1"/>
                  <a:gd name="T2" fmla="*/ 0 w 12"/>
                  <a:gd name="T3" fmla="*/ 1 h 1"/>
                  <a:gd name="T4" fmla="*/ 0 w 12"/>
                  <a:gd name="T5" fmla="*/ 1 h 1"/>
                  <a:gd name="T6" fmla="*/ 0 w 12"/>
                  <a:gd name="T7" fmla="*/ 1 h 1"/>
                  <a:gd name="T8" fmla="*/ 0 w 12"/>
                  <a:gd name="T9" fmla="*/ 1 h 1"/>
                  <a:gd name="T10" fmla="*/ 0 w 12"/>
                  <a:gd name="T11" fmla="*/ 1 h 1"/>
                  <a:gd name="T12" fmla="*/ 1 w 12"/>
                  <a:gd name="T13" fmla="*/ 1 h 1"/>
                  <a:gd name="T14" fmla="*/ 1 w 12"/>
                  <a:gd name="T15" fmla="*/ 1 h 1"/>
                  <a:gd name="T16" fmla="*/ 1 w 12"/>
                  <a:gd name="T17" fmla="*/ 1 h 1"/>
                  <a:gd name="T18" fmla="*/ 2 w 12"/>
                  <a:gd name="T19" fmla="*/ 1 h 1"/>
                  <a:gd name="T20" fmla="*/ 2 w 12"/>
                  <a:gd name="T21" fmla="*/ 1 h 1"/>
                  <a:gd name="T22" fmla="*/ 2 w 12"/>
                  <a:gd name="T23" fmla="*/ 1 h 1"/>
                  <a:gd name="T24" fmla="*/ 2 w 12"/>
                  <a:gd name="T25" fmla="*/ 1 h 1"/>
                  <a:gd name="T26" fmla="*/ 2 w 12"/>
                  <a:gd name="T27" fmla="*/ 1 h 1"/>
                  <a:gd name="T28" fmla="*/ 2 w 12"/>
                  <a:gd name="T29" fmla="*/ 1 h 1"/>
                  <a:gd name="T30" fmla="*/ 3 w 12"/>
                  <a:gd name="T31" fmla="*/ 1 h 1"/>
                  <a:gd name="T32" fmla="*/ 3 w 12"/>
                  <a:gd name="T33" fmla="*/ 1 h 1"/>
                  <a:gd name="T34" fmla="*/ 3 w 12"/>
                  <a:gd name="T35" fmla="*/ 1 h 1"/>
                  <a:gd name="T36" fmla="*/ 3 w 12"/>
                  <a:gd name="T37" fmla="*/ 1 h 1"/>
                  <a:gd name="T38" fmla="*/ 3 w 12"/>
                  <a:gd name="T39" fmla="*/ 1 h 1"/>
                  <a:gd name="T40" fmla="*/ 3 w 12"/>
                  <a:gd name="T41" fmla="*/ 1 h 1"/>
                  <a:gd name="T42" fmla="*/ 4 w 12"/>
                  <a:gd name="T43" fmla="*/ 1 h 1"/>
                  <a:gd name="T44" fmla="*/ 4 w 12"/>
                  <a:gd name="T45" fmla="*/ 1 h 1"/>
                  <a:gd name="T46" fmla="*/ 4 w 12"/>
                  <a:gd name="T47" fmla="*/ 1 h 1"/>
                  <a:gd name="T48" fmla="*/ 5 w 12"/>
                  <a:gd name="T49" fmla="*/ 1 h 1"/>
                  <a:gd name="T50" fmla="*/ 5 w 12"/>
                  <a:gd name="T51" fmla="*/ 1 h 1"/>
                  <a:gd name="T52" fmla="*/ 5 w 12"/>
                  <a:gd name="T53" fmla="*/ 1 h 1"/>
                  <a:gd name="T54" fmla="*/ 5 w 12"/>
                  <a:gd name="T55" fmla="*/ 1 h 1"/>
                  <a:gd name="T56" fmla="*/ 5 w 12"/>
                  <a:gd name="T57" fmla="*/ 1 h 1"/>
                  <a:gd name="T58" fmla="*/ 5 w 12"/>
                  <a:gd name="T59" fmla="*/ 1 h 1"/>
                  <a:gd name="T60" fmla="*/ 6 w 12"/>
                  <a:gd name="T61" fmla="*/ 1 h 1"/>
                  <a:gd name="T62" fmla="*/ 6 w 12"/>
                  <a:gd name="T63" fmla="*/ 1 h 1"/>
                  <a:gd name="T64" fmla="*/ 6 w 12"/>
                  <a:gd name="T65" fmla="*/ 1 h 1"/>
                  <a:gd name="T66" fmla="*/ 6 w 12"/>
                  <a:gd name="T67" fmla="*/ 1 h 1"/>
                  <a:gd name="T68" fmla="*/ 6 w 12"/>
                  <a:gd name="T69" fmla="*/ 1 h 1"/>
                  <a:gd name="T70" fmla="*/ 6 w 12"/>
                  <a:gd name="T71" fmla="*/ 1 h 1"/>
                  <a:gd name="T72" fmla="*/ 7 w 12"/>
                  <a:gd name="T73" fmla="*/ 1 h 1"/>
                  <a:gd name="T74" fmla="*/ 7 w 12"/>
                  <a:gd name="T75" fmla="*/ 1 h 1"/>
                  <a:gd name="T76" fmla="*/ 7 w 12"/>
                  <a:gd name="T77" fmla="*/ 1 h 1"/>
                  <a:gd name="T78" fmla="*/ 8 w 12"/>
                  <a:gd name="T79" fmla="*/ 1 h 1"/>
                  <a:gd name="T80" fmla="*/ 8 w 12"/>
                  <a:gd name="T81" fmla="*/ 1 h 1"/>
                  <a:gd name="T82" fmla="*/ 8 w 12"/>
                  <a:gd name="T83" fmla="*/ 1 h 1"/>
                  <a:gd name="T84" fmla="*/ 8 w 12"/>
                  <a:gd name="T85" fmla="*/ 0 h 1"/>
                  <a:gd name="T86" fmla="*/ 8 w 12"/>
                  <a:gd name="T87" fmla="*/ 1 h 1"/>
                  <a:gd name="T88" fmla="*/ 8 w 12"/>
                  <a:gd name="T89" fmla="*/ 0 h 1"/>
                  <a:gd name="T90" fmla="*/ 9 w 12"/>
                  <a:gd name="T91" fmla="*/ 0 h 1"/>
                  <a:gd name="T92" fmla="*/ 9 w 12"/>
                  <a:gd name="T93" fmla="*/ 0 h 1"/>
                  <a:gd name="T94" fmla="*/ 9 w 12"/>
                  <a:gd name="T95" fmla="*/ 0 h 1"/>
                  <a:gd name="T96" fmla="*/ 11 w 12"/>
                  <a:gd name="T97" fmla="*/ 0 h 1"/>
                  <a:gd name="T98" fmla="*/ 11 w 12"/>
                  <a:gd name="T99" fmla="*/ 0 h 1"/>
                  <a:gd name="T100" fmla="*/ 11 w 12"/>
                  <a:gd name="T101" fmla="*/ 0 h 1"/>
                  <a:gd name="T102" fmla="*/ 11 w 12"/>
                  <a:gd name="T103" fmla="*/ 0 h 1"/>
                  <a:gd name="T104" fmla="*/ 11 w 12"/>
                  <a:gd name="T105" fmla="*/ 0 h 1"/>
                  <a:gd name="T106" fmla="*/ 11 w 12"/>
                  <a:gd name="T107" fmla="*/ 0 h 1"/>
                  <a:gd name="T108" fmla="*/ 12 w 12"/>
                  <a:gd name="T109" fmla="*/ 0 h 1"/>
                  <a:gd name="T110" fmla="*/ 12 w 12"/>
                  <a:gd name="T111" fmla="*/ 0 h 1"/>
                  <a:gd name="T112" fmla="*/ 12 w 12"/>
                  <a:gd name="T11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 h="1">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1" y="1"/>
                    </a:moveTo>
                    <a:cubicBezTo>
                      <a:pt x="1" y="1"/>
                      <a:pt x="1" y="1"/>
                      <a:pt x="1" y="1"/>
                    </a:cubicBezTo>
                    <a:cubicBezTo>
                      <a:pt x="1" y="1"/>
                      <a:pt x="1" y="1"/>
                      <a:pt x="1" y="1"/>
                    </a:cubicBezTo>
                    <a:moveTo>
                      <a:pt x="2" y="1"/>
                    </a:moveTo>
                    <a:cubicBezTo>
                      <a:pt x="2" y="1"/>
                      <a:pt x="2" y="1"/>
                      <a:pt x="2" y="1"/>
                    </a:cubicBezTo>
                    <a:cubicBezTo>
                      <a:pt x="2" y="1"/>
                      <a:pt x="2" y="1"/>
                      <a:pt x="2" y="1"/>
                    </a:cubicBezTo>
                    <a:moveTo>
                      <a:pt x="2" y="1"/>
                    </a:moveTo>
                    <a:cubicBezTo>
                      <a:pt x="2" y="1"/>
                      <a:pt x="2" y="1"/>
                      <a:pt x="2" y="1"/>
                    </a:cubicBezTo>
                    <a:cubicBezTo>
                      <a:pt x="2" y="1"/>
                      <a:pt x="2" y="1"/>
                      <a:pt x="2" y="1"/>
                    </a:cubicBezTo>
                    <a:moveTo>
                      <a:pt x="3" y="1"/>
                    </a:moveTo>
                    <a:cubicBezTo>
                      <a:pt x="3" y="1"/>
                      <a:pt x="3" y="1"/>
                      <a:pt x="3" y="1"/>
                    </a:cubicBezTo>
                    <a:cubicBezTo>
                      <a:pt x="3" y="1"/>
                      <a:pt x="3" y="1"/>
                      <a:pt x="3" y="1"/>
                    </a:cubicBezTo>
                    <a:moveTo>
                      <a:pt x="3" y="1"/>
                    </a:moveTo>
                    <a:cubicBezTo>
                      <a:pt x="3" y="1"/>
                      <a:pt x="3" y="1"/>
                      <a:pt x="3" y="1"/>
                    </a:cubicBezTo>
                    <a:cubicBezTo>
                      <a:pt x="3" y="1"/>
                      <a:pt x="3" y="1"/>
                      <a:pt x="3" y="1"/>
                    </a:cubicBezTo>
                    <a:moveTo>
                      <a:pt x="4" y="1"/>
                    </a:moveTo>
                    <a:cubicBezTo>
                      <a:pt x="4" y="1"/>
                      <a:pt x="4" y="1"/>
                      <a:pt x="4" y="1"/>
                    </a:cubicBezTo>
                    <a:cubicBezTo>
                      <a:pt x="4" y="1"/>
                      <a:pt x="4" y="1"/>
                      <a:pt x="4" y="1"/>
                    </a:cubicBezTo>
                    <a:moveTo>
                      <a:pt x="5" y="1"/>
                    </a:moveTo>
                    <a:cubicBezTo>
                      <a:pt x="5" y="1"/>
                      <a:pt x="5" y="1"/>
                      <a:pt x="5" y="1"/>
                    </a:cubicBezTo>
                    <a:cubicBezTo>
                      <a:pt x="5" y="1"/>
                      <a:pt x="5" y="1"/>
                      <a:pt x="5" y="1"/>
                    </a:cubicBezTo>
                    <a:moveTo>
                      <a:pt x="5" y="1"/>
                    </a:moveTo>
                    <a:cubicBezTo>
                      <a:pt x="5" y="1"/>
                      <a:pt x="5" y="1"/>
                      <a:pt x="5" y="1"/>
                    </a:cubicBezTo>
                    <a:cubicBezTo>
                      <a:pt x="5" y="1"/>
                      <a:pt x="5" y="1"/>
                      <a:pt x="5" y="1"/>
                    </a:cubicBezTo>
                    <a:moveTo>
                      <a:pt x="6" y="1"/>
                    </a:moveTo>
                    <a:cubicBezTo>
                      <a:pt x="6" y="1"/>
                      <a:pt x="6" y="1"/>
                      <a:pt x="6" y="1"/>
                    </a:cubicBezTo>
                    <a:cubicBezTo>
                      <a:pt x="6" y="1"/>
                      <a:pt x="6" y="1"/>
                      <a:pt x="6" y="1"/>
                    </a:cubicBezTo>
                    <a:moveTo>
                      <a:pt x="6" y="1"/>
                    </a:moveTo>
                    <a:cubicBezTo>
                      <a:pt x="6" y="1"/>
                      <a:pt x="6" y="1"/>
                      <a:pt x="6" y="1"/>
                    </a:cubicBezTo>
                    <a:cubicBezTo>
                      <a:pt x="6" y="1"/>
                      <a:pt x="6" y="1"/>
                      <a:pt x="6" y="1"/>
                    </a:cubicBezTo>
                    <a:moveTo>
                      <a:pt x="7" y="1"/>
                    </a:moveTo>
                    <a:cubicBezTo>
                      <a:pt x="7" y="1"/>
                      <a:pt x="7" y="1"/>
                      <a:pt x="7" y="1"/>
                    </a:cubicBezTo>
                    <a:cubicBezTo>
                      <a:pt x="7" y="1"/>
                      <a:pt x="7" y="1"/>
                      <a:pt x="7" y="1"/>
                    </a:cubicBezTo>
                    <a:moveTo>
                      <a:pt x="8" y="1"/>
                    </a:moveTo>
                    <a:cubicBezTo>
                      <a:pt x="8" y="1"/>
                      <a:pt x="8" y="1"/>
                      <a:pt x="8" y="1"/>
                    </a:cubicBezTo>
                    <a:cubicBezTo>
                      <a:pt x="8" y="1"/>
                      <a:pt x="8" y="1"/>
                      <a:pt x="8" y="1"/>
                    </a:cubicBezTo>
                    <a:moveTo>
                      <a:pt x="8" y="0"/>
                    </a:moveTo>
                    <a:cubicBezTo>
                      <a:pt x="8" y="1"/>
                      <a:pt x="8" y="1"/>
                      <a:pt x="8" y="1"/>
                    </a:cubicBezTo>
                    <a:cubicBezTo>
                      <a:pt x="8" y="1"/>
                      <a:pt x="8" y="1"/>
                      <a:pt x="8" y="0"/>
                    </a:cubicBezTo>
                    <a:moveTo>
                      <a:pt x="9" y="0"/>
                    </a:moveTo>
                    <a:cubicBezTo>
                      <a:pt x="9" y="0"/>
                      <a:pt x="9" y="0"/>
                      <a:pt x="9" y="0"/>
                    </a:cubicBezTo>
                    <a:cubicBezTo>
                      <a:pt x="9" y="0"/>
                      <a:pt x="9" y="0"/>
                      <a:pt x="9" y="0"/>
                    </a:cubicBezTo>
                    <a:moveTo>
                      <a:pt x="11" y="0"/>
                    </a:moveTo>
                    <a:cubicBezTo>
                      <a:pt x="11" y="0"/>
                      <a:pt x="11" y="0"/>
                      <a:pt x="11" y="0"/>
                    </a:cubicBezTo>
                    <a:cubicBezTo>
                      <a:pt x="11" y="0"/>
                      <a:pt x="11" y="0"/>
                      <a:pt x="11" y="0"/>
                    </a:cubicBezTo>
                    <a:moveTo>
                      <a:pt x="11" y="0"/>
                    </a:moveTo>
                    <a:cubicBezTo>
                      <a:pt x="11" y="0"/>
                      <a:pt x="11" y="0"/>
                      <a:pt x="11" y="0"/>
                    </a:cubicBezTo>
                    <a:cubicBezTo>
                      <a:pt x="11" y="0"/>
                      <a:pt x="11" y="0"/>
                      <a:pt x="11" y="0"/>
                    </a:cubicBezTo>
                    <a:moveTo>
                      <a:pt x="12" y="0"/>
                    </a:moveTo>
                    <a:cubicBezTo>
                      <a:pt x="12" y="0"/>
                      <a:pt x="12" y="0"/>
                      <a:pt x="12" y="0"/>
                    </a:cubicBezTo>
                    <a:cubicBezTo>
                      <a:pt x="12" y="0"/>
                      <a:pt x="12" y="0"/>
                      <a:pt x="12" y="0"/>
                    </a:cubicBezTo>
                  </a:path>
                </a:pathLst>
              </a:custGeom>
              <a:solidFill>
                <a:srgbClr val="92C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476" name="Freeform 274"/>
              <p:cNvSpPr>
                <a:spLocks noEditPoints="1"/>
              </p:cNvSpPr>
              <p:nvPr/>
            </p:nvSpPr>
            <p:spPr bwMode="auto">
              <a:xfrm>
                <a:off x="2914651" y="2574926"/>
                <a:ext cx="1323975" cy="758825"/>
              </a:xfrm>
              <a:custGeom>
                <a:avLst/>
                <a:gdLst>
                  <a:gd name="T0" fmla="*/ 2 w 740"/>
                  <a:gd name="T1" fmla="*/ 106 h 424"/>
                  <a:gd name="T2" fmla="*/ 0 w 740"/>
                  <a:gd name="T3" fmla="*/ 107 h 424"/>
                  <a:gd name="T4" fmla="*/ 10 w 740"/>
                  <a:gd name="T5" fmla="*/ 117 h 424"/>
                  <a:gd name="T6" fmla="*/ 2 w 740"/>
                  <a:gd name="T7" fmla="*/ 106 h 424"/>
                  <a:gd name="T8" fmla="*/ 668 w 740"/>
                  <a:gd name="T9" fmla="*/ 0 h 424"/>
                  <a:gd name="T10" fmla="*/ 691 w 740"/>
                  <a:gd name="T11" fmla="*/ 58 h 424"/>
                  <a:gd name="T12" fmla="*/ 614 w 740"/>
                  <a:gd name="T13" fmla="*/ 150 h 424"/>
                  <a:gd name="T14" fmla="*/ 687 w 740"/>
                  <a:gd name="T15" fmla="*/ 223 h 424"/>
                  <a:gd name="T16" fmla="*/ 538 w 740"/>
                  <a:gd name="T17" fmla="*/ 370 h 424"/>
                  <a:gd name="T18" fmla="*/ 401 w 740"/>
                  <a:gd name="T19" fmla="*/ 233 h 424"/>
                  <a:gd name="T20" fmla="*/ 323 w 740"/>
                  <a:gd name="T21" fmla="*/ 204 h 424"/>
                  <a:gd name="T22" fmla="*/ 251 w 740"/>
                  <a:gd name="T23" fmla="*/ 240 h 424"/>
                  <a:gd name="T24" fmla="*/ 164 w 740"/>
                  <a:gd name="T25" fmla="*/ 169 h 424"/>
                  <a:gd name="T26" fmla="*/ 157 w 740"/>
                  <a:gd name="T27" fmla="*/ 170 h 424"/>
                  <a:gd name="T28" fmla="*/ 60 w 740"/>
                  <a:gd name="T29" fmla="*/ 150 h 424"/>
                  <a:gd name="T30" fmla="*/ 18 w 740"/>
                  <a:gd name="T31" fmla="*/ 124 h 424"/>
                  <a:gd name="T32" fmla="*/ 317 w 740"/>
                  <a:gd name="T33" fmla="*/ 423 h 424"/>
                  <a:gd name="T34" fmla="*/ 335 w 740"/>
                  <a:gd name="T35" fmla="*/ 424 h 424"/>
                  <a:gd name="T36" fmla="*/ 336 w 740"/>
                  <a:gd name="T37" fmla="*/ 424 h 424"/>
                  <a:gd name="T38" fmla="*/ 336 w 740"/>
                  <a:gd name="T39" fmla="*/ 424 h 424"/>
                  <a:gd name="T40" fmla="*/ 336 w 740"/>
                  <a:gd name="T41" fmla="*/ 424 h 424"/>
                  <a:gd name="T42" fmla="*/ 336 w 740"/>
                  <a:gd name="T43" fmla="*/ 424 h 424"/>
                  <a:gd name="T44" fmla="*/ 337 w 740"/>
                  <a:gd name="T45" fmla="*/ 424 h 424"/>
                  <a:gd name="T46" fmla="*/ 337 w 740"/>
                  <a:gd name="T47" fmla="*/ 424 h 424"/>
                  <a:gd name="T48" fmla="*/ 338 w 740"/>
                  <a:gd name="T49" fmla="*/ 424 h 424"/>
                  <a:gd name="T50" fmla="*/ 338 w 740"/>
                  <a:gd name="T51" fmla="*/ 424 h 424"/>
                  <a:gd name="T52" fmla="*/ 338 w 740"/>
                  <a:gd name="T53" fmla="*/ 424 h 424"/>
                  <a:gd name="T54" fmla="*/ 338 w 740"/>
                  <a:gd name="T55" fmla="*/ 424 h 424"/>
                  <a:gd name="T56" fmla="*/ 339 w 740"/>
                  <a:gd name="T57" fmla="*/ 424 h 424"/>
                  <a:gd name="T58" fmla="*/ 339 w 740"/>
                  <a:gd name="T59" fmla="*/ 424 h 424"/>
                  <a:gd name="T60" fmla="*/ 339 w 740"/>
                  <a:gd name="T61" fmla="*/ 424 h 424"/>
                  <a:gd name="T62" fmla="*/ 339 w 740"/>
                  <a:gd name="T63" fmla="*/ 424 h 424"/>
                  <a:gd name="T64" fmla="*/ 340 w 740"/>
                  <a:gd name="T65" fmla="*/ 424 h 424"/>
                  <a:gd name="T66" fmla="*/ 340 w 740"/>
                  <a:gd name="T67" fmla="*/ 424 h 424"/>
                  <a:gd name="T68" fmla="*/ 341 w 740"/>
                  <a:gd name="T69" fmla="*/ 424 h 424"/>
                  <a:gd name="T70" fmla="*/ 341 w 740"/>
                  <a:gd name="T71" fmla="*/ 424 h 424"/>
                  <a:gd name="T72" fmla="*/ 341 w 740"/>
                  <a:gd name="T73" fmla="*/ 424 h 424"/>
                  <a:gd name="T74" fmla="*/ 341 w 740"/>
                  <a:gd name="T75" fmla="*/ 424 h 424"/>
                  <a:gd name="T76" fmla="*/ 342 w 740"/>
                  <a:gd name="T77" fmla="*/ 424 h 424"/>
                  <a:gd name="T78" fmla="*/ 342 w 740"/>
                  <a:gd name="T79" fmla="*/ 424 h 424"/>
                  <a:gd name="T80" fmla="*/ 342 w 740"/>
                  <a:gd name="T81" fmla="*/ 424 h 424"/>
                  <a:gd name="T82" fmla="*/ 342 w 740"/>
                  <a:gd name="T83" fmla="*/ 424 h 424"/>
                  <a:gd name="T84" fmla="*/ 343 w 740"/>
                  <a:gd name="T85" fmla="*/ 424 h 424"/>
                  <a:gd name="T86" fmla="*/ 343 w 740"/>
                  <a:gd name="T87" fmla="*/ 424 h 424"/>
                  <a:gd name="T88" fmla="*/ 344 w 740"/>
                  <a:gd name="T89" fmla="*/ 424 h 424"/>
                  <a:gd name="T90" fmla="*/ 344 w 740"/>
                  <a:gd name="T91" fmla="*/ 424 h 424"/>
                  <a:gd name="T92" fmla="*/ 344 w 740"/>
                  <a:gd name="T93" fmla="*/ 424 h 424"/>
                  <a:gd name="T94" fmla="*/ 344 w 740"/>
                  <a:gd name="T95" fmla="*/ 423 h 424"/>
                  <a:gd name="T96" fmla="*/ 345 w 740"/>
                  <a:gd name="T97" fmla="*/ 423 h 424"/>
                  <a:gd name="T98" fmla="*/ 345 w 740"/>
                  <a:gd name="T99" fmla="*/ 423 h 424"/>
                  <a:gd name="T100" fmla="*/ 347 w 740"/>
                  <a:gd name="T101" fmla="*/ 423 h 424"/>
                  <a:gd name="T102" fmla="*/ 347 w 740"/>
                  <a:gd name="T103" fmla="*/ 423 h 424"/>
                  <a:gd name="T104" fmla="*/ 347 w 740"/>
                  <a:gd name="T105" fmla="*/ 423 h 424"/>
                  <a:gd name="T106" fmla="*/ 347 w 740"/>
                  <a:gd name="T107" fmla="*/ 423 h 424"/>
                  <a:gd name="T108" fmla="*/ 348 w 740"/>
                  <a:gd name="T109" fmla="*/ 423 h 424"/>
                  <a:gd name="T110" fmla="*/ 348 w 740"/>
                  <a:gd name="T111" fmla="*/ 423 h 424"/>
                  <a:gd name="T112" fmla="*/ 740 w 740"/>
                  <a:gd name="T113" fmla="*/ 72 h 424"/>
                  <a:gd name="T114" fmla="*/ 668 w 740"/>
                  <a:gd name="T115"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0" h="424">
                    <a:moveTo>
                      <a:pt x="2" y="106"/>
                    </a:moveTo>
                    <a:cubicBezTo>
                      <a:pt x="0" y="107"/>
                      <a:pt x="0" y="107"/>
                      <a:pt x="0" y="107"/>
                    </a:cubicBezTo>
                    <a:cubicBezTo>
                      <a:pt x="10" y="117"/>
                      <a:pt x="10" y="117"/>
                      <a:pt x="10" y="117"/>
                    </a:cubicBezTo>
                    <a:cubicBezTo>
                      <a:pt x="7" y="114"/>
                      <a:pt x="4" y="110"/>
                      <a:pt x="2" y="106"/>
                    </a:cubicBezTo>
                    <a:moveTo>
                      <a:pt x="668" y="0"/>
                    </a:moveTo>
                    <a:cubicBezTo>
                      <a:pt x="683" y="17"/>
                      <a:pt x="691" y="36"/>
                      <a:pt x="691" y="58"/>
                    </a:cubicBezTo>
                    <a:cubicBezTo>
                      <a:pt x="691" y="99"/>
                      <a:pt x="659" y="135"/>
                      <a:pt x="614" y="150"/>
                    </a:cubicBezTo>
                    <a:cubicBezTo>
                      <a:pt x="687" y="223"/>
                      <a:pt x="687" y="223"/>
                      <a:pt x="687" y="223"/>
                    </a:cubicBezTo>
                    <a:cubicBezTo>
                      <a:pt x="651" y="284"/>
                      <a:pt x="600" y="334"/>
                      <a:pt x="538" y="370"/>
                    </a:cubicBezTo>
                    <a:cubicBezTo>
                      <a:pt x="401" y="233"/>
                      <a:pt x="401" y="233"/>
                      <a:pt x="401" y="233"/>
                    </a:cubicBezTo>
                    <a:cubicBezTo>
                      <a:pt x="371" y="231"/>
                      <a:pt x="344" y="220"/>
                      <a:pt x="323" y="204"/>
                    </a:cubicBezTo>
                    <a:cubicBezTo>
                      <a:pt x="307" y="226"/>
                      <a:pt x="281" y="240"/>
                      <a:pt x="251" y="240"/>
                    </a:cubicBezTo>
                    <a:cubicBezTo>
                      <a:pt x="207" y="240"/>
                      <a:pt x="170" y="209"/>
                      <a:pt x="164" y="169"/>
                    </a:cubicBezTo>
                    <a:cubicBezTo>
                      <a:pt x="162" y="170"/>
                      <a:pt x="160" y="170"/>
                      <a:pt x="157" y="170"/>
                    </a:cubicBezTo>
                    <a:cubicBezTo>
                      <a:pt x="135" y="170"/>
                      <a:pt x="80" y="162"/>
                      <a:pt x="60" y="150"/>
                    </a:cubicBezTo>
                    <a:cubicBezTo>
                      <a:pt x="44" y="144"/>
                      <a:pt x="30" y="135"/>
                      <a:pt x="18" y="124"/>
                    </a:cubicBezTo>
                    <a:cubicBezTo>
                      <a:pt x="317" y="423"/>
                      <a:pt x="317" y="423"/>
                      <a:pt x="317" y="423"/>
                    </a:cubicBezTo>
                    <a:cubicBezTo>
                      <a:pt x="323" y="423"/>
                      <a:pt x="329" y="424"/>
                      <a:pt x="335" y="424"/>
                    </a:cubicBezTo>
                    <a:cubicBezTo>
                      <a:pt x="335" y="424"/>
                      <a:pt x="336" y="424"/>
                      <a:pt x="336" y="424"/>
                    </a:cubicBezTo>
                    <a:cubicBezTo>
                      <a:pt x="336" y="424"/>
                      <a:pt x="336" y="424"/>
                      <a:pt x="336" y="424"/>
                    </a:cubicBezTo>
                    <a:cubicBezTo>
                      <a:pt x="336" y="424"/>
                      <a:pt x="336" y="424"/>
                      <a:pt x="336" y="424"/>
                    </a:cubicBezTo>
                    <a:cubicBezTo>
                      <a:pt x="336" y="424"/>
                      <a:pt x="336" y="424"/>
                      <a:pt x="336" y="424"/>
                    </a:cubicBezTo>
                    <a:cubicBezTo>
                      <a:pt x="337" y="424"/>
                      <a:pt x="337" y="424"/>
                      <a:pt x="337" y="424"/>
                    </a:cubicBezTo>
                    <a:cubicBezTo>
                      <a:pt x="337" y="424"/>
                      <a:pt x="337" y="424"/>
                      <a:pt x="337" y="424"/>
                    </a:cubicBezTo>
                    <a:cubicBezTo>
                      <a:pt x="337" y="424"/>
                      <a:pt x="337" y="424"/>
                      <a:pt x="338" y="424"/>
                    </a:cubicBezTo>
                    <a:cubicBezTo>
                      <a:pt x="338" y="424"/>
                      <a:pt x="338" y="424"/>
                      <a:pt x="338" y="424"/>
                    </a:cubicBezTo>
                    <a:cubicBezTo>
                      <a:pt x="338" y="424"/>
                      <a:pt x="338" y="424"/>
                      <a:pt x="338" y="424"/>
                    </a:cubicBezTo>
                    <a:cubicBezTo>
                      <a:pt x="338" y="424"/>
                      <a:pt x="338" y="424"/>
                      <a:pt x="338" y="424"/>
                    </a:cubicBezTo>
                    <a:cubicBezTo>
                      <a:pt x="338" y="424"/>
                      <a:pt x="339" y="424"/>
                      <a:pt x="339" y="424"/>
                    </a:cubicBezTo>
                    <a:cubicBezTo>
                      <a:pt x="339" y="424"/>
                      <a:pt x="339" y="424"/>
                      <a:pt x="339" y="424"/>
                    </a:cubicBezTo>
                    <a:cubicBezTo>
                      <a:pt x="339" y="424"/>
                      <a:pt x="339" y="424"/>
                      <a:pt x="339" y="424"/>
                    </a:cubicBezTo>
                    <a:cubicBezTo>
                      <a:pt x="339" y="424"/>
                      <a:pt x="339" y="424"/>
                      <a:pt x="339" y="424"/>
                    </a:cubicBezTo>
                    <a:cubicBezTo>
                      <a:pt x="340" y="424"/>
                      <a:pt x="340" y="424"/>
                      <a:pt x="340" y="424"/>
                    </a:cubicBezTo>
                    <a:cubicBezTo>
                      <a:pt x="340" y="424"/>
                      <a:pt x="340" y="424"/>
                      <a:pt x="340" y="424"/>
                    </a:cubicBezTo>
                    <a:cubicBezTo>
                      <a:pt x="340" y="424"/>
                      <a:pt x="340" y="424"/>
                      <a:pt x="341" y="424"/>
                    </a:cubicBezTo>
                    <a:cubicBezTo>
                      <a:pt x="341" y="424"/>
                      <a:pt x="341" y="424"/>
                      <a:pt x="341" y="424"/>
                    </a:cubicBezTo>
                    <a:cubicBezTo>
                      <a:pt x="341" y="424"/>
                      <a:pt x="341" y="424"/>
                      <a:pt x="341" y="424"/>
                    </a:cubicBezTo>
                    <a:cubicBezTo>
                      <a:pt x="341" y="424"/>
                      <a:pt x="341" y="424"/>
                      <a:pt x="341" y="424"/>
                    </a:cubicBezTo>
                    <a:cubicBezTo>
                      <a:pt x="341" y="424"/>
                      <a:pt x="342" y="424"/>
                      <a:pt x="342" y="424"/>
                    </a:cubicBezTo>
                    <a:cubicBezTo>
                      <a:pt x="342" y="424"/>
                      <a:pt x="342" y="424"/>
                      <a:pt x="342" y="424"/>
                    </a:cubicBezTo>
                    <a:cubicBezTo>
                      <a:pt x="342" y="424"/>
                      <a:pt x="342" y="424"/>
                      <a:pt x="342" y="424"/>
                    </a:cubicBezTo>
                    <a:cubicBezTo>
                      <a:pt x="342" y="424"/>
                      <a:pt x="342" y="424"/>
                      <a:pt x="342" y="424"/>
                    </a:cubicBezTo>
                    <a:cubicBezTo>
                      <a:pt x="343" y="424"/>
                      <a:pt x="343" y="424"/>
                      <a:pt x="343" y="424"/>
                    </a:cubicBezTo>
                    <a:cubicBezTo>
                      <a:pt x="343" y="424"/>
                      <a:pt x="343" y="424"/>
                      <a:pt x="343" y="424"/>
                    </a:cubicBezTo>
                    <a:cubicBezTo>
                      <a:pt x="343" y="424"/>
                      <a:pt x="343" y="424"/>
                      <a:pt x="344" y="424"/>
                    </a:cubicBezTo>
                    <a:cubicBezTo>
                      <a:pt x="344" y="424"/>
                      <a:pt x="344" y="424"/>
                      <a:pt x="344" y="424"/>
                    </a:cubicBezTo>
                    <a:cubicBezTo>
                      <a:pt x="344" y="424"/>
                      <a:pt x="344" y="424"/>
                      <a:pt x="344" y="424"/>
                    </a:cubicBezTo>
                    <a:cubicBezTo>
                      <a:pt x="344" y="424"/>
                      <a:pt x="344" y="424"/>
                      <a:pt x="344" y="423"/>
                    </a:cubicBezTo>
                    <a:cubicBezTo>
                      <a:pt x="344" y="423"/>
                      <a:pt x="345" y="423"/>
                      <a:pt x="345" y="423"/>
                    </a:cubicBezTo>
                    <a:cubicBezTo>
                      <a:pt x="345" y="423"/>
                      <a:pt x="345" y="423"/>
                      <a:pt x="345" y="423"/>
                    </a:cubicBezTo>
                    <a:cubicBezTo>
                      <a:pt x="345" y="423"/>
                      <a:pt x="346" y="423"/>
                      <a:pt x="347" y="423"/>
                    </a:cubicBezTo>
                    <a:cubicBezTo>
                      <a:pt x="347" y="423"/>
                      <a:pt x="347" y="423"/>
                      <a:pt x="347" y="423"/>
                    </a:cubicBezTo>
                    <a:cubicBezTo>
                      <a:pt x="347" y="423"/>
                      <a:pt x="347" y="423"/>
                      <a:pt x="347" y="423"/>
                    </a:cubicBezTo>
                    <a:cubicBezTo>
                      <a:pt x="347" y="423"/>
                      <a:pt x="347" y="423"/>
                      <a:pt x="347" y="423"/>
                    </a:cubicBezTo>
                    <a:cubicBezTo>
                      <a:pt x="347" y="423"/>
                      <a:pt x="348" y="423"/>
                      <a:pt x="348" y="423"/>
                    </a:cubicBezTo>
                    <a:cubicBezTo>
                      <a:pt x="348" y="423"/>
                      <a:pt x="348" y="423"/>
                      <a:pt x="348" y="423"/>
                    </a:cubicBezTo>
                    <a:cubicBezTo>
                      <a:pt x="548" y="417"/>
                      <a:pt x="713" y="267"/>
                      <a:pt x="740" y="72"/>
                    </a:cubicBezTo>
                    <a:cubicBezTo>
                      <a:pt x="668" y="0"/>
                      <a:pt x="668" y="0"/>
                      <a:pt x="668" y="0"/>
                    </a:cubicBezTo>
                  </a:path>
                </a:pathLst>
              </a:custGeom>
              <a:solidFill>
                <a:srgbClr val="33A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477" name="Freeform 275"/>
              <p:cNvSpPr>
                <a:spLocks/>
              </p:cNvSpPr>
              <p:nvPr/>
            </p:nvSpPr>
            <p:spPr bwMode="auto">
              <a:xfrm>
                <a:off x="2878138" y="2138364"/>
                <a:ext cx="1273175" cy="865188"/>
              </a:xfrm>
              <a:custGeom>
                <a:avLst/>
                <a:gdLst>
                  <a:gd name="T0" fmla="*/ 590 w 712"/>
                  <a:gd name="T1" fmla="*/ 202 h 484"/>
                  <a:gd name="T2" fmla="*/ 527 w 712"/>
                  <a:gd name="T3" fmla="*/ 167 h 484"/>
                  <a:gd name="T4" fmla="*/ 514 w 712"/>
                  <a:gd name="T5" fmla="*/ 167 h 484"/>
                  <a:gd name="T6" fmla="*/ 516 w 712"/>
                  <a:gd name="T7" fmla="*/ 155 h 484"/>
                  <a:gd name="T8" fmla="*/ 432 w 712"/>
                  <a:gd name="T9" fmla="*/ 59 h 484"/>
                  <a:gd name="T10" fmla="*/ 394 w 712"/>
                  <a:gd name="T11" fmla="*/ 64 h 484"/>
                  <a:gd name="T12" fmla="*/ 327 w 712"/>
                  <a:gd name="T13" fmla="*/ 3 h 484"/>
                  <a:gd name="T14" fmla="*/ 249 w 712"/>
                  <a:gd name="T15" fmla="*/ 71 h 484"/>
                  <a:gd name="T16" fmla="*/ 249 w 712"/>
                  <a:gd name="T17" fmla="*/ 76 h 484"/>
                  <a:gd name="T18" fmla="*/ 165 w 712"/>
                  <a:gd name="T19" fmla="*/ 154 h 484"/>
                  <a:gd name="T20" fmla="*/ 165 w 712"/>
                  <a:gd name="T21" fmla="*/ 168 h 484"/>
                  <a:gd name="T22" fmla="*/ 125 w 712"/>
                  <a:gd name="T23" fmla="*/ 161 h 484"/>
                  <a:gd name="T24" fmla="*/ 0 w 712"/>
                  <a:gd name="T25" fmla="*/ 281 h 484"/>
                  <a:gd name="T26" fmla="*/ 0 w 712"/>
                  <a:gd name="T27" fmla="*/ 290 h 484"/>
                  <a:gd name="T28" fmla="*/ 0 w 712"/>
                  <a:gd name="T29" fmla="*/ 296 h 484"/>
                  <a:gd name="T30" fmla="*/ 7 w 712"/>
                  <a:gd name="T31" fmla="*/ 320 h 484"/>
                  <a:gd name="T32" fmla="*/ 81 w 712"/>
                  <a:gd name="T33" fmla="*/ 394 h 484"/>
                  <a:gd name="T34" fmla="*/ 185 w 712"/>
                  <a:gd name="T35" fmla="*/ 413 h 484"/>
                  <a:gd name="T36" fmla="*/ 272 w 712"/>
                  <a:gd name="T37" fmla="*/ 484 h 484"/>
                  <a:gd name="T38" fmla="*/ 344 w 712"/>
                  <a:gd name="T39" fmla="*/ 448 h 484"/>
                  <a:gd name="T40" fmla="*/ 433 w 712"/>
                  <a:gd name="T41" fmla="*/ 477 h 484"/>
                  <a:gd name="T42" fmla="*/ 555 w 712"/>
                  <a:gd name="T43" fmla="*/ 398 h 484"/>
                  <a:gd name="T44" fmla="*/ 587 w 712"/>
                  <a:gd name="T45" fmla="*/ 402 h 484"/>
                  <a:gd name="T46" fmla="*/ 712 w 712"/>
                  <a:gd name="T47" fmla="*/ 302 h 484"/>
                  <a:gd name="T48" fmla="*/ 590 w 712"/>
                  <a:gd name="T49" fmla="*/ 202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12" h="484">
                    <a:moveTo>
                      <a:pt x="590" y="202"/>
                    </a:moveTo>
                    <a:cubicBezTo>
                      <a:pt x="576" y="182"/>
                      <a:pt x="553" y="169"/>
                      <a:pt x="527" y="167"/>
                    </a:cubicBezTo>
                    <a:cubicBezTo>
                      <a:pt x="522" y="167"/>
                      <a:pt x="518" y="167"/>
                      <a:pt x="514" y="167"/>
                    </a:cubicBezTo>
                    <a:cubicBezTo>
                      <a:pt x="515" y="163"/>
                      <a:pt x="515" y="159"/>
                      <a:pt x="516" y="155"/>
                    </a:cubicBezTo>
                    <a:cubicBezTo>
                      <a:pt x="519" y="105"/>
                      <a:pt x="481" y="62"/>
                      <a:pt x="432" y="59"/>
                    </a:cubicBezTo>
                    <a:cubicBezTo>
                      <a:pt x="418" y="58"/>
                      <a:pt x="406" y="60"/>
                      <a:pt x="394" y="64"/>
                    </a:cubicBezTo>
                    <a:cubicBezTo>
                      <a:pt x="389" y="31"/>
                      <a:pt x="362" y="5"/>
                      <a:pt x="327" y="3"/>
                    </a:cubicBezTo>
                    <a:cubicBezTo>
                      <a:pt x="287" y="0"/>
                      <a:pt x="252" y="30"/>
                      <a:pt x="249" y="71"/>
                    </a:cubicBezTo>
                    <a:cubicBezTo>
                      <a:pt x="249" y="72"/>
                      <a:pt x="249" y="74"/>
                      <a:pt x="249" y="76"/>
                    </a:cubicBezTo>
                    <a:cubicBezTo>
                      <a:pt x="205" y="75"/>
                      <a:pt x="168" y="110"/>
                      <a:pt x="165" y="154"/>
                    </a:cubicBezTo>
                    <a:cubicBezTo>
                      <a:pt x="164" y="159"/>
                      <a:pt x="164" y="163"/>
                      <a:pt x="165" y="168"/>
                    </a:cubicBezTo>
                    <a:cubicBezTo>
                      <a:pt x="152" y="164"/>
                      <a:pt x="139" y="161"/>
                      <a:pt x="125" y="161"/>
                    </a:cubicBezTo>
                    <a:cubicBezTo>
                      <a:pt x="56" y="161"/>
                      <a:pt x="0" y="215"/>
                      <a:pt x="0" y="281"/>
                    </a:cubicBezTo>
                    <a:cubicBezTo>
                      <a:pt x="0" y="284"/>
                      <a:pt x="0" y="287"/>
                      <a:pt x="0" y="290"/>
                    </a:cubicBezTo>
                    <a:cubicBezTo>
                      <a:pt x="0" y="292"/>
                      <a:pt x="0" y="294"/>
                      <a:pt x="0" y="296"/>
                    </a:cubicBezTo>
                    <a:cubicBezTo>
                      <a:pt x="0" y="303"/>
                      <a:pt x="2" y="312"/>
                      <a:pt x="7" y="320"/>
                    </a:cubicBezTo>
                    <a:cubicBezTo>
                      <a:pt x="19" y="354"/>
                      <a:pt x="46" y="381"/>
                      <a:pt x="81" y="394"/>
                    </a:cubicBezTo>
                    <a:cubicBezTo>
                      <a:pt x="105" y="408"/>
                      <a:pt x="174" y="416"/>
                      <a:pt x="185" y="413"/>
                    </a:cubicBezTo>
                    <a:cubicBezTo>
                      <a:pt x="191" y="453"/>
                      <a:pt x="228" y="484"/>
                      <a:pt x="272" y="484"/>
                    </a:cubicBezTo>
                    <a:cubicBezTo>
                      <a:pt x="302" y="484"/>
                      <a:pt x="328" y="470"/>
                      <a:pt x="344" y="448"/>
                    </a:cubicBezTo>
                    <a:cubicBezTo>
                      <a:pt x="367" y="466"/>
                      <a:pt x="398" y="477"/>
                      <a:pt x="433" y="477"/>
                    </a:cubicBezTo>
                    <a:cubicBezTo>
                      <a:pt x="493" y="477"/>
                      <a:pt x="543" y="443"/>
                      <a:pt x="555" y="398"/>
                    </a:cubicBezTo>
                    <a:cubicBezTo>
                      <a:pt x="565" y="400"/>
                      <a:pt x="576" y="402"/>
                      <a:pt x="587" y="402"/>
                    </a:cubicBezTo>
                    <a:cubicBezTo>
                      <a:pt x="656" y="402"/>
                      <a:pt x="712" y="357"/>
                      <a:pt x="712" y="302"/>
                    </a:cubicBezTo>
                    <a:cubicBezTo>
                      <a:pt x="712" y="248"/>
                      <a:pt x="658" y="204"/>
                      <a:pt x="590" y="202"/>
                    </a:cubicBezTo>
                  </a:path>
                </a:pathLst>
              </a:custGeom>
              <a:solidFill>
                <a:srgbClr val="5078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478" name="Freeform 276"/>
              <p:cNvSpPr>
                <a:spLocks noEditPoints="1"/>
              </p:cNvSpPr>
              <p:nvPr/>
            </p:nvSpPr>
            <p:spPr bwMode="auto">
              <a:xfrm>
                <a:off x="3462338" y="2143126"/>
                <a:ext cx="1588" cy="0"/>
              </a:xfrm>
              <a:custGeom>
                <a:avLst/>
                <a:gdLst>
                  <a:gd name="T0" fmla="*/ 0 w 1"/>
                  <a:gd name="T1" fmla="*/ 1 w 1"/>
                  <a:gd name="T2" fmla="*/ 0 w 1"/>
                  <a:gd name="T3" fmla="*/ 0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1" y="0"/>
                      <a:pt x="1" y="0"/>
                      <a:pt x="1" y="0"/>
                    </a:cubicBezTo>
                    <a:cubicBezTo>
                      <a:pt x="1" y="0"/>
                      <a:pt x="1" y="0"/>
                      <a:pt x="0" y="0"/>
                    </a:cubicBezTo>
                    <a:moveTo>
                      <a:pt x="0" y="0"/>
                    </a:moveTo>
                    <a:cubicBezTo>
                      <a:pt x="0" y="0"/>
                      <a:pt x="0" y="0"/>
                      <a:pt x="0" y="0"/>
                    </a:cubicBezTo>
                    <a:cubicBezTo>
                      <a:pt x="0" y="0"/>
                      <a:pt x="0" y="0"/>
                      <a:pt x="0" y="0"/>
                    </a:cubicBezTo>
                  </a:path>
                </a:pathLst>
              </a:custGeom>
              <a:solidFill>
                <a:srgbClr val="3A9F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479" name="Freeform 277"/>
              <p:cNvSpPr>
                <a:spLocks/>
              </p:cNvSpPr>
              <p:nvPr/>
            </p:nvSpPr>
            <p:spPr bwMode="auto">
              <a:xfrm>
                <a:off x="2878138" y="2141539"/>
                <a:ext cx="636588" cy="862013"/>
              </a:xfrm>
              <a:custGeom>
                <a:avLst/>
                <a:gdLst>
                  <a:gd name="T0" fmla="*/ 322 w 356"/>
                  <a:gd name="T1" fmla="*/ 0 h 482"/>
                  <a:gd name="T2" fmla="*/ 249 w 356"/>
                  <a:gd name="T3" fmla="*/ 69 h 482"/>
                  <a:gd name="T4" fmla="*/ 249 w 356"/>
                  <a:gd name="T5" fmla="*/ 74 h 482"/>
                  <a:gd name="T6" fmla="*/ 249 w 356"/>
                  <a:gd name="T7" fmla="*/ 74 h 482"/>
                  <a:gd name="T8" fmla="*/ 165 w 356"/>
                  <a:gd name="T9" fmla="*/ 152 h 482"/>
                  <a:gd name="T10" fmla="*/ 164 w 356"/>
                  <a:gd name="T11" fmla="*/ 158 h 482"/>
                  <a:gd name="T12" fmla="*/ 165 w 356"/>
                  <a:gd name="T13" fmla="*/ 166 h 482"/>
                  <a:gd name="T14" fmla="*/ 165 w 356"/>
                  <a:gd name="T15" fmla="*/ 166 h 482"/>
                  <a:gd name="T16" fmla="*/ 165 w 356"/>
                  <a:gd name="T17" fmla="*/ 166 h 482"/>
                  <a:gd name="T18" fmla="*/ 125 w 356"/>
                  <a:gd name="T19" fmla="*/ 159 h 482"/>
                  <a:gd name="T20" fmla="*/ 0 w 356"/>
                  <a:gd name="T21" fmla="*/ 279 h 482"/>
                  <a:gd name="T22" fmla="*/ 0 w 356"/>
                  <a:gd name="T23" fmla="*/ 288 h 482"/>
                  <a:gd name="T24" fmla="*/ 0 w 356"/>
                  <a:gd name="T25" fmla="*/ 288 h 482"/>
                  <a:gd name="T26" fmla="*/ 0 w 356"/>
                  <a:gd name="T27" fmla="*/ 288 h 482"/>
                  <a:gd name="T28" fmla="*/ 0 w 356"/>
                  <a:gd name="T29" fmla="*/ 294 h 482"/>
                  <a:gd name="T30" fmla="*/ 7 w 356"/>
                  <a:gd name="T31" fmla="*/ 318 h 482"/>
                  <a:gd name="T32" fmla="*/ 81 w 356"/>
                  <a:gd name="T33" fmla="*/ 392 h 482"/>
                  <a:gd name="T34" fmla="*/ 178 w 356"/>
                  <a:gd name="T35" fmla="*/ 412 h 482"/>
                  <a:gd name="T36" fmla="*/ 185 w 356"/>
                  <a:gd name="T37" fmla="*/ 411 h 482"/>
                  <a:gd name="T38" fmla="*/ 272 w 356"/>
                  <a:gd name="T39" fmla="*/ 482 h 482"/>
                  <a:gd name="T40" fmla="*/ 344 w 356"/>
                  <a:gd name="T41" fmla="*/ 446 h 482"/>
                  <a:gd name="T42" fmla="*/ 356 w 356"/>
                  <a:gd name="T43" fmla="*/ 454 h 482"/>
                  <a:gd name="T44" fmla="*/ 356 w 356"/>
                  <a:gd name="T45" fmla="*/ 408 h 482"/>
                  <a:gd name="T46" fmla="*/ 290 w 356"/>
                  <a:gd name="T47" fmla="*/ 342 h 482"/>
                  <a:gd name="T48" fmla="*/ 290 w 356"/>
                  <a:gd name="T49" fmla="*/ 342 h 482"/>
                  <a:gd name="T50" fmla="*/ 298 w 356"/>
                  <a:gd name="T51" fmla="*/ 196 h 482"/>
                  <a:gd name="T52" fmla="*/ 356 w 356"/>
                  <a:gd name="T53" fmla="*/ 113 h 482"/>
                  <a:gd name="T54" fmla="*/ 356 w 356"/>
                  <a:gd name="T55" fmla="*/ 9 h 482"/>
                  <a:gd name="T56" fmla="*/ 328 w 356"/>
                  <a:gd name="T57" fmla="*/ 1 h 482"/>
                  <a:gd name="T58" fmla="*/ 327 w 356"/>
                  <a:gd name="T59" fmla="*/ 1 h 482"/>
                  <a:gd name="T60" fmla="*/ 327 w 356"/>
                  <a:gd name="T61" fmla="*/ 1 h 482"/>
                  <a:gd name="T62" fmla="*/ 327 w 356"/>
                  <a:gd name="T63" fmla="*/ 1 h 482"/>
                  <a:gd name="T64" fmla="*/ 327 w 356"/>
                  <a:gd name="T65" fmla="*/ 1 h 482"/>
                  <a:gd name="T66" fmla="*/ 327 w 356"/>
                  <a:gd name="T67" fmla="*/ 1 h 482"/>
                  <a:gd name="T68" fmla="*/ 322 w 356"/>
                  <a:gd name="T69"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6" h="482">
                    <a:moveTo>
                      <a:pt x="322" y="0"/>
                    </a:moveTo>
                    <a:cubicBezTo>
                      <a:pt x="284" y="0"/>
                      <a:pt x="252" y="30"/>
                      <a:pt x="249" y="69"/>
                    </a:cubicBezTo>
                    <a:cubicBezTo>
                      <a:pt x="249" y="70"/>
                      <a:pt x="249" y="72"/>
                      <a:pt x="249" y="74"/>
                    </a:cubicBezTo>
                    <a:cubicBezTo>
                      <a:pt x="249" y="74"/>
                      <a:pt x="249" y="74"/>
                      <a:pt x="249" y="74"/>
                    </a:cubicBezTo>
                    <a:cubicBezTo>
                      <a:pt x="205" y="74"/>
                      <a:pt x="168" y="108"/>
                      <a:pt x="165" y="152"/>
                    </a:cubicBezTo>
                    <a:cubicBezTo>
                      <a:pt x="165" y="154"/>
                      <a:pt x="164" y="156"/>
                      <a:pt x="164" y="158"/>
                    </a:cubicBezTo>
                    <a:cubicBezTo>
                      <a:pt x="164" y="160"/>
                      <a:pt x="165" y="163"/>
                      <a:pt x="165" y="166"/>
                    </a:cubicBezTo>
                    <a:cubicBezTo>
                      <a:pt x="165" y="166"/>
                      <a:pt x="165" y="166"/>
                      <a:pt x="165" y="166"/>
                    </a:cubicBezTo>
                    <a:cubicBezTo>
                      <a:pt x="165" y="166"/>
                      <a:pt x="165" y="166"/>
                      <a:pt x="165" y="166"/>
                    </a:cubicBezTo>
                    <a:cubicBezTo>
                      <a:pt x="152" y="162"/>
                      <a:pt x="139" y="159"/>
                      <a:pt x="125" y="159"/>
                    </a:cubicBezTo>
                    <a:cubicBezTo>
                      <a:pt x="56" y="159"/>
                      <a:pt x="0" y="213"/>
                      <a:pt x="0" y="279"/>
                    </a:cubicBezTo>
                    <a:cubicBezTo>
                      <a:pt x="0" y="282"/>
                      <a:pt x="0" y="285"/>
                      <a:pt x="0" y="288"/>
                    </a:cubicBezTo>
                    <a:cubicBezTo>
                      <a:pt x="0" y="288"/>
                      <a:pt x="0" y="288"/>
                      <a:pt x="0" y="288"/>
                    </a:cubicBezTo>
                    <a:cubicBezTo>
                      <a:pt x="0" y="288"/>
                      <a:pt x="0" y="288"/>
                      <a:pt x="0" y="288"/>
                    </a:cubicBezTo>
                    <a:cubicBezTo>
                      <a:pt x="0" y="290"/>
                      <a:pt x="0" y="292"/>
                      <a:pt x="0" y="294"/>
                    </a:cubicBezTo>
                    <a:cubicBezTo>
                      <a:pt x="0" y="301"/>
                      <a:pt x="2" y="310"/>
                      <a:pt x="7" y="318"/>
                    </a:cubicBezTo>
                    <a:cubicBezTo>
                      <a:pt x="19" y="352"/>
                      <a:pt x="46" y="379"/>
                      <a:pt x="81" y="392"/>
                    </a:cubicBezTo>
                    <a:cubicBezTo>
                      <a:pt x="101" y="404"/>
                      <a:pt x="156" y="412"/>
                      <a:pt x="178" y="412"/>
                    </a:cubicBezTo>
                    <a:cubicBezTo>
                      <a:pt x="181" y="412"/>
                      <a:pt x="183" y="412"/>
                      <a:pt x="185" y="411"/>
                    </a:cubicBezTo>
                    <a:cubicBezTo>
                      <a:pt x="191" y="451"/>
                      <a:pt x="228" y="482"/>
                      <a:pt x="272" y="482"/>
                    </a:cubicBezTo>
                    <a:cubicBezTo>
                      <a:pt x="302" y="482"/>
                      <a:pt x="328" y="468"/>
                      <a:pt x="344" y="446"/>
                    </a:cubicBezTo>
                    <a:cubicBezTo>
                      <a:pt x="348" y="449"/>
                      <a:pt x="352" y="452"/>
                      <a:pt x="356" y="454"/>
                    </a:cubicBezTo>
                    <a:cubicBezTo>
                      <a:pt x="356" y="408"/>
                      <a:pt x="356" y="408"/>
                      <a:pt x="356" y="408"/>
                    </a:cubicBezTo>
                    <a:cubicBezTo>
                      <a:pt x="290" y="342"/>
                      <a:pt x="290" y="342"/>
                      <a:pt x="290" y="342"/>
                    </a:cubicBezTo>
                    <a:cubicBezTo>
                      <a:pt x="290" y="342"/>
                      <a:pt x="290" y="342"/>
                      <a:pt x="290" y="342"/>
                    </a:cubicBezTo>
                    <a:cubicBezTo>
                      <a:pt x="264" y="317"/>
                      <a:pt x="251" y="268"/>
                      <a:pt x="298" y="196"/>
                    </a:cubicBezTo>
                    <a:cubicBezTo>
                      <a:pt x="322" y="159"/>
                      <a:pt x="356" y="113"/>
                      <a:pt x="356" y="113"/>
                    </a:cubicBezTo>
                    <a:cubicBezTo>
                      <a:pt x="356" y="9"/>
                      <a:pt x="356" y="9"/>
                      <a:pt x="356" y="9"/>
                    </a:cubicBezTo>
                    <a:cubicBezTo>
                      <a:pt x="348" y="4"/>
                      <a:pt x="338" y="1"/>
                      <a:pt x="328" y="1"/>
                    </a:cubicBezTo>
                    <a:cubicBezTo>
                      <a:pt x="328" y="1"/>
                      <a:pt x="328" y="1"/>
                      <a:pt x="327" y="1"/>
                    </a:cubicBezTo>
                    <a:cubicBezTo>
                      <a:pt x="327" y="1"/>
                      <a:pt x="327" y="1"/>
                      <a:pt x="327" y="1"/>
                    </a:cubicBezTo>
                    <a:cubicBezTo>
                      <a:pt x="327" y="1"/>
                      <a:pt x="327" y="1"/>
                      <a:pt x="327" y="1"/>
                    </a:cubicBezTo>
                    <a:cubicBezTo>
                      <a:pt x="327" y="1"/>
                      <a:pt x="327" y="1"/>
                      <a:pt x="327" y="1"/>
                    </a:cubicBezTo>
                    <a:cubicBezTo>
                      <a:pt x="327" y="1"/>
                      <a:pt x="327" y="1"/>
                      <a:pt x="327" y="1"/>
                    </a:cubicBezTo>
                    <a:cubicBezTo>
                      <a:pt x="325" y="0"/>
                      <a:pt x="324" y="0"/>
                      <a:pt x="322" y="0"/>
                    </a:cubicBezTo>
                  </a:path>
                </a:pathLst>
              </a:custGeom>
              <a:solidFill>
                <a:srgbClr val="345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480" name="Freeform 278"/>
              <p:cNvSpPr>
                <a:spLocks/>
              </p:cNvSpPr>
              <p:nvPr/>
            </p:nvSpPr>
            <p:spPr bwMode="auto">
              <a:xfrm>
                <a:off x="3632201" y="2843214"/>
                <a:ext cx="511175" cy="393700"/>
              </a:xfrm>
              <a:custGeom>
                <a:avLst/>
                <a:gdLst>
                  <a:gd name="T0" fmla="*/ 213 w 286"/>
                  <a:gd name="T1" fmla="*/ 0 h 220"/>
                  <a:gd name="T2" fmla="*/ 165 w 286"/>
                  <a:gd name="T3" fmla="*/ 8 h 220"/>
                  <a:gd name="T4" fmla="*/ 133 w 286"/>
                  <a:gd name="T5" fmla="*/ 4 h 220"/>
                  <a:gd name="T6" fmla="*/ 11 w 286"/>
                  <a:gd name="T7" fmla="*/ 83 h 220"/>
                  <a:gd name="T8" fmla="*/ 0 w 286"/>
                  <a:gd name="T9" fmla="*/ 83 h 220"/>
                  <a:gd name="T10" fmla="*/ 137 w 286"/>
                  <a:gd name="T11" fmla="*/ 220 h 220"/>
                  <a:gd name="T12" fmla="*/ 286 w 286"/>
                  <a:gd name="T13" fmla="*/ 73 h 220"/>
                  <a:gd name="T14" fmla="*/ 213 w 286"/>
                  <a:gd name="T15" fmla="*/ 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20">
                    <a:moveTo>
                      <a:pt x="213" y="0"/>
                    </a:moveTo>
                    <a:cubicBezTo>
                      <a:pt x="198" y="5"/>
                      <a:pt x="182" y="8"/>
                      <a:pt x="165" y="8"/>
                    </a:cubicBezTo>
                    <a:cubicBezTo>
                      <a:pt x="154" y="8"/>
                      <a:pt x="143" y="6"/>
                      <a:pt x="133" y="4"/>
                    </a:cubicBezTo>
                    <a:cubicBezTo>
                      <a:pt x="121" y="49"/>
                      <a:pt x="71" y="83"/>
                      <a:pt x="11" y="83"/>
                    </a:cubicBezTo>
                    <a:cubicBezTo>
                      <a:pt x="7" y="83"/>
                      <a:pt x="4" y="83"/>
                      <a:pt x="0" y="83"/>
                    </a:cubicBezTo>
                    <a:cubicBezTo>
                      <a:pt x="137" y="220"/>
                      <a:pt x="137" y="220"/>
                      <a:pt x="137" y="220"/>
                    </a:cubicBezTo>
                    <a:cubicBezTo>
                      <a:pt x="199" y="184"/>
                      <a:pt x="250" y="134"/>
                      <a:pt x="286" y="73"/>
                    </a:cubicBezTo>
                    <a:cubicBezTo>
                      <a:pt x="213" y="0"/>
                      <a:pt x="213" y="0"/>
                      <a:pt x="213" y="0"/>
                    </a:cubicBezTo>
                  </a:path>
                </a:pathLst>
              </a:custGeom>
              <a:solidFill>
                <a:srgbClr val="2B92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481" name="Freeform 279"/>
              <p:cNvSpPr>
                <a:spLocks/>
              </p:cNvSpPr>
              <p:nvPr/>
            </p:nvSpPr>
            <p:spPr bwMode="auto">
              <a:xfrm>
                <a:off x="3514726" y="2343151"/>
                <a:ext cx="498475" cy="647700"/>
              </a:xfrm>
              <a:custGeom>
                <a:avLst/>
                <a:gdLst>
                  <a:gd name="T0" fmla="*/ 0 w 279"/>
                  <a:gd name="T1" fmla="*/ 0 h 362"/>
                  <a:gd name="T2" fmla="*/ 58 w 279"/>
                  <a:gd name="T3" fmla="*/ 83 h 362"/>
                  <a:gd name="T4" fmla="*/ 90 w 279"/>
                  <a:gd name="T5" fmla="*/ 172 h 362"/>
                  <a:gd name="T6" fmla="*/ 67 w 279"/>
                  <a:gd name="T7" fmla="*/ 229 h 362"/>
                  <a:gd name="T8" fmla="*/ 0 w 279"/>
                  <a:gd name="T9" fmla="*/ 252 h 362"/>
                  <a:gd name="T10" fmla="*/ 0 w 279"/>
                  <a:gd name="T11" fmla="*/ 252 h 362"/>
                  <a:gd name="T12" fmla="*/ 0 w 279"/>
                  <a:gd name="T13" fmla="*/ 295 h 362"/>
                  <a:gd name="T14" fmla="*/ 66 w 279"/>
                  <a:gd name="T15" fmla="*/ 362 h 362"/>
                  <a:gd name="T16" fmla="*/ 77 w 279"/>
                  <a:gd name="T17" fmla="*/ 362 h 362"/>
                  <a:gd name="T18" fmla="*/ 199 w 279"/>
                  <a:gd name="T19" fmla="*/ 283 h 362"/>
                  <a:gd name="T20" fmla="*/ 231 w 279"/>
                  <a:gd name="T21" fmla="*/ 287 h 362"/>
                  <a:gd name="T22" fmla="*/ 279 w 279"/>
                  <a:gd name="T23" fmla="*/ 279 h 362"/>
                  <a:gd name="T24" fmla="*/ 0 w 279"/>
                  <a:gd name="T2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362">
                    <a:moveTo>
                      <a:pt x="0" y="0"/>
                    </a:moveTo>
                    <a:cubicBezTo>
                      <a:pt x="0" y="0"/>
                      <a:pt x="34" y="46"/>
                      <a:pt x="58" y="83"/>
                    </a:cubicBezTo>
                    <a:cubicBezTo>
                      <a:pt x="81" y="118"/>
                      <a:pt x="90" y="147"/>
                      <a:pt x="90" y="172"/>
                    </a:cubicBezTo>
                    <a:cubicBezTo>
                      <a:pt x="90" y="197"/>
                      <a:pt x="80" y="216"/>
                      <a:pt x="67" y="229"/>
                    </a:cubicBezTo>
                    <a:cubicBezTo>
                      <a:pt x="45" y="250"/>
                      <a:pt x="14" y="252"/>
                      <a:pt x="0" y="252"/>
                    </a:cubicBezTo>
                    <a:cubicBezTo>
                      <a:pt x="0" y="252"/>
                      <a:pt x="0" y="252"/>
                      <a:pt x="0" y="252"/>
                    </a:cubicBezTo>
                    <a:cubicBezTo>
                      <a:pt x="0" y="295"/>
                      <a:pt x="0" y="295"/>
                      <a:pt x="0" y="295"/>
                    </a:cubicBezTo>
                    <a:cubicBezTo>
                      <a:pt x="66" y="362"/>
                      <a:pt x="66" y="362"/>
                      <a:pt x="66" y="362"/>
                    </a:cubicBezTo>
                    <a:cubicBezTo>
                      <a:pt x="70" y="362"/>
                      <a:pt x="73" y="362"/>
                      <a:pt x="77" y="362"/>
                    </a:cubicBezTo>
                    <a:cubicBezTo>
                      <a:pt x="137" y="362"/>
                      <a:pt x="187" y="328"/>
                      <a:pt x="199" y="283"/>
                    </a:cubicBezTo>
                    <a:cubicBezTo>
                      <a:pt x="209" y="285"/>
                      <a:pt x="220" y="287"/>
                      <a:pt x="231" y="287"/>
                    </a:cubicBezTo>
                    <a:cubicBezTo>
                      <a:pt x="248" y="287"/>
                      <a:pt x="264" y="284"/>
                      <a:pt x="279" y="279"/>
                    </a:cubicBezTo>
                    <a:cubicBezTo>
                      <a:pt x="0" y="0"/>
                      <a:pt x="0" y="0"/>
                      <a:pt x="0" y="0"/>
                    </a:cubicBezTo>
                  </a:path>
                </a:pathLst>
              </a:custGeom>
              <a:solidFill>
                <a:srgbClr val="4468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482" name="Freeform 280"/>
              <p:cNvSpPr>
                <a:spLocks/>
              </p:cNvSpPr>
              <p:nvPr/>
            </p:nvSpPr>
            <p:spPr bwMode="auto">
              <a:xfrm>
                <a:off x="3395663" y="2754314"/>
                <a:ext cx="119063" cy="117475"/>
              </a:xfrm>
              <a:custGeom>
                <a:avLst/>
                <a:gdLst>
                  <a:gd name="T0" fmla="*/ 0 w 66"/>
                  <a:gd name="T1" fmla="*/ 0 h 66"/>
                  <a:gd name="T2" fmla="*/ 0 w 66"/>
                  <a:gd name="T3" fmla="*/ 0 h 66"/>
                  <a:gd name="T4" fmla="*/ 66 w 66"/>
                  <a:gd name="T5" fmla="*/ 66 h 66"/>
                  <a:gd name="T6" fmla="*/ 66 w 66"/>
                  <a:gd name="T7" fmla="*/ 23 h 66"/>
                  <a:gd name="T8" fmla="*/ 0 w 66"/>
                  <a:gd name="T9" fmla="*/ 0 h 66"/>
                </a:gdLst>
                <a:ahLst/>
                <a:cxnLst>
                  <a:cxn ang="0">
                    <a:pos x="T0" y="T1"/>
                  </a:cxn>
                  <a:cxn ang="0">
                    <a:pos x="T2" y="T3"/>
                  </a:cxn>
                  <a:cxn ang="0">
                    <a:pos x="T4" y="T5"/>
                  </a:cxn>
                  <a:cxn ang="0">
                    <a:pos x="T6" y="T7"/>
                  </a:cxn>
                  <a:cxn ang="0">
                    <a:pos x="T8" y="T9"/>
                  </a:cxn>
                </a:cxnLst>
                <a:rect l="0" t="0" r="r" b="b"/>
                <a:pathLst>
                  <a:path w="66" h="66">
                    <a:moveTo>
                      <a:pt x="0" y="0"/>
                    </a:moveTo>
                    <a:cubicBezTo>
                      <a:pt x="0" y="0"/>
                      <a:pt x="0" y="0"/>
                      <a:pt x="0" y="0"/>
                    </a:cubicBezTo>
                    <a:cubicBezTo>
                      <a:pt x="66" y="66"/>
                      <a:pt x="66" y="66"/>
                      <a:pt x="66" y="66"/>
                    </a:cubicBezTo>
                    <a:cubicBezTo>
                      <a:pt x="66" y="23"/>
                      <a:pt x="66" y="23"/>
                      <a:pt x="66" y="23"/>
                    </a:cubicBezTo>
                    <a:cubicBezTo>
                      <a:pt x="53" y="23"/>
                      <a:pt x="22" y="21"/>
                      <a:pt x="0" y="0"/>
                    </a:cubicBezTo>
                  </a:path>
                </a:pathLst>
              </a:custGeom>
              <a:solidFill>
                <a:srgbClr val="2C4C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483" name="Freeform 281"/>
              <p:cNvSpPr>
                <a:spLocks/>
              </p:cNvSpPr>
              <p:nvPr/>
            </p:nvSpPr>
            <p:spPr bwMode="auto">
              <a:xfrm>
                <a:off x="3325813" y="2343151"/>
                <a:ext cx="377825" cy="450850"/>
              </a:xfrm>
              <a:custGeom>
                <a:avLst/>
                <a:gdLst>
                  <a:gd name="T0" fmla="*/ 163 w 211"/>
                  <a:gd name="T1" fmla="*/ 83 h 252"/>
                  <a:gd name="T2" fmla="*/ 105 w 211"/>
                  <a:gd name="T3" fmla="*/ 0 h 252"/>
                  <a:gd name="T4" fmla="*/ 47 w 211"/>
                  <a:gd name="T5" fmla="*/ 83 h 252"/>
                  <a:gd name="T6" fmla="*/ 39 w 211"/>
                  <a:gd name="T7" fmla="*/ 229 h 252"/>
                  <a:gd name="T8" fmla="*/ 105 w 211"/>
                  <a:gd name="T9" fmla="*/ 252 h 252"/>
                  <a:gd name="T10" fmla="*/ 172 w 211"/>
                  <a:gd name="T11" fmla="*/ 229 h 252"/>
                  <a:gd name="T12" fmla="*/ 163 w 211"/>
                  <a:gd name="T13" fmla="*/ 83 h 252"/>
                </a:gdLst>
                <a:ahLst/>
                <a:cxnLst>
                  <a:cxn ang="0">
                    <a:pos x="T0" y="T1"/>
                  </a:cxn>
                  <a:cxn ang="0">
                    <a:pos x="T2" y="T3"/>
                  </a:cxn>
                  <a:cxn ang="0">
                    <a:pos x="T4" y="T5"/>
                  </a:cxn>
                  <a:cxn ang="0">
                    <a:pos x="T6" y="T7"/>
                  </a:cxn>
                  <a:cxn ang="0">
                    <a:pos x="T8" y="T9"/>
                  </a:cxn>
                  <a:cxn ang="0">
                    <a:pos x="T10" y="T11"/>
                  </a:cxn>
                  <a:cxn ang="0">
                    <a:pos x="T12" y="T13"/>
                  </a:cxn>
                </a:cxnLst>
                <a:rect l="0" t="0" r="r" b="b"/>
                <a:pathLst>
                  <a:path w="211" h="252">
                    <a:moveTo>
                      <a:pt x="163" y="83"/>
                    </a:moveTo>
                    <a:cubicBezTo>
                      <a:pt x="139" y="46"/>
                      <a:pt x="105" y="0"/>
                      <a:pt x="105" y="0"/>
                    </a:cubicBezTo>
                    <a:cubicBezTo>
                      <a:pt x="105" y="0"/>
                      <a:pt x="71" y="46"/>
                      <a:pt x="47" y="83"/>
                    </a:cubicBezTo>
                    <a:cubicBezTo>
                      <a:pt x="0" y="155"/>
                      <a:pt x="13" y="204"/>
                      <a:pt x="39" y="229"/>
                    </a:cubicBezTo>
                    <a:cubicBezTo>
                      <a:pt x="61" y="250"/>
                      <a:pt x="92" y="252"/>
                      <a:pt x="105" y="252"/>
                    </a:cubicBezTo>
                    <a:cubicBezTo>
                      <a:pt x="119" y="252"/>
                      <a:pt x="150" y="250"/>
                      <a:pt x="172" y="229"/>
                    </a:cubicBezTo>
                    <a:cubicBezTo>
                      <a:pt x="198" y="204"/>
                      <a:pt x="211" y="155"/>
                      <a:pt x="163" y="83"/>
                    </a:cubicBezTo>
                  </a:path>
                </a:pathLst>
              </a:custGeom>
              <a:solidFill>
                <a:srgbClr val="0DC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484" name="Freeform 282"/>
              <p:cNvSpPr>
                <a:spLocks/>
              </p:cNvSpPr>
              <p:nvPr/>
            </p:nvSpPr>
            <p:spPr bwMode="auto">
              <a:xfrm>
                <a:off x="3514726" y="2343151"/>
                <a:ext cx="160338" cy="450850"/>
              </a:xfrm>
              <a:custGeom>
                <a:avLst/>
                <a:gdLst>
                  <a:gd name="T0" fmla="*/ 0 w 90"/>
                  <a:gd name="T1" fmla="*/ 0 h 252"/>
                  <a:gd name="T2" fmla="*/ 0 w 90"/>
                  <a:gd name="T3" fmla="*/ 252 h 252"/>
                  <a:gd name="T4" fmla="*/ 67 w 90"/>
                  <a:gd name="T5" fmla="*/ 229 h 252"/>
                  <a:gd name="T6" fmla="*/ 90 w 90"/>
                  <a:gd name="T7" fmla="*/ 172 h 252"/>
                  <a:gd name="T8" fmla="*/ 58 w 90"/>
                  <a:gd name="T9" fmla="*/ 83 h 252"/>
                  <a:gd name="T10" fmla="*/ 0 w 90"/>
                  <a:gd name="T11" fmla="*/ 0 h 252"/>
                </a:gdLst>
                <a:ahLst/>
                <a:cxnLst>
                  <a:cxn ang="0">
                    <a:pos x="T0" y="T1"/>
                  </a:cxn>
                  <a:cxn ang="0">
                    <a:pos x="T2" y="T3"/>
                  </a:cxn>
                  <a:cxn ang="0">
                    <a:pos x="T4" y="T5"/>
                  </a:cxn>
                  <a:cxn ang="0">
                    <a:pos x="T6" y="T7"/>
                  </a:cxn>
                  <a:cxn ang="0">
                    <a:pos x="T8" y="T9"/>
                  </a:cxn>
                  <a:cxn ang="0">
                    <a:pos x="T10" y="T11"/>
                  </a:cxn>
                </a:cxnLst>
                <a:rect l="0" t="0" r="r" b="b"/>
                <a:pathLst>
                  <a:path w="90" h="252">
                    <a:moveTo>
                      <a:pt x="0" y="0"/>
                    </a:moveTo>
                    <a:cubicBezTo>
                      <a:pt x="0" y="252"/>
                      <a:pt x="0" y="252"/>
                      <a:pt x="0" y="252"/>
                    </a:cubicBezTo>
                    <a:cubicBezTo>
                      <a:pt x="14" y="252"/>
                      <a:pt x="45" y="250"/>
                      <a:pt x="67" y="229"/>
                    </a:cubicBezTo>
                    <a:cubicBezTo>
                      <a:pt x="80" y="216"/>
                      <a:pt x="90" y="197"/>
                      <a:pt x="90" y="172"/>
                    </a:cubicBezTo>
                    <a:cubicBezTo>
                      <a:pt x="90" y="147"/>
                      <a:pt x="81" y="118"/>
                      <a:pt x="58" y="83"/>
                    </a:cubicBezTo>
                    <a:cubicBezTo>
                      <a:pt x="34" y="46"/>
                      <a:pt x="0" y="0"/>
                      <a:pt x="0" y="0"/>
                    </a:cubicBezTo>
                  </a:path>
                </a:pathLst>
              </a:custGeom>
              <a:solidFill>
                <a:srgbClr val="32D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grpSp>
        <p:grpSp>
          <p:nvGrpSpPr>
            <p:cNvPr id="36" name="组合 35"/>
            <p:cNvGrpSpPr/>
            <p:nvPr/>
          </p:nvGrpSpPr>
          <p:grpSpPr>
            <a:xfrm>
              <a:off x="3320852" y="3612374"/>
              <a:ext cx="1000386" cy="603623"/>
              <a:chOff x="5402797" y="2596342"/>
              <a:chExt cx="808992" cy="555482"/>
            </a:xfrm>
          </p:grpSpPr>
          <p:sp>
            <p:nvSpPr>
              <p:cNvPr id="401" name="平行四边形 400"/>
              <p:cNvSpPr/>
              <p:nvPr/>
            </p:nvSpPr>
            <p:spPr>
              <a:xfrm>
                <a:off x="5402797" y="2596342"/>
                <a:ext cx="808992" cy="549079"/>
              </a:xfrm>
              <a:prstGeom prst="parallelogram">
                <a:avLst/>
              </a:prstGeom>
              <a:noFill/>
              <a:ln w="9525" cap="flat" cmpd="sng" algn="ctr">
                <a:solidFill>
                  <a:srgbClr val="545454">
                    <a:shade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grpSp>
            <p:nvGrpSpPr>
              <p:cNvPr id="402" name="组合 401"/>
              <p:cNvGrpSpPr/>
              <p:nvPr/>
            </p:nvGrpSpPr>
            <p:grpSpPr>
              <a:xfrm>
                <a:off x="5461694" y="2689437"/>
                <a:ext cx="627729" cy="462387"/>
                <a:chOff x="603250" y="446333"/>
                <a:chExt cx="1201738" cy="755650"/>
              </a:xfrm>
            </p:grpSpPr>
            <p:sp>
              <p:nvSpPr>
                <p:cNvPr id="403" name="Oval 63"/>
                <p:cNvSpPr>
                  <a:spLocks noChangeArrowheads="1"/>
                </p:cNvSpPr>
                <p:nvPr/>
              </p:nvSpPr>
              <p:spPr bwMode="auto">
                <a:xfrm>
                  <a:off x="623888" y="973383"/>
                  <a:ext cx="1171575" cy="228600"/>
                </a:xfrm>
                <a:prstGeom prst="ellipse">
                  <a:avLst/>
                </a:prstGeom>
                <a:solidFill>
                  <a:srgbClr val="006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04" name="Freeform 64"/>
                <p:cNvSpPr>
                  <a:spLocks/>
                </p:cNvSpPr>
                <p:nvPr/>
              </p:nvSpPr>
              <p:spPr bwMode="auto">
                <a:xfrm>
                  <a:off x="603250" y="857495"/>
                  <a:ext cx="265113" cy="106363"/>
                </a:xfrm>
                <a:custGeom>
                  <a:avLst/>
                  <a:gdLst>
                    <a:gd name="T0" fmla="*/ 167 w 167"/>
                    <a:gd name="T1" fmla="*/ 9 h 67"/>
                    <a:gd name="T2" fmla="*/ 2 w 167"/>
                    <a:gd name="T3" fmla="*/ 67 h 67"/>
                    <a:gd name="T4" fmla="*/ 0 w 167"/>
                    <a:gd name="T5" fmla="*/ 58 h 67"/>
                    <a:gd name="T6" fmla="*/ 164 w 167"/>
                    <a:gd name="T7" fmla="*/ 0 h 67"/>
                    <a:gd name="T8" fmla="*/ 167 w 167"/>
                    <a:gd name="T9" fmla="*/ 9 h 67"/>
                  </a:gdLst>
                  <a:ahLst/>
                  <a:cxnLst>
                    <a:cxn ang="0">
                      <a:pos x="T0" y="T1"/>
                    </a:cxn>
                    <a:cxn ang="0">
                      <a:pos x="T2" y="T3"/>
                    </a:cxn>
                    <a:cxn ang="0">
                      <a:pos x="T4" y="T5"/>
                    </a:cxn>
                    <a:cxn ang="0">
                      <a:pos x="T6" y="T7"/>
                    </a:cxn>
                    <a:cxn ang="0">
                      <a:pos x="T8" y="T9"/>
                    </a:cxn>
                  </a:cxnLst>
                  <a:rect l="0" t="0" r="r" b="b"/>
                  <a:pathLst>
                    <a:path w="167" h="67">
                      <a:moveTo>
                        <a:pt x="167" y="9"/>
                      </a:moveTo>
                      <a:lnTo>
                        <a:pt x="2" y="67"/>
                      </a:lnTo>
                      <a:lnTo>
                        <a:pt x="0" y="58"/>
                      </a:lnTo>
                      <a:lnTo>
                        <a:pt x="164" y="0"/>
                      </a:lnTo>
                      <a:lnTo>
                        <a:pt x="167" y="9"/>
                      </a:lnTo>
                      <a:close/>
                    </a:path>
                  </a:pathLst>
                </a:custGeom>
                <a:solidFill>
                  <a:srgbClr val="A87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05" name="Freeform 65"/>
                <p:cNvSpPr>
                  <a:spLocks/>
                </p:cNvSpPr>
                <p:nvPr/>
              </p:nvSpPr>
              <p:spPr bwMode="auto">
                <a:xfrm>
                  <a:off x="630238" y="938458"/>
                  <a:ext cx="266700" cy="106363"/>
                </a:xfrm>
                <a:custGeom>
                  <a:avLst/>
                  <a:gdLst>
                    <a:gd name="T0" fmla="*/ 168 w 168"/>
                    <a:gd name="T1" fmla="*/ 8 h 67"/>
                    <a:gd name="T2" fmla="*/ 4 w 168"/>
                    <a:gd name="T3" fmla="*/ 67 h 67"/>
                    <a:gd name="T4" fmla="*/ 0 w 168"/>
                    <a:gd name="T5" fmla="*/ 58 h 67"/>
                    <a:gd name="T6" fmla="*/ 165 w 168"/>
                    <a:gd name="T7" fmla="*/ 0 h 67"/>
                    <a:gd name="T8" fmla="*/ 168 w 168"/>
                    <a:gd name="T9" fmla="*/ 8 h 67"/>
                  </a:gdLst>
                  <a:ahLst/>
                  <a:cxnLst>
                    <a:cxn ang="0">
                      <a:pos x="T0" y="T1"/>
                    </a:cxn>
                    <a:cxn ang="0">
                      <a:pos x="T2" y="T3"/>
                    </a:cxn>
                    <a:cxn ang="0">
                      <a:pos x="T4" y="T5"/>
                    </a:cxn>
                    <a:cxn ang="0">
                      <a:pos x="T6" y="T7"/>
                    </a:cxn>
                    <a:cxn ang="0">
                      <a:pos x="T8" y="T9"/>
                    </a:cxn>
                  </a:cxnLst>
                  <a:rect l="0" t="0" r="r" b="b"/>
                  <a:pathLst>
                    <a:path w="168" h="67">
                      <a:moveTo>
                        <a:pt x="168" y="8"/>
                      </a:moveTo>
                      <a:lnTo>
                        <a:pt x="4" y="67"/>
                      </a:lnTo>
                      <a:lnTo>
                        <a:pt x="0" y="58"/>
                      </a:lnTo>
                      <a:lnTo>
                        <a:pt x="165" y="0"/>
                      </a:lnTo>
                      <a:lnTo>
                        <a:pt x="168" y="8"/>
                      </a:lnTo>
                      <a:close/>
                    </a:path>
                  </a:pathLst>
                </a:custGeom>
                <a:solidFill>
                  <a:srgbClr val="A87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06" name="Freeform 66"/>
                <p:cNvSpPr>
                  <a:spLocks/>
                </p:cNvSpPr>
                <p:nvPr/>
              </p:nvSpPr>
              <p:spPr bwMode="auto">
                <a:xfrm>
                  <a:off x="612775" y="914645"/>
                  <a:ext cx="65088" cy="155575"/>
                </a:xfrm>
                <a:custGeom>
                  <a:avLst/>
                  <a:gdLst>
                    <a:gd name="T0" fmla="*/ 41 w 41"/>
                    <a:gd name="T1" fmla="*/ 95 h 98"/>
                    <a:gd name="T2" fmla="*/ 33 w 41"/>
                    <a:gd name="T3" fmla="*/ 98 h 98"/>
                    <a:gd name="T4" fmla="*/ 0 w 41"/>
                    <a:gd name="T5" fmla="*/ 2 h 98"/>
                    <a:gd name="T6" fmla="*/ 7 w 41"/>
                    <a:gd name="T7" fmla="*/ 0 h 98"/>
                    <a:gd name="T8" fmla="*/ 41 w 41"/>
                    <a:gd name="T9" fmla="*/ 95 h 98"/>
                  </a:gdLst>
                  <a:ahLst/>
                  <a:cxnLst>
                    <a:cxn ang="0">
                      <a:pos x="T0" y="T1"/>
                    </a:cxn>
                    <a:cxn ang="0">
                      <a:pos x="T2" y="T3"/>
                    </a:cxn>
                    <a:cxn ang="0">
                      <a:pos x="T4" y="T5"/>
                    </a:cxn>
                    <a:cxn ang="0">
                      <a:pos x="T6" y="T7"/>
                    </a:cxn>
                    <a:cxn ang="0">
                      <a:pos x="T8" y="T9"/>
                    </a:cxn>
                  </a:cxnLst>
                  <a:rect l="0" t="0" r="r" b="b"/>
                  <a:pathLst>
                    <a:path w="41" h="98">
                      <a:moveTo>
                        <a:pt x="41" y="95"/>
                      </a:moveTo>
                      <a:lnTo>
                        <a:pt x="33" y="98"/>
                      </a:lnTo>
                      <a:lnTo>
                        <a:pt x="0" y="2"/>
                      </a:lnTo>
                      <a:lnTo>
                        <a:pt x="7" y="0"/>
                      </a:lnTo>
                      <a:lnTo>
                        <a:pt x="41" y="95"/>
                      </a:lnTo>
                      <a:close/>
                    </a:path>
                  </a:pathLst>
                </a:custGeom>
                <a:solidFill>
                  <a:srgbClr val="A87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07" name="Freeform 67"/>
                <p:cNvSpPr>
                  <a:spLocks/>
                </p:cNvSpPr>
                <p:nvPr/>
              </p:nvSpPr>
              <p:spPr bwMode="auto">
                <a:xfrm>
                  <a:off x="639763" y="905120"/>
                  <a:ext cx="65088" cy="153988"/>
                </a:xfrm>
                <a:custGeom>
                  <a:avLst/>
                  <a:gdLst>
                    <a:gd name="T0" fmla="*/ 41 w 41"/>
                    <a:gd name="T1" fmla="*/ 95 h 97"/>
                    <a:gd name="T2" fmla="*/ 34 w 41"/>
                    <a:gd name="T3" fmla="*/ 97 h 97"/>
                    <a:gd name="T4" fmla="*/ 0 w 41"/>
                    <a:gd name="T5" fmla="*/ 2 h 97"/>
                    <a:gd name="T6" fmla="*/ 8 w 41"/>
                    <a:gd name="T7" fmla="*/ 0 h 97"/>
                    <a:gd name="T8" fmla="*/ 41 w 41"/>
                    <a:gd name="T9" fmla="*/ 95 h 97"/>
                  </a:gdLst>
                  <a:ahLst/>
                  <a:cxnLst>
                    <a:cxn ang="0">
                      <a:pos x="T0" y="T1"/>
                    </a:cxn>
                    <a:cxn ang="0">
                      <a:pos x="T2" y="T3"/>
                    </a:cxn>
                    <a:cxn ang="0">
                      <a:pos x="T4" y="T5"/>
                    </a:cxn>
                    <a:cxn ang="0">
                      <a:pos x="T6" y="T7"/>
                    </a:cxn>
                    <a:cxn ang="0">
                      <a:pos x="T8" y="T9"/>
                    </a:cxn>
                  </a:cxnLst>
                  <a:rect l="0" t="0" r="r" b="b"/>
                  <a:pathLst>
                    <a:path w="41" h="97">
                      <a:moveTo>
                        <a:pt x="41" y="95"/>
                      </a:moveTo>
                      <a:lnTo>
                        <a:pt x="34" y="97"/>
                      </a:lnTo>
                      <a:lnTo>
                        <a:pt x="0" y="2"/>
                      </a:lnTo>
                      <a:lnTo>
                        <a:pt x="8" y="0"/>
                      </a:lnTo>
                      <a:lnTo>
                        <a:pt x="41" y="95"/>
                      </a:lnTo>
                      <a:close/>
                    </a:path>
                  </a:pathLst>
                </a:custGeom>
                <a:solidFill>
                  <a:srgbClr val="A87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08" name="Freeform 68"/>
                <p:cNvSpPr>
                  <a:spLocks/>
                </p:cNvSpPr>
                <p:nvPr/>
              </p:nvSpPr>
              <p:spPr bwMode="auto">
                <a:xfrm>
                  <a:off x="671513" y="895595"/>
                  <a:ext cx="65088" cy="153988"/>
                </a:xfrm>
                <a:custGeom>
                  <a:avLst/>
                  <a:gdLst>
                    <a:gd name="T0" fmla="*/ 41 w 41"/>
                    <a:gd name="T1" fmla="*/ 94 h 97"/>
                    <a:gd name="T2" fmla="*/ 34 w 41"/>
                    <a:gd name="T3" fmla="*/ 97 h 97"/>
                    <a:gd name="T4" fmla="*/ 0 w 41"/>
                    <a:gd name="T5" fmla="*/ 2 h 97"/>
                    <a:gd name="T6" fmla="*/ 8 w 41"/>
                    <a:gd name="T7" fmla="*/ 0 h 97"/>
                    <a:gd name="T8" fmla="*/ 41 w 41"/>
                    <a:gd name="T9" fmla="*/ 94 h 97"/>
                  </a:gdLst>
                  <a:ahLst/>
                  <a:cxnLst>
                    <a:cxn ang="0">
                      <a:pos x="T0" y="T1"/>
                    </a:cxn>
                    <a:cxn ang="0">
                      <a:pos x="T2" y="T3"/>
                    </a:cxn>
                    <a:cxn ang="0">
                      <a:pos x="T4" y="T5"/>
                    </a:cxn>
                    <a:cxn ang="0">
                      <a:pos x="T6" y="T7"/>
                    </a:cxn>
                    <a:cxn ang="0">
                      <a:pos x="T8" y="T9"/>
                    </a:cxn>
                  </a:cxnLst>
                  <a:rect l="0" t="0" r="r" b="b"/>
                  <a:pathLst>
                    <a:path w="41" h="97">
                      <a:moveTo>
                        <a:pt x="41" y="94"/>
                      </a:moveTo>
                      <a:lnTo>
                        <a:pt x="34" y="97"/>
                      </a:lnTo>
                      <a:lnTo>
                        <a:pt x="0" y="2"/>
                      </a:lnTo>
                      <a:lnTo>
                        <a:pt x="8" y="0"/>
                      </a:lnTo>
                      <a:lnTo>
                        <a:pt x="41" y="94"/>
                      </a:lnTo>
                      <a:close/>
                    </a:path>
                  </a:pathLst>
                </a:custGeom>
                <a:solidFill>
                  <a:srgbClr val="A87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09" name="Freeform 69"/>
                <p:cNvSpPr>
                  <a:spLocks/>
                </p:cNvSpPr>
                <p:nvPr/>
              </p:nvSpPr>
              <p:spPr bwMode="auto">
                <a:xfrm>
                  <a:off x="701675" y="882895"/>
                  <a:ext cx="65088" cy="155575"/>
                </a:xfrm>
                <a:custGeom>
                  <a:avLst/>
                  <a:gdLst>
                    <a:gd name="T0" fmla="*/ 41 w 41"/>
                    <a:gd name="T1" fmla="*/ 95 h 98"/>
                    <a:gd name="T2" fmla="*/ 32 w 41"/>
                    <a:gd name="T3" fmla="*/ 98 h 98"/>
                    <a:gd name="T4" fmla="*/ 0 w 41"/>
                    <a:gd name="T5" fmla="*/ 3 h 98"/>
                    <a:gd name="T6" fmla="*/ 7 w 41"/>
                    <a:gd name="T7" fmla="*/ 0 h 98"/>
                    <a:gd name="T8" fmla="*/ 41 w 41"/>
                    <a:gd name="T9" fmla="*/ 95 h 98"/>
                  </a:gdLst>
                  <a:ahLst/>
                  <a:cxnLst>
                    <a:cxn ang="0">
                      <a:pos x="T0" y="T1"/>
                    </a:cxn>
                    <a:cxn ang="0">
                      <a:pos x="T2" y="T3"/>
                    </a:cxn>
                    <a:cxn ang="0">
                      <a:pos x="T4" y="T5"/>
                    </a:cxn>
                    <a:cxn ang="0">
                      <a:pos x="T6" y="T7"/>
                    </a:cxn>
                    <a:cxn ang="0">
                      <a:pos x="T8" y="T9"/>
                    </a:cxn>
                  </a:cxnLst>
                  <a:rect l="0" t="0" r="r" b="b"/>
                  <a:pathLst>
                    <a:path w="41" h="98">
                      <a:moveTo>
                        <a:pt x="41" y="95"/>
                      </a:moveTo>
                      <a:lnTo>
                        <a:pt x="32" y="98"/>
                      </a:lnTo>
                      <a:lnTo>
                        <a:pt x="0" y="3"/>
                      </a:lnTo>
                      <a:lnTo>
                        <a:pt x="7" y="0"/>
                      </a:lnTo>
                      <a:lnTo>
                        <a:pt x="41" y="95"/>
                      </a:lnTo>
                      <a:close/>
                    </a:path>
                  </a:pathLst>
                </a:custGeom>
                <a:solidFill>
                  <a:srgbClr val="A87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10" name="Freeform 70"/>
                <p:cNvSpPr>
                  <a:spLocks/>
                </p:cNvSpPr>
                <p:nvPr/>
              </p:nvSpPr>
              <p:spPr bwMode="auto">
                <a:xfrm>
                  <a:off x="727075" y="874958"/>
                  <a:ext cx="65088" cy="155575"/>
                </a:xfrm>
                <a:custGeom>
                  <a:avLst/>
                  <a:gdLst>
                    <a:gd name="T0" fmla="*/ 41 w 41"/>
                    <a:gd name="T1" fmla="*/ 94 h 98"/>
                    <a:gd name="T2" fmla="*/ 33 w 41"/>
                    <a:gd name="T3" fmla="*/ 98 h 98"/>
                    <a:gd name="T4" fmla="*/ 0 w 41"/>
                    <a:gd name="T5" fmla="*/ 3 h 98"/>
                    <a:gd name="T6" fmla="*/ 7 w 41"/>
                    <a:gd name="T7" fmla="*/ 0 h 98"/>
                    <a:gd name="T8" fmla="*/ 41 w 41"/>
                    <a:gd name="T9" fmla="*/ 94 h 98"/>
                  </a:gdLst>
                  <a:ahLst/>
                  <a:cxnLst>
                    <a:cxn ang="0">
                      <a:pos x="T0" y="T1"/>
                    </a:cxn>
                    <a:cxn ang="0">
                      <a:pos x="T2" y="T3"/>
                    </a:cxn>
                    <a:cxn ang="0">
                      <a:pos x="T4" y="T5"/>
                    </a:cxn>
                    <a:cxn ang="0">
                      <a:pos x="T6" y="T7"/>
                    </a:cxn>
                    <a:cxn ang="0">
                      <a:pos x="T8" y="T9"/>
                    </a:cxn>
                  </a:cxnLst>
                  <a:rect l="0" t="0" r="r" b="b"/>
                  <a:pathLst>
                    <a:path w="41" h="98">
                      <a:moveTo>
                        <a:pt x="41" y="94"/>
                      </a:moveTo>
                      <a:lnTo>
                        <a:pt x="33" y="98"/>
                      </a:lnTo>
                      <a:lnTo>
                        <a:pt x="0" y="3"/>
                      </a:lnTo>
                      <a:lnTo>
                        <a:pt x="7" y="0"/>
                      </a:lnTo>
                      <a:lnTo>
                        <a:pt x="41" y="94"/>
                      </a:lnTo>
                      <a:close/>
                    </a:path>
                  </a:pathLst>
                </a:custGeom>
                <a:solidFill>
                  <a:srgbClr val="A87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11" name="Freeform 71"/>
                <p:cNvSpPr>
                  <a:spLocks/>
                </p:cNvSpPr>
                <p:nvPr/>
              </p:nvSpPr>
              <p:spPr bwMode="auto">
                <a:xfrm>
                  <a:off x="754063" y="865433"/>
                  <a:ext cx="66675" cy="155575"/>
                </a:xfrm>
                <a:custGeom>
                  <a:avLst/>
                  <a:gdLst>
                    <a:gd name="T0" fmla="*/ 42 w 42"/>
                    <a:gd name="T1" fmla="*/ 94 h 98"/>
                    <a:gd name="T2" fmla="*/ 34 w 42"/>
                    <a:gd name="T3" fmla="*/ 98 h 98"/>
                    <a:gd name="T4" fmla="*/ 0 w 42"/>
                    <a:gd name="T5" fmla="*/ 2 h 98"/>
                    <a:gd name="T6" fmla="*/ 9 w 42"/>
                    <a:gd name="T7" fmla="*/ 0 h 98"/>
                    <a:gd name="T8" fmla="*/ 42 w 42"/>
                    <a:gd name="T9" fmla="*/ 94 h 98"/>
                  </a:gdLst>
                  <a:ahLst/>
                  <a:cxnLst>
                    <a:cxn ang="0">
                      <a:pos x="T0" y="T1"/>
                    </a:cxn>
                    <a:cxn ang="0">
                      <a:pos x="T2" y="T3"/>
                    </a:cxn>
                    <a:cxn ang="0">
                      <a:pos x="T4" y="T5"/>
                    </a:cxn>
                    <a:cxn ang="0">
                      <a:pos x="T6" y="T7"/>
                    </a:cxn>
                    <a:cxn ang="0">
                      <a:pos x="T8" y="T9"/>
                    </a:cxn>
                  </a:cxnLst>
                  <a:rect l="0" t="0" r="r" b="b"/>
                  <a:pathLst>
                    <a:path w="42" h="98">
                      <a:moveTo>
                        <a:pt x="42" y="94"/>
                      </a:moveTo>
                      <a:lnTo>
                        <a:pt x="34" y="98"/>
                      </a:lnTo>
                      <a:lnTo>
                        <a:pt x="0" y="2"/>
                      </a:lnTo>
                      <a:lnTo>
                        <a:pt x="9" y="0"/>
                      </a:lnTo>
                      <a:lnTo>
                        <a:pt x="42" y="94"/>
                      </a:lnTo>
                      <a:close/>
                    </a:path>
                  </a:pathLst>
                </a:custGeom>
                <a:solidFill>
                  <a:srgbClr val="A87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12" name="Freeform 72"/>
                <p:cNvSpPr>
                  <a:spLocks/>
                </p:cNvSpPr>
                <p:nvPr/>
              </p:nvSpPr>
              <p:spPr bwMode="auto">
                <a:xfrm>
                  <a:off x="785813" y="854320"/>
                  <a:ext cx="65088" cy="153988"/>
                </a:xfrm>
                <a:custGeom>
                  <a:avLst/>
                  <a:gdLst>
                    <a:gd name="T0" fmla="*/ 41 w 41"/>
                    <a:gd name="T1" fmla="*/ 95 h 97"/>
                    <a:gd name="T2" fmla="*/ 33 w 41"/>
                    <a:gd name="T3" fmla="*/ 97 h 97"/>
                    <a:gd name="T4" fmla="*/ 0 w 41"/>
                    <a:gd name="T5" fmla="*/ 2 h 97"/>
                    <a:gd name="T6" fmla="*/ 7 w 41"/>
                    <a:gd name="T7" fmla="*/ 0 h 97"/>
                    <a:gd name="T8" fmla="*/ 41 w 41"/>
                    <a:gd name="T9" fmla="*/ 95 h 97"/>
                  </a:gdLst>
                  <a:ahLst/>
                  <a:cxnLst>
                    <a:cxn ang="0">
                      <a:pos x="T0" y="T1"/>
                    </a:cxn>
                    <a:cxn ang="0">
                      <a:pos x="T2" y="T3"/>
                    </a:cxn>
                    <a:cxn ang="0">
                      <a:pos x="T4" y="T5"/>
                    </a:cxn>
                    <a:cxn ang="0">
                      <a:pos x="T6" y="T7"/>
                    </a:cxn>
                    <a:cxn ang="0">
                      <a:pos x="T8" y="T9"/>
                    </a:cxn>
                  </a:cxnLst>
                  <a:rect l="0" t="0" r="r" b="b"/>
                  <a:pathLst>
                    <a:path w="41" h="97">
                      <a:moveTo>
                        <a:pt x="41" y="95"/>
                      </a:moveTo>
                      <a:lnTo>
                        <a:pt x="33" y="97"/>
                      </a:lnTo>
                      <a:lnTo>
                        <a:pt x="0" y="2"/>
                      </a:lnTo>
                      <a:lnTo>
                        <a:pt x="7" y="0"/>
                      </a:lnTo>
                      <a:lnTo>
                        <a:pt x="41" y="95"/>
                      </a:lnTo>
                      <a:close/>
                    </a:path>
                  </a:pathLst>
                </a:custGeom>
                <a:solidFill>
                  <a:srgbClr val="A87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13" name="Freeform 73"/>
                <p:cNvSpPr>
                  <a:spLocks/>
                </p:cNvSpPr>
                <p:nvPr/>
              </p:nvSpPr>
              <p:spPr bwMode="auto">
                <a:xfrm>
                  <a:off x="814388" y="843208"/>
                  <a:ext cx="65088" cy="155575"/>
                </a:xfrm>
                <a:custGeom>
                  <a:avLst/>
                  <a:gdLst>
                    <a:gd name="T0" fmla="*/ 41 w 41"/>
                    <a:gd name="T1" fmla="*/ 96 h 98"/>
                    <a:gd name="T2" fmla="*/ 34 w 41"/>
                    <a:gd name="T3" fmla="*/ 98 h 98"/>
                    <a:gd name="T4" fmla="*/ 0 w 41"/>
                    <a:gd name="T5" fmla="*/ 3 h 98"/>
                    <a:gd name="T6" fmla="*/ 8 w 41"/>
                    <a:gd name="T7" fmla="*/ 0 h 98"/>
                    <a:gd name="T8" fmla="*/ 41 w 41"/>
                    <a:gd name="T9" fmla="*/ 96 h 98"/>
                  </a:gdLst>
                  <a:ahLst/>
                  <a:cxnLst>
                    <a:cxn ang="0">
                      <a:pos x="T0" y="T1"/>
                    </a:cxn>
                    <a:cxn ang="0">
                      <a:pos x="T2" y="T3"/>
                    </a:cxn>
                    <a:cxn ang="0">
                      <a:pos x="T4" y="T5"/>
                    </a:cxn>
                    <a:cxn ang="0">
                      <a:pos x="T6" y="T7"/>
                    </a:cxn>
                    <a:cxn ang="0">
                      <a:pos x="T8" y="T9"/>
                    </a:cxn>
                  </a:cxnLst>
                  <a:rect l="0" t="0" r="r" b="b"/>
                  <a:pathLst>
                    <a:path w="41" h="98">
                      <a:moveTo>
                        <a:pt x="41" y="96"/>
                      </a:moveTo>
                      <a:lnTo>
                        <a:pt x="34" y="98"/>
                      </a:lnTo>
                      <a:lnTo>
                        <a:pt x="0" y="3"/>
                      </a:lnTo>
                      <a:lnTo>
                        <a:pt x="8" y="0"/>
                      </a:lnTo>
                      <a:lnTo>
                        <a:pt x="41" y="96"/>
                      </a:lnTo>
                      <a:close/>
                    </a:path>
                  </a:pathLst>
                </a:custGeom>
                <a:solidFill>
                  <a:srgbClr val="A87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14" name="Freeform 74"/>
                <p:cNvSpPr>
                  <a:spLocks/>
                </p:cNvSpPr>
                <p:nvPr/>
              </p:nvSpPr>
              <p:spPr bwMode="auto">
                <a:xfrm>
                  <a:off x="838200" y="833683"/>
                  <a:ext cx="65088" cy="155575"/>
                </a:xfrm>
                <a:custGeom>
                  <a:avLst/>
                  <a:gdLst>
                    <a:gd name="T0" fmla="*/ 41 w 41"/>
                    <a:gd name="T1" fmla="*/ 95 h 98"/>
                    <a:gd name="T2" fmla="*/ 34 w 41"/>
                    <a:gd name="T3" fmla="*/ 98 h 98"/>
                    <a:gd name="T4" fmla="*/ 0 w 41"/>
                    <a:gd name="T5" fmla="*/ 4 h 98"/>
                    <a:gd name="T6" fmla="*/ 8 w 41"/>
                    <a:gd name="T7" fmla="*/ 0 h 98"/>
                    <a:gd name="T8" fmla="*/ 41 w 41"/>
                    <a:gd name="T9" fmla="*/ 95 h 98"/>
                  </a:gdLst>
                  <a:ahLst/>
                  <a:cxnLst>
                    <a:cxn ang="0">
                      <a:pos x="T0" y="T1"/>
                    </a:cxn>
                    <a:cxn ang="0">
                      <a:pos x="T2" y="T3"/>
                    </a:cxn>
                    <a:cxn ang="0">
                      <a:pos x="T4" y="T5"/>
                    </a:cxn>
                    <a:cxn ang="0">
                      <a:pos x="T6" y="T7"/>
                    </a:cxn>
                    <a:cxn ang="0">
                      <a:pos x="T8" y="T9"/>
                    </a:cxn>
                  </a:cxnLst>
                  <a:rect l="0" t="0" r="r" b="b"/>
                  <a:pathLst>
                    <a:path w="41" h="98">
                      <a:moveTo>
                        <a:pt x="41" y="95"/>
                      </a:moveTo>
                      <a:lnTo>
                        <a:pt x="34" y="98"/>
                      </a:lnTo>
                      <a:lnTo>
                        <a:pt x="0" y="4"/>
                      </a:lnTo>
                      <a:lnTo>
                        <a:pt x="8" y="0"/>
                      </a:lnTo>
                      <a:lnTo>
                        <a:pt x="41" y="95"/>
                      </a:lnTo>
                      <a:close/>
                    </a:path>
                  </a:pathLst>
                </a:custGeom>
                <a:solidFill>
                  <a:srgbClr val="A87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15" name="Freeform 75"/>
                <p:cNvSpPr>
                  <a:spLocks/>
                </p:cNvSpPr>
                <p:nvPr/>
              </p:nvSpPr>
              <p:spPr bwMode="auto">
                <a:xfrm>
                  <a:off x="1531938" y="851145"/>
                  <a:ext cx="269875" cy="98425"/>
                </a:xfrm>
                <a:custGeom>
                  <a:avLst/>
                  <a:gdLst>
                    <a:gd name="T0" fmla="*/ 167 w 170"/>
                    <a:gd name="T1" fmla="*/ 62 h 62"/>
                    <a:gd name="T2" fmla="*/ 0 w 170"/>
                    <a:gd name="T3" fmla="*/ 10 h 62"/>
                    <a:gd name="T4" fmla="*/ 3 w 170"/>
                    <a:gd name="T5" fmla="*/ 0 h 62"/>
                    <a:gd name="T6" fmla="*/ 170 w 170"/>
                    <a:gd name="T7" fmla="*/ 52 h 62"/>
                    <a:gd name="T8" fmla="*/ 167 w 170"/>
                    <a:gd name="T9" fmla="*/ 62 h 62"/>
                  </a:gdLst>
                  <a:ahLst/>
                  <a:cxnLst>
                    <a:cxn ang="0">
                      <a:pos x="T0" y="T1"/>
                    </a:cxn>
                    <a:cxn ang="0">
                      <a:pos x="T2" y="T3"/>
                    </a:cxn>
                    <a:cxn ang="0">
                      <a:pos x="T4" y="T5"/>
                    </a:cxn>
                    <a:cxn ang="0">
                      <a:pos x="T6" y="T7"/>
                    </a:cxn>
                    <a:cxn ang="0">
                      <a:pos x="T8" y="T9"/>
                    </a:cxn>
                  </a:cxnLst>
                  <a:rect l="0" t="0" r="r" b="b"/>
                  <a:pathLst>
                    <a:path w="170" h="62">
                      <a:moveTo>
                        <a:pt x="167" y="62"/>
                      </a:moveTo>
                      <a:lnTo>
                        <a:pt x="0" y="10"/>
                      </a:lnTo>
                      <a:lnTo>
                        <a:pt x="3" y="0"/>
                      </a:lnTo>
                      <a:lnTo>
                        <a:pt x="170" y="52"/>
                      </a:lnTo>
                      <a:lnTo>
                        <a:pt x="167" y="62"/>
                      </a:lnTo>
                      <a:close/>
                    </a:path>
                  </a:pathLst>
                </a:custGeom>
                <a:solidFill>
                  <a:srgbClr val="A87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16" name="Freeform 76"/>
                <p:cNvSpPr>
                  <a:spLocks/>
                </p:cNvSpPr>
                <p:nvPr/>
              </p:nvSpPr>
              <p:spPr bwMode="auto">
                <a:xfrm>
                  <a:off x="1506538" y="932108"/>
                  <a:ext cx="269875" cy="98425"/>
                </a:xfrm>
                <a:custGeom>
                  <a:avLst/>
                  <a:gdLst>
                    <a:gd name="T0" fmla="*/ 167 w 170"/>
                    <a:gd name="T1" fmla="*/ 62 h 62"/>
                    <a:gd name="T2" fmla="*/ 0 w 170"/>
                    <a:gd name="T3" fmla="*/ 10 h 62"/>
                    <a:gd name="T4" fmla="*/ 4 w 170"/>
                    <a:gd name="T5" fmla="*/ 0 h 62"/>
                    <a:gd name="T6" fmla="*/ 170 w 170"/>
                    <a:gd name="T7" fmla="*/ 52 h 62"/>
                    <a:gd name="T8" fmla="*/ 167 w 170"/>
                    <a:gd name="T9" fmla="*/ 62 h 62"/>
                  </a:gdLst>
                  <a:ahLst/>
                  <a:cxnLst>
                    <a:cxn ang="0">
                      <a:pos x="T0" y="T1"/>
                    </a:cxn>
                    <a:cxn ang="0">
                      <a:pos x="T2" y="T3"/>
                    </a:cxn>
                    <a:cxn ang="0">
                      <a:pos x="T4" y="T5"/>
                    </a:cxn>
                    <a:cxn ang="0">
                      <a:pos x="T6" y="T7"/>
                    </a:cxn>
                    <a:cxn ang="0">
                      <a:pos x="T8" y="T9"/>
                    </a:cxn>
                  </a:cxnLst>
                  <a:rect l="0" t="0" r="r" b="b"/>
                  <a:pathLst>
                    <a:path w="170" h="62">
                      <a:moveTo>
                        <a:pt x="167" y="62"/>
                      </a:moveTo>
                      <a:lnTo>
                        <a:pt x="0" y="10"/>
                      </a:lnTo>
                      <a:lnTo>
                        <a:pt x="4" y="0"/>
                      </a:lnTo>
                      <a:lnTo>
                        <a:pt x="170" y="52"/>
                      </a:lnTo>
                      <a:lnTo>
                        <a:pt x="167" y="62"/>
                      </a:lnTo>
                      <a:close/>
                    </a:path>
                  </a:pathLst>
                </a:custGeom>
                <a:solidFill>
                  <a:srgbClr val="A87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17" name="Freeform 77"/>
                <p:cNvSpPr>
                  <a:spLocks/>
                </p:cNvSpPr>
                <p:nvPr/>
              </p:nvSpPr>
              <p:spPr bwMode="auto">
                <a:xfrm>
                  <a:off x="1514475" y="833683"/>
                  <a:ext cx="60325" cy="155575"/>
                </a:xfrm>
                <a:custGeom>
                  <a:avLst/>
                  <a:gdLst>
                    <a:gd name="T0" fmla="*/ 9 w 38"/>
                    <a:gd name="T1" fmla="*/ 98 h 98"/>
                    <a:gd name="T2" fmla="*/ 0 w 38"/>
                    <a:gd name="T3" fmla="*/ 95 h 98"/>
                    <a:gd name="T4" fmla="*/ 31 w 38"/>
                    <a:gd name="T5" fmla="*/ 0 h 98"/>
                    <a:gd name="T6" fmla="*/ 38 w 38"/>
                    <a:gd name="T7" fmla="*/ 3 h 98"/>
                    <a:gd name="T8" fmla="*/ 9 w 38"/>
                    <a:gd name="T9" fmla="*/ 98 h 98"/>
                  </a:gdLst>
                  <a:ahLst/>
                  <a:cxnLst>
                    <a:cxn ang="0">
                      <a:pos x="T0" y="T1"/>
                    </a:cxn>
                    <a:cxn ang="0">
                      <a:pos x="T2" y="T3"/>
                    </a:cxn>
                    <a:cxn ang="0">
                      <a:pos x="T4" y="T5"/>
                    </a:cxn>
                    <a:cxn ang="0">
                      <a:pos x="T6" y="T7"/>
                    </a:cxn>
                    <a:cxn ang="0">
                      <a:pos x="T8" y="T9"/>
                    </a:cxn>
                  </a:cxnLst>
                  <a:rect l="0" t="0" r="r" b="b"/>
                  <a:pathLst>
                    <a:path w="38" h="98">
                      <a:moveTo>
                        <a:pt x="9" y="98"/>
                      </a:moveTo>
                      <a:lnTo>
                        <a:pt x="0" y="95"/>
                      </a:lnTo>
                      <a:lnTo>
                        <a:pt x="31" y="0"/>
                      </a:lnTo>
                      <a:lnTo>
                        <a:pt x="38" y="3"/>
                      </a:lnTo>
                      <a:lnTo>
                        <a:pt x="9" y="98"/>
                      </a:lnTo>
                      <a:close/>
                    </a:path>
                  </a:pathLst>
                </a:custGeom>
                <a:solidFill>
                  <a:srgbClr val="A87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18" name="Freeform 78"/>
                <p:cNvSpPr>
                  <a:spLocks/>
                </p:cNvSpPr>
                <p:nvPr/>
              </p:nvSpPr>
              <p:spPr bwMode="auto">
                <a:xfrm>
                  <a:off x="1544638" y="841620"/>
                  <a:ext cx="60325" cy="157163"/>
                </a:xfrm>
                <a:custGeom>
                  <a:avLst/>
                  <a:gdLst>
                    <a:gd name="T0" fmla="*/ 7 w 38"/>
                    <a:gd name="T1" fmla="*/ 99 h 99"/>
                    <a:gd name="T2" fmla="*/ 0 w 38"/>
                    <a:gd name="T3" fmla="*/ 97 h 99"/>
                    <a:gd name="T4" fmla="*/ 29 w 38"/>
                    <a:gd name="T5" fmla="*/ 0 h 99"/>
                    <a:gd name="T6" fmla="*/ 38 w 38"/>
                    <a:gd name="T7" fmla="*/ 3 h 99"/>
                    <a:gd name="T8" fmla="*/ 7 w 38"/>
                    <a:gd name="T9" fmla="*/ 99 h 99"/>
                  </a:gdLst>
                  <a:ahLst/>
                  <a:cxnLst>
                    <a:cxn ang="0">
                      <a:pos x="T0" y="T1"/>
                    </a:cxn>
                    <a:cxn ang="0">
                      <a:pos x="T2" y="T3"/>
                    </a:cxn>
                    <a:cxn ang="0">
                      <a:pos x="T4" y="T5"/>
                    </a:cxn>
                    <a:cxn ang="0">
                      <a:pos x="T6" y="T7"/>
                    </a:cxn>
                    <a:cxn ang="0">
                      <a:pos x="T8" y="T9"/>
                    </a:cxn>
                  </a:cxnLst>
                  <a:rect l="0" t="0" r="r" b="b"/>
                  <a:pathLst>
                    <a:path w="38" h="99">
                      <a:moveTo>
                        <a:pt x="7" y="99"/>
                      </a:moveTo>
                      <a:lnTo>
                        <a:pt x="0" y="97"/>
                      </a:lnTo>
                      <a:lnTo>
                        <a:pt x="29" y="0"/>
                      </a:lnTo>
                      <a:lnTo>
                        <a:pt x="38" y="3"/>
                      </a:lnTo>
                      <a:lnTo>
                        <a:pt x="7" y="99"/>
                      </a:lnTo>
                      <a:close/>
                    </a:path>
                  </a:pathLst>
                </a:custGeom>
                <a:solidFill>
                  <a:srgbClr val="A87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19" name="Freeform 79"/>
                <p:cNvSpPr>
                  <a:spLocks/>
                </p:cNvSpPr>
                <p:nvPr/>
              </p:nvSpPr>
              <p:spPr bwMode="auto">
                <a:xfrm>
                  <a:off x="1574800" y="851145"/>
                  <a:ext cx="60325" cy="157163"/>
                </a:xfrm>
                <a:custGeom>
                  <a:avLst/>
                  <a:gdLst>
                    <a:gd name="T0" fmla="*/ 8 w 38"/>
                    <a:gd name="T1" fmla="*/ 99 h 99"/>
                    <a:gd name="T2" fmla="*/ 0 w 38"/>
                    <a:gd name="T3" fmla="*/ 97 h 99"/>
                    <a:gd name="T4" fmla="*/ 30 w 38"/>
                    <a:gd name="T5" fmla="*/ 0 h 99"/>
                    <a:gd name="T6" fmla="*/ 38 w 38"/>
                    <a:gd name="T7" fmla="*/ 3 h 99"/>
                    <a:gd name="T8" fmla="*/ 8 w 38"/>
                    <a:gd name="T9" fmla="*/ 99 h 99"/>
                  </a:gdLst>
                  <a:ahLst/>
                  <a:cxnLst>
                    <a:cxn ang="0">
                      <a:pos x="T0" y="T1"/>
                    </a:cxn>
                    <a:cxn ang="0">
                      <a:pos x="T2" y="T3"/>
                    </a:cxn>
                    <a:cxn ang="0">
                      <a:pos x="T4" y="T5"/>
                    </a:cxn>
                    <a:cxn ang="0">
                      <a:pos x="T6" y="T7"/>
                    </a:cxn>
                    <a:cxn ang="0">
                      <a:pos x="T8" y="T9"/>
                    </a:cxn>
                  </a:cxnLst>
                  <a:rect l="0" t="0" r="r" b="b"/>
                  <a:pathLst>
                    <a:path w="38" h="99">
                      <a:moveTo>
                        <a:pt x="8" y="99"/>
                      </a:moveTo>
                      <a:lnTo>
                        <a:pt x="0" y="97"/>
                      </a:lnTo>
                      <a:lnTo>
                        <a:pt x="30" y="0"/>
                      </a:lnTo>
                      <a:lnTo>
                        <a:pt x="38" y="3"/>
                      </a:lnTo>
                      <a:lnTo>
                        <a:pt x="8" y="99"/>
                      </a:lnTo>
                      <a:close/>
                    </a:path>
                  </a:pathLst>
                </a:custGeom>
                <a:solidFill>
                  <a:srgbClr val="A87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20" name="Freeform 80"/>
                <p:cNvSpPr>
                  <a:spLocks/>
                </p:cNvSpPr>
                <p:nvPr/>
              </p:nvSpPr>
              <p:spPr bwMode="auto">
                <a:xfrm>
                  <a:off x="1604963" y="860670"/>
                  <a:ext cx="58738" cy="157163"/>
                </a:xfrm>
                <a:custGeom>
                  <a:avLst/>
                  <a:gdLst>
                    <a:gd name="T0" fmla="*/ 7 w 37"/>
                    <a:gd name="T1" fmla="*/ 99 h 99"/>
                    <a:gd name="T2" fmla="*/ 0 w 37"/>
                    <a:gd name="T3" fmla="*/ 97 h 99"/>
                    <a:gd name="T4" fmla="*/ 30 w 37"/>
                    <a:gd name="T5" fmla="*/ 0 h 99"/>
                    <a:gd name="T6" fmla="*/ 37 w 37"/>
                    <a:gd name="T7" fmla="*/ 3 h 99"/>
                    <a:gd name="T8" fmla="*/ 7 w 37"/>
                    <a:gd name="T9" fmla="*/ 99 h 99"/>
                  </a:gdLst>
                  <a:ahLst/>
                  <a:cxnLst>
                    <a:cxn ang="0">
                      <a:pos x="T0" y="T1"/>
                    </a:cxn>
                    <a:cxn ang="0">
                      <a:pos x="T2" y="T3"/>
                    </a:cxn>
                    <a:cxn ang="0">
                      <a:pos x="T4" y="T5"/>
                    </a:cxn>
                    <a:cxn ang="0">
                      <a:pos x="T6" y="T7"/>
                    </a:cxn>
                    <a:cxn ang="0">
                      <a:pos x="T8" y="T9"/>
                    </a:cxn>
                  </a:cxnLst>
                  <a:rect l="0" t="0" r="r" b="b"/>
                  <a:pathLst>
                    <a:path w="37" h="99">
                      <a:moveTo>
                        <a:pt x="7" y="99"/>
                      </a:moveTo>
                      <a:lnTo>
                        <a:pt x="0" y="97"/>
                      </a:lnTo>
                      <a:lnTo>
                        <a:pt x="30" y="0"/>
                      </a:lnTo>
                      <a:lnTo>
                        <a:pt x="37" y="3"/>
                      </a:lnTo>
                      <a:lnTo>
                        <a:pt x="7" y="99"/>
                      </a:lnTo>
                      <a:close/>
                    </a:path>
                  </a:pathLst>
                </a:custGeom>
                <a:solidFill>
                  <a:srgbClr val="A87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21" name="Freeform 81"/>
                <p:cNvSpPr>
                  <a:spLocks/>
                </p:cNvSpPr>
                <p:nvPr/>
              </p:nvSpPr>
              <p:spPr bwMode="auto">
                <a:xfrm>
                  <a:off x="1630363" y="868608"/>
                  <a:ext cx="60325" cy="157163"/>
                </a:xfrm>
                <a:custGeom>
                  <a:avLst/>
                  <a:gdLst>
                    <a:gd name="T0" fmla="*/ 9 w 38"/>
                    <a:gd name="T1" fmla="*/ 99 h 99"/>
                    <a:gd name="T2" fmla="*/ 0 w 38"/>
                    <a:gd name="T3" fmla="*/ 97 h 99"/>
                    <a:gd name="T4" fmla="*/ 31 w 38"/>
                    <a:gd name="T5" fmla="*/ 0 h 99"/>
                    <a:gd name="T6" fmla="*/ 38 w 38"/>
                    <a:gd name="T7" fmla="*/ 3 h 99"/>
                    <a:gd name="T8" fmla="*/ 9 w 38"/>
                    <a:gd name="T9" fmla="*/ 99 h 99"/>
                  </a:gdLst>
                  <a:ahLst/>
                  <a:cxnLst>
                    <a:cxn ang="0">
                      <a:pos x="T0" y="T1"/>
                    </a:cxn>
                    <a:cxn ang="0">
                      <a:pos x="T2" y="T3"/>
                    </a:cxn>
                    <a:cxn ang="0">
                      <a:pos x="T4" y="T5"/>
                    </a:cxn>
                    <a:cxn ang="0">
                      <a:pos x="T6" y="T7"/>
                    </a:cxn>
                    <a:cxn ang="0">
                      <a:pos x="T8" y="T9"/>
                    </a:cxn>
                  </a:cxnLst>
                  <a:rect l="0" t="0" r="r" b="b"/>
                  <a:pathLst>
                    <a:path w="38" h="99">
                      <a:moveTo>
                        <a:pt x="9" y="99"/>
                      </a:moveTo>
                      <a:lnTo>
                        <a:pt x="0" y="97"/>
                      </a:lnTo>
                      <a:lnTo>
                        <a:pt x="31" y="0"/>
                      </a:lnTo>
                      <a:lnTo>
                        <a:pt x="38" y="3"/>
                      </a:lnTo>
                      <a:lnTo>
                        <a:pt x="9" y="99"/>
                      </a:lnTo>
                      <a:close/>
                    </a:path>
                  </a:pathLst>
                </a:custGeom>
                <a:solidFill>
                  <a:srgbClr val="A87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22" name="Freeform 82"/>
                <p:cNvSpPr>
                  <a:spLocks/>
                </p:cNvSpPr>
                <p:nvPr/>
              </p:nvSpPr>
              <p:spPr bwMode="auto">
                <a:xfrm>
                  <a:off x="1660525" y="879720"/>
                  <a:ext cx="60325" cy="153988"/>
                </a:xfrm>
                <a:custGeom>
                  <a:avLst/>
                  <a:gdLst>
                    <a:gd name="T0" fmla="*/ 7 w 38"/>
                    <a:gd name="T1" fmla="*/ 97 h 97"/>
                    <a:gd name="T2" fmla="*/ 0 w 38"/>
                    <a:gd name="T3" fmla="*/ 95 h 97"/>
                    <a:gd name="T4" fmla="*/ 29 w 38"/>
                    <a:gd name="T5" fmla="*/ 0 h 97"/>
                    <a:gd name="T6" fmla="*/ 38 w 38"/>
                    <a:gd name="T7" fmla="*/ 2 h 97"/>
                    <a:gd name="T8" fmla="*/ 7 w 38"/>
                    <a:gd name="T9" fmla="*/ 97 h 97"/>
                  </a:gdLst>
                  <a:ahLst/>
                  <a:cxnLst>
                    <a:cxn ang="0">
                      <a:pos x="T0" y="T1"/>
                    </a:cxn>
                    <a:cxn ang="0">
                      <a:pos x="T2" y="T3"/>
                    </a:cxn>
                    <a:cxn ang="0">
                      <a:pos x="T4" y="T5"/>
                    </a:cxn>
                    <a:cxn ang="0">
                      <a:pos x="T6" y="T7"/>
                    </a:cxn>
                    <a:cxn ang="0">
                      <a:pos x="T8" y="T9"/>
                    </a:cxn>
                  </a:cxnLst>
                  <a:rect l="0" t="0" r="r" b="b"/>
                  <a:pathLst>
                    <a:path w="38" h="97">
                      <a:moveTo>
                        <a:pt x="7" y="97"/>
                      </a:moveTo>
                      <a:lnTo>
                        <a:pt x="0" y="95"/>
                      </a:lnTo>
                      <a:lnTo>
                        <a:pt x="29" y="0"/>
                      </a:lnTo>
                      <a:lnTo>
                        <a:pt x="38" y="2"/>
                      </a:lnTo>
                      <a:lnTo>
                        <a:pt x="7" y="97"/>
                      </a:lnTo>
                      <a:close/>
                    </a:path>
                  </a:pathLst>
                </a:custGeom>
                <a:solidFill>
                  <a:srgbClr val="A87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23" name="Freeform 83"/>
                <p:cNvSpPr>
                  <a:spLocks/>
                </p:cNvSpPr>
                <p:nvPr/>
              </p:nvSpPr>
              <p:spPr bwMode="auto">
                <a:xfrm>
                  <a:off x="1690688" y="889245"/>
                  <a:ext cx="60325" cy="155575"/>
                </a:xfrm>
                <a:custGeom>
                  <a:avLst/>
                  <a:gdLst>
                    <a:gd name="T0" fmla="*/ 8 w 38"/>
                    <a:gd name="T1" fmla="*/ 98 h 98"/>
                    <a:gd name="T2" fmla="*/ 0 w 38"/>
                    <a:gd name="T3" fmla="*/ 95 h 98"/>
                    <a:gd name="T4" fmla="*/ 30 w 38"/>
                    <a:gd name="T5" fmla="*/ 0 h 98"/>
                    <a:gd name="T6" fmla="*/ 38 w 38"/>
                    <a:gd name="T7" fmla="*/ 1 h 98"/>
                    <a:gd name="T8" fmla="*/ 8 w 38"/>
                    <a:gd name="T9" fmla="*/ 98 h 98"/>
                  </a:gdLst>
                  <a:ahLst/>
                  <a:cxnLst>
                    <a:cxn ang="0">
                      <a:pos x="T0" y="T1"/>
                    </a:cxn>
                    <a:cxn ang="0">
                      <a:pos x="T2" y="T3"/>
                    </a:cxn>
                    <a:cxn ang="0">
                      <a:pos x="T4" y="T5"/>
                    </a:cxn>
                    <a:cxn ang="0">
                      <a:pos x="T6" y="T7"/>
                    </a:cxn>
                    <a:cxn ang="0">
                      <a:pos x="T8" y="T9"/>
                    </a:cxn>
                  </a:cxnLst>
                  <a:rect l="0" t="0" r="r" b="b"/>
                  <a:pathLst>
                    <a:path w="38" h="98">
                      <a:moveTo>
                        <a:pt x="8" y="98"/>
                      </a:moveTo>
                      <a:lnTo>
                        <a:pt x="0" y="95"/>
                      </a:lnTo>
                      <a:lnTo>
                        <a:pt x="30" y="0"/>
                      </a:lnTo>
                      <a:lnTo>
                        <a:pt x="38" y="1"/>
                      </a:lnTo>
                      <a:lnTo>
                        <a:pt x="8" y="98"/>
                      </a:lnTo>
                      <a:close/>
                    </a:path>
                  </a:pathLst>
                </a:custGeom>
                <a:solidFill>
                  <a:srgbClr val="A87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24" name="Freeform 84"/>
                <p:cNvSpPr>
                  <a:spLocks/>
                </p:cNvSpPr>
                <p:nvPr/>
              </p:nvSpPr>
              <p:spPr bwMode="auto">
                <a:xfrm>
                  <a:off x="1720850" y="897183"/>
                  <a:ext cx="58738" cy="157163"/>
                </a:xfrm>
                <a:custGeom>
                  <a:avLst/>
                  <a:gdLst>
                    <a:gd name="T0" fmla="*/ 7 w 37"/>
                    <a:gd name="T1" fmla="*/ 99 h 99"/>
                    <a:gd name="T2" fmla="*/ 0 w 37"/>
                    <a:gd name="T3" fmla="*/ 96 h 99"/>
                    <a:gd name="T4" fmla="*/ 30 w 37"/>
                    <a:gd name="T5" fmla="*/ 0 h 99"/>
                    <a:gd name="T6" fmla="*/ 37 w 37"/>
                    <a:gd name="T7" fmla="*/ 2 h 99"/>
                    <a:gd name="T8" fmla="*/ 7 w 37"/>
                    <a:gd name="T9" fmla="*/ 99 h 99"/>
                  </a:gdLst>
                  <a:ahLst/>
                  <a:cxnLst>
                    <a:cxn ang="0">
                      <a:pos x="T0" y="T1"/>
                    </a:cxn>
                    <a:cxn ang="0">
                      <a:pos x="T2" y="T3"/>
                    </a:cxn>
                    <a:cxn ang="0">
                      <a:pos x="T4" y="T5"/>
                    </a:cxn>
                    <a:cxn ang="0">
                      <a:pos x="T6" y="T7"/>
                    </a:cxn>
                    <a:cxn ang="0">
                      <a:pos x="T8" y="T9"/>
                    </a:cxn>
                  </a:cxnLst>
                  <a:rect l="0" t="0" r="r" b="b"/>
                  <a:pathLst>
                    <a:path w="37" h="99">
                      <a:moveTo>
                        <a:pt x="7" y="99"/>
                      </a:moveTo>
                      <a:lnTo>
                        <a:pt x="0" y="96"/>
                      </a:lnTo>
                      <a:lnTo>
                        <a:pt x="30" y="0"/>
                      </a:lnTo>
                      <a:lnTo>
                        <a:pt x="37" y="2"/>
                      </a:lnTo>
                      <a:lnTo>
                        <a:pt x="7" y="99"/>
                      </a:lnTo>
                      <a:close/>
                    </a:path>
                  </a:pathLst>
                </a:custGeom>
                <a:solidFill>
                  <a:srgbClr val="A87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25" name="Freeform 85"/>
                <p:cNvSpPr>
                  <a:spLocks/>
                </p:cNvSpPr>
                <p:nvPr/>
              </p:nvSpPr>
              <p:spPr bwMode="auto">
                <a:xfrm>
                  <a:off x="1744663" y="905120"/>
                  <a:ext cx="60325" cy="157163"/>
                </a:xfrm>
                <a:custGeom>
                  <a:avLst/>
                  <a:gdLst>
                    <a:gd name="T0" fmla="*/ 9 w 38"/>
                    <a:gd name="T1" fmla="*/ 99 h 99"/>
                    <a:gd name="T2" fmla="*/ 0 w 38"/>
                    <a:gd name="T3" fmla="*/ 96 h 99"/>
                    <a:gd name="T4" fmla="*/ 31 w 38"/>
                    <a:gd name="T5" fmla="*/ 0 h 99"/>
                    <a:gd name="T6" fmla="*/ 38 w 38"/>
                    <a:gd name="T7" fmla="*/ 2 h 99"/>
                    <a:gd name="T8" fmla="*/ 9 w 38"/>
                    <a:gd name="T9" fmla="*/ 99 h 99"/>
                  </a:gdLst>
                  <a:ahLst/>
                  <a:cxnLst>
                    <a:cxn ang="0">
                      <a:pos x="T0" y="T1"/>
                    </a:cxn>
                    <a:cxn ang="0">
                      <a:pos x="T2" y="T3"/>
                    </a:cxn>
                    <a:cxn ang="0">
                      <a:pos x="T4" y="T5"/>
                    </a:cxn>
                    <a:cxn ang="0">
                      <a:pos x="T6" y="T7"/>
                    </a:cxn>
                    <a:cxn ang="0">
                      <a:pos x="T8" y="T9"/>
                    </a:cxn>
                  </a:cxnLst>
                  <a:rect l="0" t="0" r="r" b="b"/>
                  <a:pathLst>
                    <a:path w="38" h="99">
                      <a:moveTo>
                        <a:pt x="9" y="99"/>
                      </a:moveTo>
                      <a:lnTo>
                        <a:pt x="0" y="96"/>
                      </a:lnTo>
                      <a:lnTo>
                        <a:pt x="31" y="0"/>
                      </a:lnTo>
                      <a:lnTo>
                        <a:pt x="38" y="2"/>
                      </a:lnTo>
                      <a:lnTo>
                        <a:pt x="9" y="99"/>
                      </a:lnTo>
                      <a:close/>
                    </a:path>
                  </a:pathLst>
                </a:custGeom>
                <a:solidFill>
                  <a:srgbClr val="A87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26" name="Freeform 86"/>
                <p:cNvSpPr>
                  <a:spLocks/>
                </p:cNvSpPr>
                <p:nvPr/>
              </p:nvSpPr>
              <p:spPr bwMode="auto">
                <a:xfrm>
                  <a:off x="838200" y="492370"/>
                  <a:ext cx="749300" cy="611188"/>
                </a:xfrm>
                <a:custGeom>
                  <a:avLst/>
                  <a:gdLst>
                    <a:gd name="T0" fmla="*/ 381 w 381"/>
                    <a:gd name="T1" fmla="*/ 311 h 311"/>
                    <a:gd name="T2" fmla="*/ 190 w 381"/>
                    <a:gd name="T3" fmla="*/ 298 h 311"/>
                    <a:gd name="T4" fmla="*/ 0 w 381"/>
                    <a:gd name="T5" fmla="*/ 311 h 311"/>
                    <a:gd name="T6" fmla="*/ 0 w 381"/>
                    <a:gd name="T7" fmla="*/ 144 h 311"/>
                    <a:gd name="T8" fmla="*/ 138 w 381"/>
                    <a:gd name="T9" fmla="*/ 87 h 311"/>
                    <a:gd name="T10" fmla="*/ 194 w 381"/>
                    <a:gd name="T11" fmla="*/ 0 h 311"/>
                    <a:gd name="T12" fmla="*/ 281 w 381"/>
                    <a:gd name="T13" fmla="*/ 94 h 311"/>
                    <a:gd name="T14" fmla="*/ 381 w 381"/>
                    <a:gd name="T15" fmla="*/ 141 h 311"/>
                    <a:gd name="T16" fmla="*/ 381 w 381"/>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 h="311">
                      <a:moveTo>
                        <a:pt x="381" y="311"/>
                      </a:moveTo>
                      <a:cubicBezTo>
                        <a:pt x="381" y="311"/>
                        <a:pt x="316" y="298"/>
                        <a:pt x="190" y="298"/>
                      </a:cubicBezTo>
                      <a:cubicBezTo>
                        <a:pt x="65" y="298"/>
                        <a:pt x="0" y="311"/>
                        <a:pt x="0" y="311"/>
                      </a:cubicBezTo>
                      <a:cubicBezTo>
                        <a:pt x="0" y="144"/>
                        <a:pt x="0" y="144"/>
                        <a:pt x="0" y="144"/>
                      </a:cubicBezTo>
                      <a:cubicBezTo>
                        <a:pt x="138" y="87"/>
                        <a:pt x="138" y="87"/>
                        <a:pt x="138" y="87"/>
                      </a:cubicBezTo>
                      <a:cubicBezTo>
                        <a:pt x="194" y="0"/>
                        <a:pt x="194" y="0"/>
                        <a:pt x="194" y="0"/>
                      </a:cubicBezTo>
                      <a:cubicBezTo>
                        <a:pt x="281" y="94"/>
                        <a:pt x="281" y="94"/>
                        <a:pt x="281" y="94"/>
                      </a:cubicBezTo>
                      <a:cubicBezTo>
                        <a:pt x="381" y="141"/>
                        <a:pt x="381" y="141"/>
                        <a:pt x="381" y="141"/>
                      </a:cubicBezTo>
                      <a:lnTo>
                        <a:pt x="381" y="311"/>
                      </a:lnTo>
                      <a:close/>
                    </a:path>
                  </a:pathLst>
                </a:custGeom>
                <a:solidFill>
                  <a:srgbClr val="EAA2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27" name="Rectangle 87"/>
                <p:cNvSpPr>
                  <a:spLocks noChangeArrowheads="1"/>
                </p:cNvSpPr>
                <p:nvPr/>
              </p:nvSpPr>
              <p:spPr bwMode="auto">
                <a:xfrm>
                  <a:off x="1081088" y="755895"/>
                  <a:ext cx="295275" cy="323850"/>
                </a:xfrm>
                <a:prstGeom prst="rect">
                  <a:avLst/>
                </a:prstGeom>
                <a:solidFill>
                  <a:srgbClr val="BF76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28" name="Freeform 88"/>
                <p:cNvSpPr>
                  <a:spLocks/>
                </p:cNvSpPr>
                <p:nvPr/>
              </p:nvSpPr>
              <p:spPr bwMode="auto">
                <a:xfrm>
                  <a:off x="763588" y="446333"/>
                  <a:ext cx="938213" cy="396875"/>
                </a:xfrm>
                <a:custGeom>
                  <a:avLst/>
                  <a:gdLst>
                    <a:gd name="T0" fmla="*/ 73 w 477"/>
                    <a:gd name="T1" fmla="*/ 57 h 202"/>
                    <a:gd name="T2" fmla="*/ 0 w 477"/>
                    <a:gd name="T3" fmla="*/ 174 h 202"/>
                    <a:gd name="T4" fmla="*/ 134 w 477"/>
                    <a:gd name="T5" fmla="*/ 174 h 202"/>
                    <a:gd name="T6" fmla="*/ 125 w 477"/>
                    <a:gd name="T7" fmla="*/ 201 h 202"/>
                    <a:gd name="T8" fmla="*/ 145 w 477"/>
                    <a:gd name="T9" fmla="*/ 202 h 202"/>
                    <a:gd name="T10" fmla="*/ 232 w 477"/>
                    <a:gd name="T11" fmla="*/ 30 h 202"/>
                    <a:gd name="T12" fmla="*/ 335 w 477"/>
                    <a:gd name="T13" fmla="*/ 200 h 202"/>
                    <a:gd name="T14" fmla="*/ 353 w 477"/>
                    <a:gd name="T15" fmla="*/ 199 h 202"/>
                    <a:gd name="T16" fmla="*/ 340 w 477"/>
                    <a:gd name="T17" fmla="*/ 174 h 202"/>
                    <a:gd name="T18" fmla="*/ 477 w 477"/>
                    <a:gd name="T19" fmla="*/ 174 h 202"/>
                    <a:gd name="T20" fmla="*/ 403 w 477"/>
                    <a:gd name="T21" fmla="*/ 57 h 202"/>
                    <a:gd name="T22" fmla="*/ 273 w 477"/>
                    <a:gd name="T23" fmla="*/ 57 h 202"/>
                    <a:gd name="T24" fmla="*/ 232 w 477"/>
                    <a:gd name="T25" fmla="*/ 2 h 202"/>
                    <a:gd name="T26" fmla="*/ 199 w 477"/>
                    <a:gd name="T27" fmla="*/ 57 h 202"/>
                    <a:gd name="T28" fmla="*/ 73 w 477"/>
                    <a:gd name="T29" fmla="*/ 5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 h="202">
                      <a:moveTo>
                        <a:pt x="73" y="57"/>
                      </a:moveTo>
                      <a:cubicBezTo>
                        <a:pt x="68" y="57"/>
                        <a:pt x="33" y="110"/>
                        <a:pt x="0" y="174"/>
                      </a:cubicBezTo>
                      <a:cubicBezTo>
                        <a:pt x="134" y="174"/>
                        <a:pt x="134" y="174"/>
                        <a:pt x="134" y="174"/>
                      </a:cubicBezTo>
                      <a:cubicBezTo>
                        <a:pt x="125" y="201"/>
                        <a:pt x="125" y="201"/>
                        <a:pt x="125" y="201"/>
                      </a:cubicBezTo>
                      <a:cubicBezTo>
                        <a:pt x="145" y="202"/>
                        <a:pt x="145" y="202"/>
                        <a:pt x="145" y="202"/>
                      </a:cubicBezTo>
                      <a:cubicBezTo>
                        <a:pt x="232" y="30"/>
                        <a:pt x="232" y="30"/>
                        <a:pt x="232" y="30"/>
                      </a:cubicBezTo>
                      <a:cubicBezTo>
                        <a:pt x="335" y="200"/>
                        <a:pt x="335" y="200"/>
                        <a:pt x="335" y="200"/>
                      </a:cubicBezTo>
                      <a:cubicBezTo>
                        <a:pt x="353" y="199"/>
                        <a:pt x="353" y="199"/>
                        <a:pt x="353" y="199"/>
                      </a:cubicBezTo>
                      <a:cubicBezTo>
                        <a:pt x="340" y="174"/>
                        <a:pt x="340" y="174"/>
                        <a:pt x="340" y="174"/>
                      </a:cubicBezTo>
                      <a:cubicBezTo>
                        <a:pt x="477" y="174"/>
                        <a:pt x="477" y="174"/>
                        <a:pt x="477" y="174"/>
                      </a:cubicBezTo>
                      <a:cubicBezTo>
                        <a:pt x="477" y="174"/>
                        <a:pt x="429" y="78"/>
                        <a:pt x="403" y="57"/>
                      </a:cubicBezTo>
                      <a:cubicBezTo>
                        <a:pt x="273" y="57"/>
                        <a:pt x="273" y="57"/>
                        <a:pt x="273" y="57"/>
                      </a:cubicBezTo>
                      <a:cubicBezTo>
                        <a:pt x="273" y="57"/>
                        <a:pt x="232" y="0"/>
                        <a:pt x="232" y="2"/>
                      </a:cubicBezTo>
                      <a:cubicBezTo>
                        <a:pt x="232" y="5"/>
                        <a:pt x="199" y="57"/>
                        <a:pt x="199" y="57"/>
                      </a:cubicBezTo>
                      <a:cubicBezTo>
                        <a:pt x="199" y="57"/>
                        <a:pt x="79" y="58"/>
                        <a:pt x="73" y="57"/>
                      </a:cubicBezTo>
                      <a:close/>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29" name="Rectangle 89"/>
                <p:cNvSpPr>
                  <a:spLocks noChangeArrowheads="1"/>
                </p:cNvSpPr>
                <p:nvPr/>
              </p:nvSpPr>
              <p:spPr bwMode="auto">
                <a:xfrm>
                  <a:off x="1066800" y="743195"/>
                  <a:ext cx="317500" cy="22225"/>
                </a:xfrm>
                <a:prstGeom prst="rect">
                  <a:avLst/>
                </a:prstGeom>
                <a:solidFill>
                  <a:srgbClr val="603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30" name="Freeform 90"/>
                <p:cNvSpPr>
                  <a:spLocks/>
                </p:cNvSpPr>
                <p:nvPr/>
              </p:nvSpPr>
              <p:spPr bwMode="auto">
                <a:xfrm>
                  <a:off x="1157288" y="627308"/>
                  <a:ext cx="136525" cy="107950"/>
                </a:xfrm>
                <a:custGeom>
                  <a:avLst/>
                  <a:gdLst>
                    <a:gd name="T0" fmla="*/ 86 w 86"/>
                    <a:gd name="T1" fmla="*/ 68 h 68"/>
                    <a:gd name="T2" fmla="*/ 83 w 86"/>
                    <a:gd name="T3" fmla="*/ 68 h 68"/>
                    <a:gd name="T4" fmla="*/ 4 w 86"/>
                    <a:gd name="T5" fmla="*/ 68 h 68"/>
                    <a:gd name="T6" fmla="*/ 0 w 86"/>
                    <a:gd name="T7" fmla="*/ 68 h 68"/>
                    <a:gd name="T8" fmla="*/ 0 w 86"/>
                    <a:gd name="T9" fmla="*/ 63 h 68"/>
                    <a:gd name="T10" fmla="*/ 0 w 86"/>
                    <a:gd name="T11" fmla="*/ 4 h 68"/>
                    <a:gd name="T12" fmla="*/ 0 w 86"/>
                    <a:gd name="T13" fmla="*/ 0 h 68"/>
                    <a:gd name="T14" fmla="*/ 4 w 86"/>
                    <a:gd name="T15" fmla="*/ 0 h 68"/>
                    <a:gd name="T16" fmla="*/ 83 w 86"/>
                    <a:gd name="T17" fmla="*/ 0 h 68"/>
                    <a:gd name="T18" fmla="*/ 86 w 86"/>
                    <a:gd name="T19" fmla="*/ 0 h 68"/>
                    <a:gd name="T20" fmla="*/ 86 w 86"/>
                    <a:gd name="T21" fmla="*/ 4 h 68"/>
                    <a:gd name="T22" fmla="*/ 86 w 86"/>
                    <a:gd name="T23" fmla="*/ 63 h 68"/>
                    <a:gd name="T24" fmla="*/ 86 w 86"/>
                    <a:gd name="T25" fmla="*/ 68 h 68"/>
                    <a:gd name="T26" fmla="*/ 86 w 86"/>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68">
                      <a:moveTo>
                        <a:pt x="86" y="68"/>
                      </a:moveTo>
                      <a:lnTo>
                        <a:pt x="83" y="68"/>
                      </a:lnTo>
                      <a:lnTo>
                        <a:pt x="4" y="68"/>
                      </a:lnTo>
                      <a:lnTo>
                        <a:pt x="0" y="68"/>
                      </a:lnTo>
                      <a:lnTo>
                        <a:pt x="0" y="63"/>
                      </a:lnTo>
                      <a:lnTo>
                        <a:pt x="0" y="4"/>
                      </a:lnTo>
                      <a:lnTo>
                        <a:pt x="0" y="0"/>
                      </a:lnTo>
                      <a:lnTo>
                        <a:pt x="4" y="0"/>
                      </a:lnTo>
                      <a:lnTo>
                        <a:pt x="83" y="0"/>
                      </a:lnTo>
                      <a:lnTo>
                        <a:pt x="86" y="0"/>
                      </a:lnTo>
                      <a:lnTo>
                        <a:pt x="86" y="4"/>
                      </a:lnTo>
                      <a:lnTo>
                        <a:pt x="86" y="63"/>
                      </a:lnTo>
                      <a:lnTo>
                        <a:pt x="86" y="68"/>
                      </a:lnTo>
                      <a:lnTo>
                        <a:pt x="86" y="68"/>
                      </a:lnTo>
                      <a:close/>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31" name="Rectangle 91"/>
                <p:cNvSpPr>
                  <a:spLocks noChangeArrowheads="1"/>
                </p:cNvSpPr>
                <p:nvPr/>
              </p:nvSpPr>
              <p:spPr bwMode="auto">
                <a:xfrm>
                  <a:off x="1163638" y="633658"/>
                  <a:ext cx="125413" cy="93663"/>
                </a:xfrm>
                <a:prstGeom prst="rect">
                  <a:avLst/>
                </a:prstGeom>
                <a:solidFill>
                  <a:srgbClr val="603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32" name="Rectangle 92"/>
                <p:cNvSpPr>
                  <a:spLocks noChangeArrowheads="1"/>
                </p:cNvSpPr>
                <p:nvPr/>
              </p:nvSpPr>
              <p:spPr bwMode="auto">
                <a:xfrm>
                  <a:off x="1163638" y="633658"/>
                  <a:ext cx="125413" cy="93663"/>
                </a:xfrm>
                <a:prstGeom prst="rect">
                  <a:avLst/>
                </a:prstGeom>
                <a:solidFill>
                  <a:srgbClr val="F5F5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33" name="Rectangle 93"/>
                <p:cNvSpPr>
                  <a:spLocks noChangeArrowheads="1"/>
                </p:cNvSpPr>
                <p:nvPr/>
              </p:nvSpPr>
              <p:spPr bwMode="auto">
                <a:xfrm>
                  <a:off x="887413" y="871783"/>
                  <a:ext cx="125413" cy="95250"/>
                </a:xfrm>
                <a:prstGeom prst="rect">
                  <a:avLst/>
                </a:prstGeom>
                <a:solidFill>
                  <a:srgbClr val="F5F5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34" name="Rectangle 94"/>
                <p:cNvSpPr>
                  <a:spLocks noChangeArrowheads="1"/>
                </p:cNvSpPr>
                <p:nvPr/>
              </p:nvSpPr>
              <p:spPr bwMode="auto">
                <a:xfrm>
                  <a:off x="1423988" y="871783"/>
                  <a:ext cx="123825" cy="95250"/>
                </a:xfrm>
                <a:prstGeom prst="rect">
                  <a:avLst/>
                </a:prstGeom>
                <a:solidFill>
                  <a:srgbClr val="F5F5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35" name="Rectangle 95"/>
                <p:cNvSpPr>
                  <a:spLocks noChangeArrowheads="1"/>
                </p:cNvSpPr>
                <p:nvPr/>
              </p:nvSpPr>
              <p:spPr bwMode="auto">
                <a:xfrm>
                  <a:off x="1173163" y="922583"/>
                  <a:ext cx="115888" cy="157163"/>
                </a:xfrm>
                <a:prstGeom prst="rect">
                  <a:avLst/>
                </a:prstGeom>
                <a:solidFill>
                  <a:srgbClr val="F5F5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36" name="Rectangle 96"/>
                <p:cNvSpPr>
                  <a:spLocks noChangeArrowheads="1"/>
                </p:cNvSpPr>
                <p:nvPr/>
              </p:nvSpPr>
              <p:spPr bwMode="auto">
                <a:xfrm>
                  <a:off x="1111250" y="798758"/>
                  <a:ext cx="238125" cy="34925"/>
                </a:xfrm>
                <a:prstGeom prst="rect">
                  <a:avLst/>
                </a:prstGeom>
                <a:solidFill>
                  <a:srgbClr val="F5F5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37" name="Rectangle 97"/>
                <p:cNvSpPr>
                  <a:spLocks noChangeArrowheads="1"/>
                </p:cNvSpPr>
                <p:nvPr/>
              </p:nvSpPr>
              <p:spPr bwMode="auto">
                <a:xfrm>
                  <a:off x="1223963" y="632070"/>
                  <a:ext cx="6350" cy="98425"/>
                </a:xfrm>
                <a:prstGeom prst="rect">
                  <a:avLst/>
                </a:prstGeom>
                <a:solidFill>
                  <a:srgbClr val="603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38" name="Rectangle 98"/>
                <p:cNvSpPr>
                  <a:spLocks noChangeArrowheads="1"/>
                </p:cNvSpPr>
                <p:nvPr/>
              </p:nvSpPr>
              <p:spPr bwMode="auto">
                <a:xfrm>
                  <a:off x="1158875" y="652708"/>
                  <a:ext cx="133350" cy="4763"/>
                </a:xfrm>
                <a:prstGeom prst="rect">
                  <a:avLst/>
                </a:prstGeom>
                <a:solidFill>
                  <a:srgbClr val="603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39" name="Rectangle 99"/>
                <p:cNvSpPr>
                  <a:spLocks noChangeArrowheads="1"/>
                </p:cNvSpPr>
                <p:nvPr/>
              </p:nvSpPr>
              <p:spPr bwMode="auto">
                <a:xfrm>
                  <a:off x="1157288" y="681283"/>
                  <a:ext cx="133350" cy="3175"/>
                </a:xfrm>
                <a:prstGeom prst="rect">
                  <a:avLst/>
                </a:prstGeom>
                <a:solidFill>
                  <a:srgbClr val="603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40" name="Rectangle 100"/>
                <p:cNvSpPr>
                  <a:spLocks noChangeArrowheads="1"/>
                </p:cNvSpPr>
                <p:nvPr/>
              </p:nvSpPr>
              <p:spPr bwMode="auto">
                <a:xfrm>
                  <a:off x="1158875" y="706683"/>
                  <a:ext cx="133350" cy="3175"/>
                </a:xfrm>
                <a:prstGeom prst="rect">
                  <a:avLst/>
                </a:prstGeom>
                <a:solidFill>
                  <a:srgbClr val="603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41" name="Freeform 101"/>
                <p:cNvSpPr>
                  <a:spLocks/>
                </p:cNvSpPr>
                <p:nvPr/>
              </p:nvSpPr>
              <p:spPr bwMode="auto">
                <a:xfrm>
                  <a:off x="969963" y="1047995"/>
                  <a:ext cx="41275" cy="57150"/>
                </a:xfrm>
                <a:custGeom>
                  <a:avLst/>
                  <a:gdLst>
                    <a:gd name="T0" fmla="*/ 21 w 21"/>
                    <a:gd name="T1" fmla="*/ 27 h 29"/>
                    <a:gd name="T2" fmla="*/ 21 w 21"/>
                    <a:gd name="T3" fmla="*/ 13 h 29"/>
                    <a:gd name="T4" fmla="*/ 12 w 21"/>
                    <a:gd name="T5" fmla="*/ 1 h 29"/>
                    <a:gd name="T6" fmla="*/ 14 w 21"/>
                    <a:gd name="T7" fmla="*/ 12 h 29"/>
                    <a:gd name="T8" fmla="*/ 5 w 21"/>
                    <a:gd name="T9" fmla="*/ 5 h 29"/>
                    <a:gd name="T10" fmla="*/ 11 w 21"/>
                    <a:gd name="T11" fmla="*/ 14 h 29"/>
                    <a:gd name="T12" fmla="*/ 6 w 21"/>
                    <a:gd name="T13" fmla="*/ 11 h 29"/>
                    <a:gd name="T14" fmla="*/ 1 w 21"/>
                    <a:gd name="T15" fmla="*/ 10 h 29"/>
                    <a:gd name="T16" fmla="*/ 6 w 21"/>
                    <a:gd name="T17" fmla="*/ 16 h 29"/>
                    <a:gd name="T18" fmla="*/ 16 w 2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9">
                      <a:moveTo>
                        <a:pt x="21" y="27"/>
                      </a:moveTo>
                      <a:cubicBezTo>
                        <a:pt x="21" y="23"/>
                        <a:pt x="21" y="18"/>
                        <a:pt x="21" y="13"/>
                      </a:cubicBezTo>
                      <a:cubicBezTo>
                        <a:pt x="20" y="9"/>
                        <a:pt x="17" y="0"/>
                        <a:pt x="12" y="1"/>
                      </a:cubicBezTo>
                      <a:cubicBezTo>
                        <a:pt x="11" y="4"/>
                        <a:pt x="14" y="8"/>
                        <a:pt x="14" y="12"/>
                      </a:cubicBezTo>
                      <a:cubicBezTo>
                        <a:pt x="13" y="9"/>
                        <a:pt x="8" y="4"/>
                        <a:pt x="5" y="5"/>
                      </a:cubicBezTo>
                      <a:cubicBezTo>
                        <a:pt x="5" y="8"/>
                        <a:pt x="9" y="11"/>
                        <a:pt x="11" y="14"/>
                      </a:cubicBezTo>
                      <a:cubicBezTo>
                        <a:pt x="9" y="13"/>
                        <a:pt x="8" y="11"/>
                        <a:pt x="6" y="11"/>
                      </a:cubicBezTo>
                      <a:cubicBezTo>
                        <a:pt x="4" y="10"/>
                        <a:pt x="3" y="10"/>
                        <a:pt x="1" y="10"/>
                      </a:cubicBezTo>
                      <a:cubicBezTo>
                        <a:pt x="0" y="13"/>
                        <a:pt x="4" y="14"/>
                        <a:pt x="6" y="16"/>
                      </a:cubicBezTo>
                      <a:cubicBezTo>
                        <a:pt x="10" y="19"/>
                        <a:pt x="13" y="25"/>
                        <a:pt x="16" y="29"/>
                      </a:cubicBezTo>
                    </a:path>
                  </a:pathLst>
                </a:custGeom>
                <a:solidFill>
                  <a:srgbClr val="006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42" name="Freeform 102"/>
                <p:cNvSpPr>
                  <a:spLocks/>
                </p:cNvSpPr>
                <p:nvPr/>
              </p:nvSpPr>
              <p:spPr bwMode="auto">
                <a:xfrm>
                  <a:off x="1009650" y="1054345"/>
                  <a:ext cx="38100" cy="38100"/>
                </a:xfrm>
                <a:custGeom>
                  <a:avLst/>
                  <a:gdLst>
                    <a:gd name="T0" fmla="*/ 2 w 19"/>
                    <a:gd name="T1" fmla="*/ 19 h 20"/>
                    <a:gd name="T2" fmla="*/ 5 w 19"/>
                    <a:gd name="T3" fmla="*/ 6 h 20"/>
                    <a:gd name="T4" fmla="*/ 7 w 19"/>
                    <a:gd name="T5" fmla="*/ 11 h 20"/>
                    <a:gd name="T6" fmla="*/ 17 w 19"/>
                    <a:gd name="T7" fmla="*/ 6 h 20"/>
                    <a:gd name="T8" fmla="*/ 13 w 19"/>
                    <a:gd name="T9" fmla="*/ 13 h 20"/>
                    <a:gd name="T10" fmla="*/ 7 w 19"/>
                    <a:gd name="T11" fmla="*/ 20 h 20"/>
                  </a:gdLst>
                  <a:ahLst/>
                  <a:cxnLst>
                    <a:cxn ang="0">
                      <a:pos x="T0" y="T1"/>
                    </a:cxn>
                    <a:cxn ang="0">
                      <a:pos x="T2" y="T3"/>
                    </a:cxn>
                    <a:cxn ang="0">
                      <a:pos x="T4" y="T5"/>
                    </a:cxn>
                    <a:cxn ang="0">
                      <a:pos x="T6" y="T7"/>
                    </a:cxn>
                    <a:cxn ang="0">
                      <a:pos x="T8" y="T9"/>
                    </a:cxn>
                    <a:cxn ang="0">
                      <a:pos x="T10" y="T11"/>
                    </a:cxn>
                  </a:cxnLst>
                  <a:rect l="0" t="0" r="r" b="b"/>
                  <a:pathLst>
                    <a:path w="19" h="20">
                      <a:moveTo>
                        <a:pt x="2" y="19"/>
                      </a:moveTo>
                      <a:cubicBezTo>
                        <a:pt x="0" y="15"/>
                        <a:pt x="2" y="9"/>
                        <a:pt x="5" y="6"/>
                      </a:cubicBezTo>
                      <a:cubicBezTo>
                        <a:pt x="9" y="2"/>
                        <a:pt x="10" y="8"/>
                        <a:pt x="7" y="11"/>
                      </a:cubicBezTo>
                      <a:cubicBezTo>
                        <a:pt x="9" y="9"/>
                        <a:pt x="15" y="0"/>
                        <a:pt x="17" y="6"/>
                      </a:cubicBezTo>
                      <a:cubicBezTo>
                        <a:pt x="19" y="10"/>
                        <a:pt x="16" y="11"/>
                        <a:pt x="13" y="13"/>
                      </a:cubicBezTo>
                      <a:cubicBezTo>
                        <a:pt x="10" y="15"/>
                        <a:pt x="8" y="17"/>
                        <a:pt x="7" y="20"/>
                      </a:cubicBezTo>
                    </a:path>
                  </a:pathLst>
                </a:custGeom>
                <a:solidFill>
                  <a:srgbClr val="006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43" name="Freeform 103"/>
                <p:cNvSpPr>
                  <a:spLocks/>
                </p:cNvSpPr>
                <p:nvPr/>
              </p:nvSpPr>
              <p:spPr bwMode="auto">
                <a:xfrm>
                  <a:off x="949325" y="1062283"/>
                  <a:ext cx="17463" cy="34925"/>
                </a:xfrm>
                <a:custGeom>
                  <a:avLst/>
                  <a:gdLst>
                    <a:gd name="T0" fmla="*/ 9 w 9"/>
                    <a:gd name="T1" fmla="*/ 15 h 18"/>
                    <a:gd name="T2" fmla="*/ 0 w 9"/>
                    <a:gd name="T3" fmla="*/ 0 h 18"/>
                    <a:gd name="T4" fmla="*/ 1 w 9"/>
                    <a:gd name="T5" fmla="*/ 10 h 18"/>
                    <a:gd name="T6" fmla="*/ 8 w 9"/>
                    <a:gd name="T7" fmla="*/ 18 h 18"/>
                  </a:gdLst>
                  <a:ahLst/>
                  <a:cxnLst>
                    <a:cxn ang="0">
                      <a:pos x="T0" y="T1"/>
                    </a:cxn>
                    <a:cxn ang="0">
                      <a:pos x="T2" y="T3"/>
                    </a:cxn>
                    <a:cxn ang="0">
                      <a:pos x="T4" y="T5"/>
                    </a:cxn>
                    <a:cxn ang="0">
                      <a:pos x="T6" y="T7"/>
                    </a:cxn>
                  </a:cxnLst>
                  <a:rect l="0" t="0" r="r" b="b"/>
                  <a:pathLst>
                    <a:path w="9" h="18">
                      <a:moveTo>
                        <a:pt x="9" y="15"/>
                      </a:moveTo>
                      <a:cubicBezTo>
                        <a:pt x="9" y="8"/>
                        <a:pt x="2" y="5"/>
                        <a:pt x="0" y="0"/>
                      </a:cubicBezTo>
                      <a:cubicBezTo>
                        <a:pt x="0" y="3"/>
                        <a:pt x="0" y="7"/>
                        <a:pt x="1" y="10"/>
                      </a:cubicBezTo>
                      <a:cubicBezTo>
                        <a:pt x="3" y="13"/>
                        <a:pt x="7" y="15"/>
                        <a:pt x="8" y="18"/>
                      </a:cubicBezTo>
                    </a:path>
                  </a:pathLst>
                </a:custGeom>
                <a:solidFill>
                  <a:srgbClr val="006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44" name="Freeform 104"/>
                <p:cNvSpPr>
                  <a:spLocks/>
                </p:cNvSpPr>
                <p:nvPr/>
              </p:nvSpPr>
              <p:spPr bwMode="auto">
                <a:xfrm>
                  <a:off x="930275" y="1070220"/>
                  <a:ext cx="30163" cy="26988"/>
                </a:xfrm>
                <a:custGeom>
                  <a:avLst/>
                  <a:gdLst>
                    <a:gd name="T0" fmla="*/ 15 w 15"/>
                    <a:gd name="T1" fmla="*/ 12 h 14"/>
                    <a:gd name="T2" fmla="*/ 7 w 15"/>
                    <a:gd name="T3" fmla="*/ 5 h 14"/>
                    <a:gd name="T4" fmla="*/ 0 w 15"/>
                    <a:gd name="T5" fmla="*/ 0 h 14"/>
                    <a:gd name="T6" fmla="*/ 2 w 15"/>
                    <a:gd name="T7" fmla="*/ 9 h 14"/>
                    <a:gd name="T8" fmla="*/ 11 w 15"/>
                    <a:gd name="T9" fmla="*/ 14 h 14"/>
                  </a:gdLst>
                  <a:ahLst/>
                  <a:cxnLst>
                    <a:cxn ang="0">
                      <a:pos x="T0" y="T1"/>
                    </a:cxn>
                    <a:cxn ang="0">
                      <a:pos x="T2" y="T3"/>
                    </a:cxn>
                    <a:cxn ang="0">
                      <a:pos x="T4" y="T5"/>
                    </a:cxn>
                    <a:cxn ang="0">
                      <a:pos x="T6" y="T7"/>
                    </a:cxn>
                    <a:cxn ang="0">
                      <a:pos x="T8" y="T9"/>
                    </a:cxn>
                  </a:cxnLst>
                  <a:rect l="0" t="0" r="r" b="b"/>
                  <a:pathLst>
                    <a:path w="15" h="14">
                      <a:moveTo>
                        <a:pt x="15" y="12"/>
                      </a:moveTo>
                      <a:cubicBezTo>
                        <a:pt x="12" y="10"/>
                        <a:pt x="10" y="7"/>
                        <a:pt x="7" y="5"/>
                      </a:cubicBezTo>
                      <a:cubicBezTo>
                        <a:pt x="5" y="3"/>
                        <a:pt x="2" y="2"/>
                        <a:pt x="0" y="0"/>
                      </a:cubicBezTo>
                      <a:cubicBezTo>
                        <a:pt x="0" y="2"/>
                        <a:pt x="1" y="7"/>
                        <a:pt x="2" y="9"/>
                      </a:cubicBezTo>
                      <a:cubicBezTo>
                        <a:pt x="4" y="11"/>
                        <a:pt x="8" y="13"/>
                        <a:pt x="11" y="14"/>
                      </a:cubicBezTo>
                    </a:path>
                  </a:pathLst>
                </a:custGeom>
                <a:solidFill>
                  <a:srgbClr val="006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45" name="Freeform 105"/>
                <p:cNvSpPr>
                  <a:spLocks/>
                </p:cNvSpPr>
                <p:nvPr/>
              </p:nvSpPr>
              <p:spPr bwMode="auto">
                <a:xfrm>
                  <a:off x="954088" y="1063870"/>
                  <a:ext cx="23813" cy="36513"/>
                </a:xfrm>
                <a:custGeom>
                  <a:avLst/>
                  <a:gdLst>
                    <a:gd name="T0" fmla="*/ 6 w 12"/>
                    <a:gd name="T1" fmla="*/ 13 h 19"/>
                    <a:gd name="T2" fmla="*/ 6 w 12"/>
                    <a:gd name="T3" fmla="*/ 0 h 19"/>
                    <a:gd name="T4" fmla="*/ 6 w 12"/>
                    <a:gd name="T5" fmla="*/ 19 h 19"/>
                  </a:gdLst>
                  <a:ahLst/>
                  <a:cxnLst>
                    <a:cxn ang="0">
                      <a:pos x="T0" y="T1"/>
                    </a:cxn>
                    <a:cxn ang="0">
                      <a:pos x="T2" y="T3"/>
                    </a:cxn>
                    <a:cxn ang="0">
                      <a:pos x="T4" y="T5"/>
                    </a:cxn>
                  </a:cxnLst>
                  <a:rect l="0" t="0" r="r" b="b"/>
                  <a:pathLst>
                    <a:path w="12" h="19">
                      <a:moveTo>
                        <a:pt x="6" y="13"/>
                      </a:moveTo>
                      <a:cubicBezTo>
                        <a:pt x="0" y="11"/>
                        <a:pt x="5" y="3"/>
                        <a:pt x="6" y="0"/>
                      </a:cubicBezTo>
                      <a:cubicBezTo>
                        <a:pt x="6" y="7"/>
                        <a:pt x="12" y="12"/>
                        <a:pt x="6" y="19"/>
                      </a:cubicBezTo>
                    </a:path>
                  </a:pathLst>
                </a:custGeom>
                <a:solidFill>
                  <a:srgbClr val="006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46" name="Freeform 106"/>
                <p:cNvSpPr>
                  <a:spLocks/>
                </p:cNvSpPr>
                <p:nvPr/>
              </p:nvSpPr>
              <p:spPr bwMode="auto">
                <a:xfrm>
                  <a:off x="938213" y="1062283"/>
                  <a:ext cx="22225" cy="34925"/>
                </a:xfrm>
                <a:custGeom>
                  <a:avLst/>
                  <a:gdLst>
                    <a:gd name="T0" fmla="*/ 11 w 11"/>
                    <a:gd name="T1" fmla="*/ 18 h 18"/>
                    <a:gd name="T2" fmla="*/ 4 w 11"/>
                    <a:gd name="T3" fmla="*/ 8 h 18"/>
                    <a:gd name="T4" fmla="*/ 0 w 11"/>
                    <a:gd name="T5" fmla="*/ 0 h 18"/>
                    <a:gd name="T6" fmla="*/ 8 w 11"/>
                    <a:gd name="T7" fmla="*/ 17 h 18"/>
                  </a:gdLst>
                  <a:ahLst/>
                  <a:cxnLst>
                    <a:cxn ang="0">
                      <a:pos x="T0" y="T1"/>
                    </a:cxn>
                    <a:cxn ang="0">
                      <a:pos x="T2" y="T3"/>
                    </a:cxn>
                    <a:cxn ang="0">
                      <a:pos x="T4" y="T5"/>
                    </a:cxn>
                    <a:cxn ang="0">
                      <a:pos x="T6" y="T7"/>
                    </a:cxn>
                  </a:cxnLst>
                  <a:rect l="0" t="0" r="r" b="b"/>
                  <a:pathLst>
                    <a:path w="11" h="18">
                      <a:moveTo>
                        <a:pt x="11" y="18"/>
                      </a:moveTo>
                      <a:cubicBezTo>
                        <a:pt x="10" y="15"/>
                        <a:pt x="6" y="11"/>
                        <a:pt x="4" y="8"/>
                      </a:cubicBezTo>
                      <a:cubicBezTo>
                        <a:pt x="3" y="5"/>
                        <a:pt x="2" y="3"/>
                        <a:pt x="0" y="0"/>
                      </a:cubicBezTo>
                      <a:cubicBezTo>
                        <a:pt x="0" y="6"/>
                        <a:pt x="3" y="15"/>
                        <a:pt x="8" y="17"/>
                      </a:cubicBezTo>
                    </a:path>
                  </a:pathLst>
                </a:custGeom>
                <a:solidFill>
                  <a:srgbClr val="006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47" name="Freeform 107"/>
                <p:cNvSpPr>
                  <a:spLocks/>
                </p:cNvSpPr>
                <p:nvPr/>
              </p:nvSpPr>
              <p:spPr bwMode="auto">
                <a:xfrm>
                  <a:off x="949325" y="1079745"/>
                  <a:ext cx="17463" cy="12700"/>
                </a:xfrm>
                <a:custGeom>
                  <a:avLst/>
                  <a:gdLst>
                    <a:gd name="T0" fmla="*/ 2 w 9"/>
                    <a:gd name="T1" fmla="*/ 7 h 7"/>
                    <a:gd name="T2" fmla="*/ 2 w 9"/>
                    <a:gd name="T3" fmla="*/ 2 h 7"/>
                    <a:gd name="T4" fmla="*/ 9 w 9"/>
                    <a:gd name="T5" fmla="*/ 6 h 7"/>
                  </a:gdLst>
                  <a:ahLst/>
                  <a:cxnLst>
                    <a:cxn ang="0">
                      <a:pos x="T0" y="T1"/>
                    </a:cxn>
                    <a:cxn ang="0">
                      <a:pos x="T2" y="T3"/>
                    </a:cxn>
                    <a:cxn ang="0">
                      <a:pos x="T4" y="T5"/>
                    </a:cxn>
                  </a:cxnLst>
                  <a:rect l="0" t="0" r="r" b="b"/>
                  <a:pathLst>
                    <a:path w="9" h="7">
                      <a:moveTo>
                        <a:pt x="2" y="7"/>
                      </a:moveTo>
                      <a:cubicBezTo>
                        <a:pt x="1" y="6"/>
                        <a:pt x="0" y="3"/>
                        <a:pt x="2" y="2"/>
                      </a:cubicBezTo>
                      <a:cubicBezTo>
                        <a:pt x="4" y="0"/>
                        <a:pt x="8" y="5"/>
                        <a:pt x="9" y="6"/>
                      </a:cubicBezTo>
                    </a:path>
                  </a:pathLst>
                </a:custGeom>
                <a:solidFill>
                  <a:srgbClr val="006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48" name="Freeform 108"/>
                <p:cNvSpPr>
                  <a:spLocks/>
                </p:cNvSpPr>
                <p:nvPr/>
              </p:nvSpPr>
              <p:spPr bwMode="auto">
                <a:xfrm>
                  <a:off x="889000" y="1067045"/>
                  <a:ext cx="39688" cy="30163"/>
                </a:xfrm>
                <a:custGeom>
                  <a:avLst/>
                  <a:gdLst>
                    <a:gd name="T0" fmla="*/ 20 w 20"/>
                    <a:gd name="T1" fmla="*/ 14 h 15"/>
                    <a:gd name="T2" fmla="*/ 6 w 20"/>
                    <a:gd name="T3" fmla="*/ 3 h 15"/>
                    <a:gd name="T4" fmla="*/ 9 w 20"/>
                    <a:gd name="T5" fmla="*/ 7 h 15"/>
                    <a:gd name="T6" fmla="*/ 18 w 20"/>
                    <a:gd name="T7" fmla="*/ 15 h 15"/>
                  </a:gdLst>
                  <a:ahLst/>
                  <a:cxnLst>
                    <a:cxn ang="0">
                      <a:pos x="T0" y="T1"/>
                    </a:cxn>
                    <a:cxn ang="0">
                      <a:pos x="T2" y="T3"/>
                    </a:cxn>
                    <a:cxn ang="0">
                      <a:pos x="T4" y="T5"/>
                    </a:cxn>
                    <a:cxn ang="0">
                      <a:pos x="T6" y="T7"/>
                    </a:cxn>
                  </a:cxnLst>
                  <a:rect l="0" t="0" r="r" b="b"/>
                  <a:pathLst>
                    <a:path w="20" h="15">
                      <a:moveTo>
                        <a:pt x="20" y="14"/>
                      </a:moveTo>
                      <a:cubicBezTo>
                        <a:pt x="20" y="8"/>
                        <a:pt x="12" y="0"/>
                        <a:pt x="6" y="3"/>
                      </a:cubicBezTo>
                      <a:cubicBezTo>
                        <a:pt x="0" y="6"/>
                        <a:pt x="8" y="13"/>
                        <a:pt x="9" y="7"/>
                      </a:cubicBezTo>
                      <a:cubicBezTo>
                        <a:pt x="14" y="7"/>
                        <a:pt x="17" y="9"/>
                        <a:pt x="18" y="15"/>
                      </a:cubicBezTo>
                    </a:path>
                  </a:pathLst>
                </a:custGeom>
                <a:solidFill>
                  <a:srgbClr val="006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49" name="Freeform 109"/>
                <p:cNvSpPr>
                  <a:spLocks/>
                </p:cNvSpPr>
                <p:nvPr/>
              </p:nvSpPr>
              <p:spPr bwMode="auto">
                <a:xfrm>
                  <a:off x="904875" y="1081333"/>
                  <a:ext cx="14288" cy="19050"/>
                </a:xfrm>
                <a:custGeom>
                  <a:avLst/>
                  <a:gdLst>
                    <a:gd name="T0" fmla="*/ 6 w 7"/>
                    <a:gd name="T1" fmla="*/ 7 h 10"/>
                    <a:gd name="T2" fmla="*/ 0 w 7"/>
                    <a:gd name="T3" fmla="*/ 4 h 10"/>
                    <a:gd name="T4" fmla="*/ 5 w 7"/>
                    <a:gd name="T5" fmla="*/ 10 h 10"/>
                  </a:gdLst>
                  <a:ahLst/>
                  <a:cxnLst>
                    <a:cxn ang="0">
                      <a:pos x="T0" y="T1"/>
                    </a:cxn>
                    <a:cxn ang="0">
                      <a:pos x="T2" y="T3"/>
                    </a:cxn>
                    <a:cxn ang="0">
                      <a:pos x="T4" y="T5"/>
                    </a:cxn>
                  </a:cxnLst>
                  <a:rect l="0" t="0" r="r" b="b"/>
                  <a:pathLst>
                    <a:path w="7" h="10">
                      <a:moveTo>
                        <a:pt x="6" y="7"/>
                      </a:moveTo>
                      <a:cubicBezTo>
                        <a:pt x="7" y="4"/>
                        <a:pt x="0" y="0"/>
                        <a:pt x="0" y="4"/>
                      </a:cubicBezTo>
                      <a:cubicBezTo>
                        <a:pt x="0" y="6"/>
                        <a:pt x="5" y="5"/>
                        <a:pt x="5" y="10"/>
                      </a:cubicBezTo>
                    </a:path>
                  </a:pathLst>
                </a:custGeom>
                <a:solidFill>
                  <a:srgbClr val="006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50" name="Freeform 110"/>
                <p:cNvSpPr>
                  <a:spLocks/>
                </p:cNvSpPr>
                <p:nvPr/>
              </p:nvSpPr>
              <p:spPr bwMode="auto">
                <a:xfrm>
                  <a:off x="917575" y="1054345"/>
                  <a:ext cx="17463" cy="44450"/>
                </a:xfrm>
                <a:custGeom>
                  <a:avLst/>
                  <a:gdLst>
                    <a:gd name="T0" fmla="*/ 5 w 9"/>
                    <a:gd name="T1" fmla="*/ 21 h 23"/>
                    <a:gd name="T2" fmla="*/ 1 w 9"/>
                    <a:gd name="T3" fmla="*/ 10 h 23"/>
                    <a:gd name="T4" fmla="*/ 5 w 9"/>
                    <a:gd name="T5" fmla="*/ 3 h 23"/>
                    <a:gd name="T6" fmla="*/ 3 w 9"/>
                    <a:gd name="T7" fmla="*/ 10 h 23"/>
                    <a:gd name="T8" fmla="*/ 9 w 9"/>
                    <a:gd name="T9" fmla="*/ 23 h 23"/>
                  </a:gdLst>
                  <a:ahLst/>
                  <a:cxnLst>
                    <a:cxn ang="0">
                      <a:pos x="T0" y="T1"/>
                    </a:cxn>
                    <a:cxn ang="0">
                      <a:pos x="T2" y="T3"/>
                    </a:cxn>
                    <a:cxn ang="0">
                      <a:pos x="T4" y="T5"/>
                    </a:cxn>
                    <a:cxn ang="0">
                      <a:pos x="T6" y="T7"/>
                    </a:cxn>
                    <a:cxn ang="0">
                      <a:pos x="T8" y="T9"/>
                    </a:cxn>
                  </a:cxnLst>
                  <a:rect l="0" t="0" r="r" b="b"/>
                  <a:pathLst>
                    <a:path w="9" h="23">
                      <a:moveTo>
                        <a:pt x="5" y="21"/>
                      </a:moveTo>
                      <a:cubicBezTo>
                        <a:pt x="6" y="16"/>
                        <a:pt x="2" y="14"/>
                        <a:pt x="1" y="10"/>
                      </a:cubicBezTo>
                      <a:cubicBezTo>
                        <a:pt x="0" y="8"/>
                        <a:pt x="1" y="0"/>
                        <a:pt x="5" y="3"/>
                      </a:cubicBezTo>
                      <a:cubicBezTo>
                        <a:pt x="8" y="4"/>
                        <a:pt x="4" y="8"/>
                        <a:pt x="3" y="10"/>
                      </a:cubicBezTo>
                      <a:cubicBezTo>
                        <a:pt x="3" y="15"/>
                        <a:pt x="6" y="20"/>
                        <a:pt x="9" y="23"/>
                      </a:cubicBezTo>
                    </a:path>
                  </a:pathLst>
                </a:custGeom>
                <a:solidFill>
                  <a:srgbClr val="006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51" name="Freeform 111"/>
                <p:cNvSpPr>
                  <a:spLocks/>
                </p:cNvSpPr>
                <p:nvPr/>
              </p:nvSpPr>
              <p:spPr bwMode="auto">
                <a:xfrm>
                  <a:off x="884238" y="1073395"/>
                  <a:ext cx="17463" cy="31750"/>
                </a:xfrm>
                <a:custGeom>
                  <a:avLst/>
                  <a:gdLst>
                    <a:gd name="T0" fmla="*/ 5 w 9"/>
                    <a:gd name="T1" fmla="*/ 13 h 16"/>
                    <a:gd name="T2" fmla="*/ 3 w 9"/>
                    <a:gd name="T3" fmla="*/ 0 h 16"/>
                    <a:gd name="T4" fmla="*/ 6 w 9"/>
                    <a:gd name="T5" fmla="*/ 8 h 16"/>
                    <a:gd name="T6" fmla="*/ 9 w 9"/>
                    <a:gd name="T7" fmla="*/ 16 h 16"/>
                  </a:gdLst>
                  <a:ahLst/>
                  <a:cxnLst>
                    <a:cxn ang="0">
                      <a:pos x="T0" y="T1"/>
                    </a:cxn>
                    <a:cxn ang="0">
                      <a:pos x="T2" y="T3"/>
                    </a:cxn>
                    <a:cxn ang="0">
                      <a:pos x="T4" y="T5"/>
                    </a:cxn>
                    <a:cxn ang="0">
                      <a:pos x="T6" y="T7"/>
                    </a:cxn>
                  </a:cxnLst>
                  <a:rect l="0" t="0" r="r" b="b"/>
                  <a:pathLst>
                    <a:path w="9" h="16">
                      <a:moveTo>
                        <a:pt x="5" y="13"/>
                      </a:moveTo>
                      <a:cubicBezTo>
                        <a:pt x="0" y="11"/>
                        <a:pt x="2" y="4"/>
                        <a:pt x="3" y="0"/>
                      </a:cubicBezTo>
                      <a:cubicBezTo>
                        <a:pt x="4" y="3"/>
                        <a:pt x="4" y="5"/>
                        <a:pt x="6" y="8"/>
                      </a:cubicBezTo>
                      <a:cubicBezTo>
                        <a:pt x="9" y="11"/>
                        <a:pt x="9" y="12"/>
                        <a:pt x="9" y="16"/>
                      </a:cubicBezTo>
                    </a:path>
                  </a:pathLst>
                </a:custGeom>
                <a:solidFill>
                  <a:srgbClr val="006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52" name="Freeform 112"/>
                <p:cNvSpPr>
                  <a:spLocks/>
                </p:cNvSpPr>
                <p:nvPr/>
              </p:nvSpPr>
              <p:spPr bwMode="auto">
                <a:xfrm>
                  <a:off x="1458913" y="1047995"/>
                  <a:ext cx="41275" cy="57150"/>
                </a:xfrm>
                <a:custGeom>
                  <a:avLst/>
                  <a:gdLst>
                    <a:gd name="T0" fmla="*/ 20 w 21"/>
                    <a:gd name="T1" fmla="*/ 27 h 29"/>
                    <a:gd name="T2" fmla="*/ 21 w 21"/>
                    <a:gd name="T3" fmla="*/ 13 h 29"/>
                    <a:gd name="T4" fmla="*/ 13 w 21"/>
                    <a:gd name="T5" fmla="*/ 0 h 29"/>
                    <a:gd name="T6" fmla="*/ 15 w 21"/>
                    <a:gd name="T7" fmla="*/ 11 h 29"/>
                    <a:gd name="T8" fmla="*/ 6 w 21"/>
                    <a:gd name="T9" fmla="*/ 3 h 29"/>
                    <a:gd name="T10" fmla="*/ 11 w 21"/>
                    <a:gd name="T11" fmla="*/ 13 h 29"/>
                    <a:gd name="T12" fmla="*/ 7 w 21"/>
                    <a:gd name="T13" fmla="*/ 10 h 29"/>
                    <a:gd name="T14" fmla="*/ 1 w 21"/>
                    <a:gd name="T15" fmla="*/ 9 h 29"/>
                    <a:gd name="T16" fmla="*/ 6 w 21"/>
                    <a:gd name="T17" fmla="*/ 15 h 29"/>
                    <a:gd name="T18" fmla="*/ 16 w 2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9">
                      <a:moveTo>
                        <a:pt x="20" y="27"/>
                      </a:moveTo>
                      <a:cubicBezTo>
                        <a:pt x="21" y="23"/>
                        <a:pt x="21" y="18"/>
                        <a:pt x="21" y="13"/>
                      </a:cubicBezTo>
                      <a:cubicBezTo>
                        <a:pt x="21" y="9"/>
                        <a:pt x="18" y="0"/>
                        <a:pt x="13" y="0"/>
                      </a:cubicBezTo>
                      <a:cubicBezTo>
                        <a:pt x="12" y="4"/>
                        <a:pt x="14" y="8"/>
                        <a:pt x="15" y="11"/>
                      </a:cubicBezTo>
                      <a:cubicBezTo>
                        <a:pt x="14" y="9"/>
                        <a:pt x="9" y="3"/>
                        <a:pt x="6" y="3"/>
                      </a:cubicBezTo>
                      <a:cubicBezTo>
                        <a:pt x="5" y="7"/>
                        <a:pt x="9" y="10"/>
                        <a:pt x="11" y="13"/>
                      </a:cubicBezTo>
                      <a:cubicBezTo>
                        <a:pt x="9" y="12"/>
                        <a:pt x="8" y="11"/>
                        <a:pt x="7" y="10"/>
                      </a:cubicBezTo>
                      <a:cubicBezTo>
                        <a:pt x="5" y="9"/>
                        <a:pt x="3" y="9"/>
                        <a:pt x="1" y="9"/>
                      </a:cubicBezTo>
                      <a:cubicBezTo>
                        <a:pt x="0" y="12"/>
                        <a:pt x="4" y="13"/>
                        <a:pt x="6" y="15"/>
                      </a:cubicBezTo>
                      <a:cubicBezTo>
                        <a:pt x="10" y="19"/>
                        <a:pt x="13" y="24"/>
                        <a:pt x="16" y="29"/>
                      </a:cubicBezTo>
                    </a:path>
                  </a:pathLst>
                </a:custGeom>
                <a:solidFill>
                  <a:srgbClr val="006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53" name="Freeform 113"/>
                <p:cNvSpPr>
                  <a:spLocks/>
                </p:cNvSpPr>
                <p:nvPr/>
              </p:nvSpPr>
              <p:spPr bwMode="auto">
                <a:xfrm>
                  <a:off x="1498600" y="1055933"/>
                  <a:ext cx="38100" cy="39688"/>
                </a:xfrm>
                <a:custGeom>
                  <a:avLst/>
                  <a:gdLst>
                    <a:gd name="T0" fmla="*/ 1 w 19"/>
                    <a:gd name="T1" fmla="*/ 18 h 20"/>
                    <a:gd name="T2" fmla="*/ 5 w 19"/>
                    <a:gd name="T3" fmla="*/ 5 h 20"/>
                    <a:gd name="T4" fmla="*/ 7 w 19"/>
                    <a:gd name="T5" fmla="*/ 10 h 20"/>
                    <a:gd name="T6" fmla="*/ 18 w 19"/>
                    <a:gd name="T7" fmla="*/ 7 h 20"/>
                    <a:gd name="T8" fmla="*/ 13 w 19"/>
                    <a:gd name="T9" fmla="*/ 13 h 20"/>
                    <a:gd name="T10" fmla="*/ 6 w 19"/>
                    <a:gd name="T11" fmla="*/ 20 h 20"/>
                  </a:gdLst>
                  <a:ahLst/>
                  <a:cxnLst>
                    <a:cxn ang="0">
                      <a:pos x="T0" y="T1"/>
                    </a:cxn>
                    <a:cxn ang="0">
                      <a:pos x="T2" y="T3"/>
                    </a:cxn>
                    <a:cxn ang="0">
                      <a:pos x="T4" y="T5"/>
                    </a:cxn>
                    <a:cxn ang="0">
                      <a:pos x="T6" y="T7"/>
                    </a:cxn>
                    <a:cxn ang="0">
                      <a:pos x="T8" y="T9"/>
                    </a:cxn>
                    <a:cxn ang="0">
                      <a:pos x="T10" y="T11"/>
                    </a:cxn>
                  </a:cxnLst>
                  <a:rect l="0" t="0" r="r" b="b"/>
                  <a:pathLst>
                    <a:path w="19" h="20">
                      <a:moveTo>
                        <a:pt x="1" y="18"/>
                      </a:moveTo>
                      <a:cubicBezTo>
                        <a:pt x="0" y="14"/>
                        <a:pt x="2" y="8"/>
                        <a:pt x="5" y="5"/>
                      </a:cubicBezTo>
                      <a:cubicBezTo>
                        <a:pt x="10" y="1"/>
                        <a:pt x="10" y="8"/>
                        <a:pt x="7" y="10"/>
                      </a:cubicBezTo>
                      <a:cubicBezTo>
                        <a:pt x="9" y="9"/>
                        <a:pt x="16" y="0"/>
                        <a:pt x="18" y="7"/>
                      </a:cubicBezTo>
                      <a:cubicBezTo>
                        <a:pt x="19" y="10"/>
                        <a:pt x="16" y="11"/>
                        <a:pt x="13" y="13"/>
                      </a:cubicBezTo>
                      <a:cubicBezTo>
                        <a:pt x="10" y="14"/>
                        <a:pt x="8" y="16"/>
                        <a:pt x="6" y="20"/>
                      </a:cubicBezTo>
                    </a:path>
                  </a:pathLst>
                </a:custGeom>
                <a:solidFill>
                  <a:srgbClr val="006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54" name="Freeform 114"/>
                <p:cNvSpPr>
                  <a:spLocks/>
                </p:cNvSpPr>
                <p:nvPr/>
              </p:nvSpPr>
              <p:spPr bwMode="auto">
                <a:xfrm>
                  <a:off x="1438275" y="1057520"/>
                  <a:ext cx="17463" cy="34925"/>
                </a:xfrm>
                <a:custGeom>
                  <a:avLst/>
                  <a:gdLst>
                    <a:gd name="T0" fmla="*/ 9 w 9"/>
                    <a:gd name="T1" fmla="*/ 15 h 18"/>
                    <a:gd name="T2" fmla="*/ 1 w 9"/>
                    <a:gd name="T3" fmla="*/ 0 h 18"/>
                    <a:gd name="T4" fmla="*/ 1 w 9"/>
                    <a:gd name="T5" fmla="*/ 10 h 18"/>
                    <a:gd name="T6" fmla="*/ 8 w 9"/>
                    <a:gd name="T7" fmla="*/ 18 h 18"/>
                  </a:gdLst>
                  <a:ahLst/>
                  <a:cxnLst>
                    <a:cxn ang="0">
                      <a:pos x="T0" y="T1"/>
                    </a:cxn>
                    <a:cxn ang="0">
                      <a:pos x="T2" y="T3"/>
                    </a:cxn>
                    <a:cxn ang="0">
                      <a:pos x="T4" y="T5"/>
                    </a:cxn>
                    <a:cxn ang="0">
                      <a:pos x="T6" y="T7"/>
                    </a:cxn>
                  </a:cxnLst>
                  <a:rect l="0" t="0" r="r" b="b"/>
                  <a:pathLst>
                    <a:path w="9" h="18">
                      <a:moveTo>
                        <a:pt x="9" y="15"/>
                      </a:moveTo>
                      <a:cubicBezTo>
                        <a:pt x="9" y="9"/>
                        <a:pt x="3" y="5"/>
                        <a:pt x="1" y="0"/>
                      </a:cubicBezTo>
                      <a:cubicBezTo>
                        <a:pt x="1" y="2"/>
                        <a:pt x="0" y="7"/>
                        <a:pt x="1" y="10"/>
                      </a:cubicBezTo>
                      <a:cubicBezTo>
                        <a:pt x="2" y="13"/>
                        <a:pt x="6" y="15"/>
                        <a:pt x="8" y="18"/>
                      </a:cubicBezTo>
                    </a:path>
                  </a:pathLst>
                </a:custGeom>
                <a:solidFill>
                  <a:srgbClr val="006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55" name="Freeform 115"/>
                <p:cNvSpPr>
                  <a:spLocks/>
                </p:cNvSpPr>
                <p:nvPr/>
              </p:nvSpPr>
              <p:spPr bwMode="auto">
                <a:xfrm>
                  <a:off x="1422400" y="1063870"/>
                  <a:ext cx="25400" cy="28575"/>
                </a:xfrm>
                <a:custGeom>
                  <a:avLst/>
                  <a:gdLst>
                    <a:gd name="T0" fmla="*/ 13 w 13"/>
                    <a:gd name="T1" fmla="*/ 13 h 15"/>
                    <a:gd name="T2" fmla="*/ 6 w 13"/>
                    <a:gd name="T3" fmla="*/ 6 h 15"/>
                    <a:gd name="T4" fmla="*/ 0 w 13"/>
                    <a:gd name="T5" fmla="*/ 0 h 15"/>
                    <a:gd name="T6" fmla="*/ 1 w 13"/>
                    <a:gd name="T7" fmla="*/ 9 h 15"/>
                    <a:gd name="T8" fmla="*/ 9 w 13"/>
                    <a:gd name="T9" fmla="*/ 15 h 15"/>
                  </a:gdLst>
                  <a:ahLst/>
                  <a:cxnLst>
                    <a:cxn ang="0">
                      <a:pos x="T0" y="T1"/>
                    </a:cxn>
                    <a:cxn ang="0">
                      <a:pos x="T2" y="T3"/>
                    </a:cxn>
                    <a:cxn ang="0">
                      <a:pos x="T4" y="T5"/>
                    </a:cxn>
                    <a:cxn ang="0">
                      <a:pos x="T6" y="T7"/>
                    </a:cxn>
                    <a:cxn ang="0">
                      <a:pos x="T8" y="T9"/>
                    </a:cxn>
                  </a:cxnLst>
                  <a:rect l="0" t="0" r="r" b="b"/>
                  <a:pathLst>
                    <a:path w="13" h="15">
                      <a:moveTo>
                        <a:pt x="13" y="13"/>
                      </a:moveTo>
                      <a:cubicBezTo>
                        <a:pt x="11" y="11"/>
                        <a:pt x="9" y="8"/>
                        <a:pt x="6" y="6"/>
                      </a:cubicBezTo>
                      <a:cubicBezTo>
                        <a:pt x="4" y="4"/>
                        <a:pt x="1" y="3"/>
                        <a:pt x="0" y="0"/>
                      </a:cubicBezTo>
                      <a:cubicBezTo>
                        <a:pt x="0" y="2"/>
                        <a:pt x="0" y="7"/>
                        <a:pt x="1" y="9"/>
                      </a:cubicBezTo>
                      <a:cubicBezTo>
                        <a:pt x="3" y="11"/>
                        <a:pt x="7" y="14"/>
                        <a:pt x="9" y="15"/>
                      </a:cubicBezTo>
                    </a:path>
                  </a:pathLst>
                </a:custGeom>
                <a:solidFill>
                  <a:srgbClr val="006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56" name="Freeform 116"/>
                <p:cNvSpPr>
                  <a:spLocks/>
                </p:cNvSpPr>
                <p:nvPr/>
              </p:nvSpPr>
              <p:spPr bwMode="auto">
                <a:xfrm>
                  <a:off x="1444625" y="1059108"/>
                  <a:ext cx="22225" cy="38100"/>
                </a:xfrm>
                <a:custGeom>
                  <a:avLst/>
                  <a:gdLst>
                    <a:gd name="T0" fmla="*/ 6 w 12"/>
                    <a:gd name="T1" fmla="*/ 14 h 19"/>
                    <a:gd name="T2" fmla="*/ 7 w 12"/>
                    <a:gd name="T3" fmla="*/ 0 h 19"/>
                    <a:gd name="T4" fmla="*/ 6 w 12"/>
                    <a:gd name="T5" fmla="*/ 19 h 19"/>
                  </a:gdLst>
                  <a:ahLst/>
                  <a:cxnLst>
                    <a:cxn ang="0">
                      <a:pos x="T0" y="T1"/>
                    </a:cxn>
                    <a:cxn ang="0">
                      <a:pos x="T2" y="T3"/>
                    </a:cxn>
                    <a:cxn ang="0">
                      <a:pos x="T4" y="T5"/>
                    </a:cxn>
                  </a:cxnLst>
                  <a:rect l="0" t="0" r="r" b="b"/>
                  <a:pathLst>
                    <a:path w="12" h="19">
                      <a:moveTo>
                        <a:pt x="6" y="14"/>
                      </a:moveTo>
                      <a:cubicBezTo>
                        <a:pt x="0" y="11"/>
                        <a:pt x="5" y="3"/>
                        <a:pt x="7" y="0"/>
                      </a:cubicBezTo>
                      <a:cubicBezTo>
                        <a:pt x="6" y="8"/>
                        <a:pt x="12" y="13"/>
                        <a:pt x="6" y="19"/>
                      </a:cubicBezTo>
                    </a:path>
                  </a:pathLst>
                </a:custGeom>
                <a:solidFill>
                  <a:srgbClr val="006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57" name="Freeform 117"/>
                <p:cNvSpPr>
                  <a:spLocks/>
                </p:cNvSpPr>
                <p:nvPr/>
              </p:nvSpPr>
              <p:spPr bwMode="auto">
                <a:xfrm>
                  <a:off x="1428750" y="1057520"/>
                  <a:ext cx="19050" cy="34925"/>
                </a:xfrm>
                <a:custGeom>
                  <a:avLst/>
                  <a:gdLst>
                    <a:gd name="T0" fmla="*/ 10 w 10"/>
                    <a:gd name="T1" fmla="*/ 18 h 18"/>
                    <a:gd name="T2" fmla="*/ 5 w 10"/>
                    <a:gd name="T3" fmla="*/ 8 h 18"/>
                    <a:gd name="T4" fmla="*/ 0 w 10"/>
                    <a:gd name="T5" fmla="*/ 0 h 18"/>
                    <a:gd name="T6" fmla="*/ 8 w 10"/>
                    <a:gd name="T7" fmla="*/ 17 h 18"/>
                  </a:gdLst>
                  <a:ahLst/>
                  <a:cxnLst>
                    <a:cxn ang="0">
                      <a:pos x="T0" y="T1"/>
                    </a:cxn>
                    <a:cxn ang="0">
                      <a:pos x="T2" y="T3"/>
                    </a:cxn>
                    <a:cxn ang="0">
                      <a:pos x="T4" y="T5"/>
                    </a:cxn>
                    <a:cxn ang="0">
                      <a:pos x="T6" y="T7"/>
                    </a:cxn>
                  </a:cxnLst>
                  <a:rect l="0" t="0" r="r" b="b"/>
                  <a:pathLst>
                    <a:path w="10" h="18">
                      <a:moveTo>
                        <a:pt x="10" y="18"/>
                      </a:moveTo>
                      <a:cubicBezTo>
                        <a:pt x="10" y="15"/>
                        <a:pt x="6" y="10"/>
                        <a:pt x="5" y="8"/>
                      </a:cubicBezTo>
                      <a:cubicBezTo>
                        <a:pt x="3" y="5"/>
                        <a:pt x="2" y="2"/>
                        <a:pt x="0" y="0"/>
                      </a:cubicBezTo>
                      <a:cubicBezTo>
                        <a:pt x="0" y="5"/>
                        <a:pt x="3" y="14"/>
                        <a:pt x="8" y="17"/>
                      </a:cubicBezTo>
                    </a:path>
                  </a:pathLst>
                </a:custGeom>
                <a:solidFill>
                  <a:srgbClr val="006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58" name="Freeform 118"/>
                <p:cNvSpPr>
                  <a:spLocks/>
                </p:cNvSpPr>
                <p:nvPr/>
              </p:nvSpPr>
              <p:spPr bwMode="auto">
                <a:xfrm>
                  <a:off x="1438275" y="1074983"/>
                  <a:ext cx="17463" cy="14288"/>
                </a:xfrm>
                <a:custGeom>
                  <a:avLst/>
                  <a:gdLst>
                    <a:gd name="T0" fmla="*/ 2 w 9"/>
                    <a:gd name="T1" fmla="*/ 7 h 7"/>
                    <a:gd name="T2" fmla="*/ 2 w 9"/>
                    <a:gd name="T3" fmla="*/ 2 h 7"/>
                    <a:gd name="T4" fmla="*/ 9 w 9"/>
                    <a:gd name="T5" fmla="*/ 6 h 7"/>
                  </a:gdLst>
                  <a:ahLst/>
                  <a:cxnLst>
                    <a:cxn ang="0">
                      <a:pos x="T0" y="T1"/>
                    </a:cxn>
                    <a:cxn ang="0">
                      <a:pos x="T2" y="T3"/>
                    </a:cxn>
                    <a:cxn ang="0">
                      <a:pos x="T4" y="T5"/>
                    </a:cxn>
                  </a:cxnLst>
                  <a:rect l="0" t="0" r="r" b="b"/>
                  <a:pathLst>
                    <a:path w="9" h="7">
                      <a:moveTo>
                        <a:pt x="2" y="7"/>
                      </a:moveTo>
                      <a:cubicBezTo>
                        <a:pt x="1" y="6"/>
                        <a:pt x="0" y="3"/>
                        <a:pt x="2" y="2"/>
                      </a:cubicBezTo>
                      <a:cubicBezTo>
                        <a:pt x="4" y="0"/>
                        <a:pt x="7" y="5"/>
                        <a:pt x="9" y="6"/>
                      </a:cubicBezTo>
                    </a:path>
                  </a:pathLst>
                </a:custGeom>
                <a:solidFill>
                  <a:srgbClr val="006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59" name="Freeform 119"/>
                <p:cNvSpPr>
                  <a:spLocks/>
                </p:cNvSpPr>
                <p:nvPr/>
              </p:nvSpPr>
              <p:spPr bwMode="auto">
                <a:xfrm>
                  <a:off x="1379538" y="1059108"/>
                  <a:ext cx="38100" cy="31750"/>
                </a:xfrm>
                <a:custGeom>
                  <a:avLst/>
                  <a:gdLst>
                    <a:gd name="T0" fmla="*/ 19 w 20"/>
                    <a:gd name="T1" fmla="*/ 15 h 16"/>
                    <a:gd name="T2" fmla="*/ 7 w 20"/>
                    <a:gd name="T3" fmla="*/ 3 h 16"/>
                    <a:gd name="T4" fmla="*/ 9 w 20"/>
                    <a:gd name="T5" fmla="*/ 7 h 16"/>
                    <a:gd name="T6" fmla="*/ 18 w 20"/>
                    <a:gd name="T7" fmla="*/ 16 h 16"/>
                  </a:gdLst>
                  <a:ahLst/>
                  <a:cxnLst>
                    <a:cxn ang="0">
                      <a:pos x="T0" y="T1"/>
                    </a:cxn>
                    <a:cxn ang="0">
                      <a:pos x="T2" y="T3"/>
                    </a:cxn>
                    <a:cxn ang="0">
                      <a:pos x="T4" y="T5"/>
                    </a:cxn>
                    <a:cxn ang="0">
                      <a:pos x="T6" y="T7"/>
                    </a:cxn>
                  </a:cxnLst>
                  <a:rect l="0" t="0" r="r" b="b"/>
                  <a:pathLst>
                    <a:path w="20" h="16">
                      <a:moveTo>
                        <a:pt x="19" y="15"/>
                      </a:moveTo>
                      <a:cubicBezTo>
                        <a:pt x="20" y="9"/>
                        <a:pt x="12" y="0"/>
                        <a:pt x="7" y="3"/>
                      </a:cubicBezTo>
                      <a:cubicBezTo>
                        <a:pt x="0" y="6"/>
                        <a:pt x="8" y="13"/>
                        <a:pt x="9" y="7"/>
                      </a:cubicBezTo>
                      <a:cubicBezTo>
                        <a:pt x="15" y="7"/>
                        <a:pt x="17" y="10"/>
                        <a:pt x="18" y="16"/>
                      </a:cubicBezTo>
                    </a:path>
                  </a:pathLst>
                </a:custGeom>
                <a:solidFill>
                  <a:srgbClr val="006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60" name="Freeform 120"/>
                <p:cNvSpPr>
                  <a:spLocks/>
                </p:cNvSpPr>
                <p:nvPr/>
              </p:nvSpPr>
              <p:spPr bwMode="auto">
                <a:xfrm>
                  <a:off x="1395413" y="1073395"/>
                  <a:ext cx="11113" cy="19050"/>
                </a:xfrm>
                <a:custGeom>
                  <a:avLst/>
                  <a:gdLst>
                    <a:gd name="T0" fmla="*/ 6 w 6"/>
                    <a:gd name="T1" fmla="*/ 7 h 10"/>
                    <a:gd name="T2" fmla="*/ 0 w 6"/>
                    <a:gd name="T3" fmla="*/ 4 h 10"/>
                    <a:gd name="T4" fmla="*/ 5 w 6"/>
                    <a:gd name="T5" fmla="*/ 10 h 10"/>
                  </a:gdLst>
                  <a:ahLst/>
                  <a:cxnLst>
                    <a:cxn ang="0">
                      <a:pos x="T0" y="T1"/>
                    </a:cxn>
                    <a:cxn ang="0">
                      <a:pos x="T2" y="T3"/>
                    </a:cxn>
                    <a:cxn ang="0">
                      <a:pos x="T4" y="T5"/>
                    </a:cxn>
                  </a:cxnLst>
                  <a:rect l="0" t="0" r="r" b="b"/>
                  <a:pathLst>
                    <a:path w="6" h="10">
                      <a:moveTo>
                        <a:pt x="6" y="7"/>
                      </a:moveTo>
                      <a:cubicBezTo>
                        <a:pt x="6" y="4"/>
                        <a:pt x="0" y="0"/>
                        <a:pt x="0" y="4"/>
                      </a:cubicBezTo>
                      <a:cubicBezTo>
                        <a:pt x="0" y="6"/>
                        <a:pt x="5" y="6"/>
                        <a:pt x="5" y="10"/>
                      </a:cubicBezTo>
                    </a:path>
                  </a:pathLst>
                </a:custGeom>
                <a:solidFill>
                  <a:srgbClr val="006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61" name="Freeform 121"/>
                <p:cNvSpPr>
                  <a:spLocks/>
                </p:cNvSpPr>
                <p:nvPr/>
              </p:nvSpPr>
              <p:spPr bwMode="auto">
                <a:xfrm>
                  <a:off x="1406525" y="1047995"/>
                  <a:ext cx="17463" cy="44450"/>
                </a:xfrm>
                <a:custGeom>
                  <a:avLst/>
                  <a:gdLst>
                    <a:gd name="T0" fmla="*/ 5 w 9"/>
                    <a:gd name="T1" fmla="*/ 21 h 23"/>
                    <a:gd name="T2" fmla="*/ 1 w 9"/>
                    <a:gd name="T3" fmla="*/ 10 h 23"/>
                    <a:gd name="T4" fmla="*/ 6 w 9"/>
                    <a:gd name="T5" fmla="*/ 2 h 23"/>
                    <a:gd name="T6" fmla="*/ 4 w 9"/>
                    <a:gd name="T7" fmla="*/ 10 h 23"/>
                    <a:gd name="T8" fmla="*/ 8 w 9"/>
                    <a:gd name="T9" fmla="*/ 23 h 23"/>
                  </a:gdLst>
                  <a:ahLst/>
                  <a:cxnLst>
                    <a:cxn ang="0">
                      <a:pos x="T0" y="T1"/>
                    </a:cxn>
                    <a:cxn ang="0">
                      <a:pos x="T2" y="T3"/>
                    </a:cxn>
                    <a:cxn ang="0">
                      <a:pos x="T4" y="T5"/>
                    </a:cxn>
                    <a:cxn ang="0">
                      <a:pos x="T6" y="T7"/>
                    </a:cxn>
                    <a:cxn ang="0">
                      <a:pos x="T8" y="T9"/>
                    </a:cxn>
                  </a:cxnLst>
                  <a:rect l="0" t="0" r="r" b="b"/>
                  <a:pathLst>
                    <a:path w="9" h="23">
                      <a:moveTo>
                        <a:pt x="5" y="21"/>
                      </a:moveTo>
                      <a:cubicBezTo>
                        <a:pt x="6" y="16"/>
                        <a:pt x="2" y="14"/>
                        <a:pt x="1" y="10"/>
                      </a:cubicBezTo>
                      <a:cubicBezTo>
                        <a:pt x="0" y="8"/>
                        <a:pt x="2" y="0"/>
                        <a:pt x="6" y="2"/>
                      </a:cubicBezTo>
                      <a:cubicBezTo>
                        <a:pt x="9" y="4"/>
                        <a:pt x="4" y="8"/>
                        <a:pt x="4" y="10"/>
                      </a:cubicBezTo>
                      <a:cubicBezTo>
                        <a:pt x="3" y="14"/>
                        <a:pt x="6" y="20"/>
                        <a:pt x="8" y="23"/>
                      </a:cubicBezTo>
                    </a:path>
                  </a:pathLst>
                </a:custGeom>
                <a:solidFill>
                  <a:srgbClr val="006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62" name="Freeform 122"/>
                <p:cNvSpPr>
                  <a:spLocks/>
                </p:cNvSpPr>
                <p:nvPr/>
              </p:nvSpPr>
              <p:spPr bwMode="auto">
                <a:xfrm>
                  <a:off x="1373188" y="1065458"/>
                  <a:ext cx="15875" cy="31750"/>
                </a:xfrm>
                <a:custGeom>
                  <a:avLst/>
                  <a:gdLst>
                    <a:gd name="T0" fmla="*/ 5 w 8"/>
                    <a:gd name="T1" fmla="*/ 13 h 16"/>
                    <a:gd name="T2" fmla="*/ 3 w 8"/>
                    <a:gd name="T3" fmla="*/ 0 h 16"/>
                    <a:gd name="T4" fmla="*/ 6 w 8"/>
                    <a:gd name="T5" fmla="*/ 8 h 16"/>
                    <a:gd name="T6" fmla="*/ 8 w 8"/>
                    <a:gd name="T7" fmla="*/ 16 h 16"/>
                  </a:gdLst>
                  <a:ahLst/>
                  <a:cxnLst>
                    <a:cxn ang="0">
                      <a:pos x="T0" y="T1"/>
                    </a:cxn>
                    <a:cxn ang="0">
                      <a:pos x="T2" y="T3"/>
                    </a:cxn>
                    <a:cxn ang="0">
                      <a:pos x="T4" y="T5"/>
                    </a:cxn>
                    <a:cxn ang="0">
                      <a:pos x="T6" y="T7"/>
                    </a:cxn>
                  </a:cxnLst>
                  <a:rect l="0" t="0" r="r" b="b"/>
                  <a:pathLst>
                    <a:path w="8" h="16">
                      <a:moveTo>
                        <a:pt x="5" y="13"/>
                      </a:moveTo>
                      <a:cubicBezTo>
                        <a:pt x="0" y="11"/>
                        <a:pt x="2" y="3"/>
                        <a:pt x="3" y="0"/>
                      </a:cubicBezTo>
                      <a:cubicBezTo>
                        <a:pt x="4" y="3"/>
                        <a:pt x="4" y="5"/>
                        <a:pt x="6" y="8"/>
                      </a:cubicBezTo>
                      <a:cubicBezTo>
                        <a:pt x="8" y="11"/>
                        <a:pt x="8" y="12"/>
                        <a:pt x="8" y="16"/>
                      </a:cubicBezTo>
                    </a:path>
                  </a:pathLst>
                </a:custGeom>
                <a:solidFill>
                  <a:srgbClr val="006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63" name="Rectangle 123"/>
                <p:cNvSpPr>
                  <a:spLocks noChangeArrowheads="1"/>
                </p:cNvSpPr>
                <p:nvPr/>
              </p:nvSpPr>
              <p:spPr bwMode="auto">
                <a:xfrm>
                  <a:off x="1447800" y="987670"/>
                  <a:ext cx="42863" cy="12700"/>
                </a:xfrm>
                <a:prstGeom prst="rect">
                  <a:avLst/>
                </a:prstGeom>
                <a:solidFill>
                  <a:srgbClr val="D88D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64" name="Rectangle 124"/>
                <p:cNvSpPr>
                  <a:spLocks noChangeArrowheads="1"/>
                </p:cNvSpPr>
                <p:nvPr/>
              </p:nvSpPr>
              <p:spPr bwMode="auto">
                <a:xfrm>
                  <a:off x="1539875" y="830508"/>
                  <a:ext cx="46038" cy="15875"/>
                </a:xfrm>
                <a:prstGeom prst="rect">
                  <a:avLst/>
                </a:prstGeom>
                <a:solidFill>
                  <a:srgbClr val="D88D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65" name="Rectangle 125"/>
                <p:cNvSpPr>
                  <a:spLocks noChangeArrowheads="1"/>
                </p:cNvSpPr>
                <p:nvPr/>
              </p:nvSpPr>
              <p:spPr bwMode="auto">
                <a:xfrm>
                  <a:off x="1541463" y="1040058"/>
                  <a:ext cx="46038" cy="15875"/>
                </a:xfrm>
                <a:prstGeom prst="rect">
                  <a:avLst/>
                </a:prstGeom>
                <a:solidFill>
                  <a:srgbClr val="D88D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66" name="Rectangle 126"/>
                <p:cNvSpPr>
                  <a:spLocks noChangeArrowheads="1"/>
                </p:cNvSpPr>
                <p:nvPr/>
              </p:nvSpPr>
              <p:spPr bwMode="auto">
                <a:xfrm>
                  <a:off x="838200" y="1017833"/>
                  <a:ext cx="46038" cy="15875"/>
                </a:xfrm>
                <a:prstGeom prst="rect">
                  <a:avLst/>
                </a:prstGeom>
                <a:solidFill>
                  <a:srgbClr val="D88D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67" name="Rectangle 127"/>
                <p:cNvSpPr>
                  <a:spLocks noChangeArrowheads="1"/>
                </p:cNvSpPr>
                <p:nvPr/>
              </p:nvSpPr>
              <p:spPr bwMode="auto">
                <a:xfrm>
                  <a:off x="838200" y="822570"/>
                  <a:ext cx="46038" cy="15875"/>
                </a:xfrm>
                <a:prstGeom prst="rect">
                  <a:avLst/>
                </a:prstGeom>
                <a:solidFill>
                  <a:srgbClr val="D88D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68" name="Rectangle 128"/>
                <p:cNvSpPr>
                  <a:spLocks noChangeArrowheads="1"/>
                </p:cNvSpPr>
                <p:nvPr/>
              </p:nvSpPr>
              <p:spPr bwMode="auto">
                <a:xfrm>
                  <a:off x="1035050" y="895595"/>
                  <a:ext cx="46038" cy="14288"/>
                </a:xfrm>
                <a:prstGeom prst="rect">
                  <a:avLst/>
                </a:prstGeom>
                <a:solidFill>
                  <a:srgbClr val="D88D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69" name="Rectangle 129"/>
                <p:cNvSpPr>
                  <a:spLocks noChangeArrowheads="1"/>
                </p:cNvSpPr>
                <p:nvPr/>
              </p:nvSpPr>
              <p:spPr bwMode="auto">
                <a:xfrm>
                  <a:off x="952500" y="990845"/>
                  <a:ext cx="46038" cy="15875"/>
                </a:xfrm>
                <a:prstGeom prst="rect">
                  <a:avLst/>
                </a:prstGeom>
                <a:solidFill>
                  <a:srgbClr val="D88D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70" name="Rectangle 130"/>
                <p:cNvSpPr>
                  <a:spLocks noChangeArrowheads="1"/>
                </p:cNvSpPr>
                <p:nvPr/>
              </p:nvSpPr>
              <p:spPr bwMode="auto">
                <a:xfrm>
                  <a:off x="998538" y="1005133"/>
                  <a:ext cx="42863" cy="15875"/>
                </a:xfrm>
                <a:prstGeom prst="rect">
                  <a:avLst/>
                </a:prstGeom>
                <a:solidFill>
                  <a:srgbClr val="D88D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471" name="Rectangle 131"/>
                <p:cNvSpPr>
                  <a:spLocks noChangeArrowheads="1"/>
                </p:cNvSpPr>
                <p:nvPr/>
              </p:nvSpPr>
              <p:spPr bwMode="auto">
                <a:xfrm>
                  <a:off x="1403350" y="1000370"/>
                  <a:ext cx="44450" cy="14288"/>
                </a:xfrm>
                <a:prstGeom prst="rect">
                  <a:avLst/>
                </a:prstGeom>
                <a:solidFill>
                  <a:srgbClr val="D88D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grpSp>
        </p:grpSp>
        <p:grpSp>
          <p:nvGrpSpPr>
            <p:cNvPr id="37" name="组合 36"/>
            <p:cNvGrpSpPr/>
            <p:nvPr/>
          </p:nvGrpSpPr>
          <p:grpSpPr>
            <a:xfrm>
              <a:off x="3546074" y="4459077"/>
              <a:ext cx="294059" cy="216024"/>
              <a:chOff x="3589242" y="4293096"/>
              <a:chExt cx="931863" cy="766762"/>
            </a:xfrm>
          </p:grpSpPr>
          <p:sp>
            <p:nvSpPr>
              <p:cNvPr id="396" name="Freeform 73"/>
              <p:cNvSpPr>
                <a:spLocks/>
              </p:cNvSpPr>
              <p:nvPr/>
            </p:nvSpPr>
            <p:spPr bwMode="auto">
              <a:xfrm>
                <a:off x="3589242" y="4323258"/>
                <a:ext cx="931863" cy="736600"/>
              </a:xfrm>
              <a:custGeom>
                <a:avLst/>
                <a:gdLst>
                  <a:gd name="T0" fmla="*/ 227 w 248"/>
                  <a:gd name="T1" fmla="*/ 0 h 196"/>
                  <a:gd name="T2" fmla="*/ 21 w 248"/>
                  <a:gd name="T3" fmla="*/ 0 h 196"/>
                  <a:gd name="T4" fmla="*/ 0 w 248"/>
                  <a:gd name="T5" fmla="*/ 21 h 196"/>
                  <a:gd name="T6" fmla="*/ 0 w 248"/>
                  <a:gd name="T7" fmla="*/ 175 h 196"/>
                  <a:gd name="T8" fmla="*/ 21 w 248"/>
                  <a:gd name="T9" fmla="*/ 196 h 196"/>
                  <a:gd name="T10" fmla="*/ 227 w 248"/>
                  <a:gd name="T11" fmla="*/ 196 h 196"/>
                  <a:gd name="T12" fmla="*/ 248 w 248"/>
                  <a:gd name="T13" fmla="*/ 175 h 196"/>
                  <a:gd name="T14" fmla="*/ 248 w 248"/>
                  <a:gd name="T15" fmla="*/ 21 h 196"/>
                  <a:gd name="T16" fmla="*/ 227 w 248"/>
                  <a:gd name="T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196">
                    <a:moveTo>
                      <a:pt x="227" y="0"/>
                    </a:moveTo>
                    <a:cubicBezTo>
                      <a:pt x="21" y="0"/>
                      <a:pt x="21" y="0"/>
                      <a:pt x="21" y="0"/>
                    </a:cubicBezTo>
                    <a:cubicBezTo>
                      <a:pt x="9" y="0"/>
                      <a:pt x="0" y="9"/>
                      <a:pt x="0" y="21"/>
                    </a:cubicBezTo>
                    <a:cubicBezTo>
                      <a:pt x="0" y="175"/>
                      <a:pt x="0" y="175"/>
                      <a:pt x="0" y="175"/>
                    </a:cubicBezTo>
                    <a:cubicBezTo>
                      <a:pt x="0" y="187"/>
                      <a:pt x="9" y="196"/>
                      <a:pt x="21" y="196"/>
                    </a:cubicBezTo>
                    <a:cubicBezTo>
                      <a:pt x="227" y="196"/>
                      <a:pt x="227" y="196"/>
                      <a:pt x="227" y="196"/>
                    </a:cubicBezTo>
                    <a:cubicBezTo>
                      <a:pt x="239" y="196"/>
                      <a:pt x="248" y="187"/>
                      <a:pt x="248" y="175"/>
                    </a:cubicBezTo>
                    <a:cubicBezTo>
                      <a:pt x="248" y="21"/>
                      <a:pt x="248" y="21"/>
                      <a:pt x="248" y="21"/>
                    </a:cubicBezTo>
                    <a:cubicBezTo>
                      <a:pt x="248" y="9"/>
                      <a:pt x="239" y="0"/>
                      <a:pt x="22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97" name="Freeform 74"/>
              <p:cNvSpPr>
                <a:spLocks/>
              </p:cNvSpPr>
              <p:nvPr/>
            </p:nvSpPr>
            <p:spPr bwMode="auto">
              <a:xfrm>
                <a:off x="3589242" y="4293096"/>
                <a:ext cx="931863" cy="736600"/>
              </a:xfrm>
              <a:custGeom>
                <a:avLst/>
                <a:gdLst>
                  <a:gd name="T0" fmla="*/ 227 w 248"/>
                  <a:gd name="T1" fmla="*/ 0 h 196"/>
                  <a:gd name="T2" fmla="*/ 21 w 248"/>
                  <a:gd name="T3" fmla="*/ 0 h 196"/>
                  <a:gd name="T4" fmla="*/ 0 w 248"/>
                  <a:gd name="T5" fmla="*/ 21 h 196"/>
                  <a:gd name="T6" fmla="*/ 0 w 248"/>
                  <a:gd name="T7" fmla="*/ 175 h 196"/>
                  <a:gd name="T8" fmla="*/ 21 w 248"/>
                  <a:gd name="T9" fmla="*/ 196 h 196"/>
                  <a:gd name="T10" fmla="*/ 227 w 248"/>
                  <a:gd name="T11" fmla="*/ 196 h 196"/>
                  <a:gd name="T12" fmla="*/ 248 w 248"/>
                  <a:gd name="T13" fmla="*/ 175 h 196"/>
                  <a:gd name="T14" fmla="*/ 248 w 248"/>
                  <a:gd name="T15" fmla="*/ 21 h 196"/>
                  <a:gd name="T16" fmla="*/ 227 w 248"/>
                  <a:gd name="T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196">
                    <a:moveTo>
                      <a:pt x="227" y="0"/>
                    </a:moveTo>
                    <a:cubicBezTo>
                      <a:pt x="21" y="0"/>
                      <a:pt x="21" y="0"/>
                      <a:pt x="21" y="0"/>
                    </a:cubicBezTo>
                    <a:cubicBezTo>
                      <a:pt x="9" y="0"/>
                      <a:pt x="0" y="9"/>
                      <a:pt x="0" y="21"/>
                    </a:cubicBezTo>
                    <a:cubicBezTo>
                      <a:pt x="0" y="175"/>
                      <a:pt x="0" y="175"/>
                      <a:pt x="0" y="175"/>
                    </a:cubicBezTo>
                    <a:cubicBezTo>
                      <a:pt x="0" y="187"/>
                      <a:pt x="9" y="196"/>
                      <a:pt x="21" y="196"/>
                    </a:cubicBezTo>
                    <a:cubicBezTo>
                      <a:pt x="227" y="196"/>
                      <a:pt x="227" y="196"/>
                      <a:pt x="227" y="196"/>
                    </a:cubicBezTo>
                    <a:cubicBezTo>
                      <a:pt x="239" y="196"/>
                      <a:pt x="248" y="187"/>
                      <a:pt x="248" y="175"/>
                    </a:cubicBezTo>
                    <a:cubicBezTo>
                      <a:pt x="248" y="21"/>
                      <a:pt x="248" y="21"/>
                      <a:pt x="248" y="21"/>
                    </a:cubicBezTo>
                    <a:cubicBezTo>
                      <a:pt x="248" y="9"/>
                      <a:pt x="239" y="0"/>
                      <a:pt x="227" y="0"/>
                    </a:cubicBezTo>
                    <a:close/>
                  </a:path>
                </a:pathLst>
              </a:custGeom>
              <a:solidFill>
                <a:srgbClr val="528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98" name="Rectangle 75"/>
              <p:cNvSpPr>
                <a:spLocks noChangeArrowheads="1"/>
              </p:cNvSpPr>
              <p:nvPr/>
            </p:nvSpPr>
            <p:spPr bwMode="auto">
              <a:xfrm>
                <a:off x="3589242" y="4383583"/>
                <a:ext cx="931863" cy="149225"/>
              </a:xfrm>
              <a:prstGeom prst="rect">
                <a:avLst/>
              </a:prstGeom>
              <a:solidFill>
                <a:srgbClr val="2222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99" name="Freeform 76"/>
              <p:cNvSpPr>
                <a:spLocks/>
              </p:cNvSpPr>
              <p:nvPr/>
            </p:nvSpPr>
            <p:spPr bwMode="auto">
              <a:xfrm>
                <a:off x="3695604" y="4609008"/>
                <a:ext cx="720725" cy="90488"/>
              </a:xfrm>
              <a:custGeom>
                <a:avLst/>
                <a:gdLst>
                  <a:gd name="T0" fmla="*/ 0 w 454"/>
                  <a:gd name="T1" fmla="*/ 0 h 57"/>
                  <a:gd name="T2" fmla="*/ 0 w 454"/>
                  <a:gd name="T3" fmla="*/ 57 h 57"/>
                  <a:gd name="T4" fmla="*/ 222 w 454"/>
                  <a:gd name="T5" fmla="*/ 57 h 57"/>
                  <a:gd name="T6" fmla="*/ 222 w 454"/>
                  <a:gd name="T7" fmla="*/ 57 h 57"/>
                  <a:gd name="T8" fmla="*/ 402 w 454"/>
                  <a:gd name="T9" fmla="*/ 57 h 57"/>
                  <a:gd name="T10" fmla="*/ 402 w 454"/>
                  <a:gd name="T11" fmla="*/ 57 h 57"/>
                  <a:gd name="T12" fmla="*/ 454 w 454"/>
                  <a:gd name="T13" fmla="*/ 57 h 57"/>
                  <a:gd name="T14" fmla="*/ 454 w 454"/>
                  <a:gd name="T15" fmla="*/ 0 h 57"/>
                  <a:gd name="T16" fmla="*/ 0 w 454"/>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57">
                    <a:moveTo>
                      <a:pt x="0" y="0"/>
                    </a:moveTo>
                    <a:lnTo>
                      <a:pt x="0" y="57"/>
                    </a:lnTo>
                    <a:lnTo>
                      <a:pt x="222" y="57"/>
                    </a:lnTo>
                    <a:lnTo>
                      <a:pt x="222" y="57"/>
                    </a:lnTo>
                    <a:lnTo>
                      <a:pt x="402" y="57"/>
                    </a:lnTo>
                    <a:lnTo>
                      <a:pt x="402" y="57"/>
                    </a:lnTo>
                    <a:lnTo>
                      <a:pt x="454" y="57"/>
                    </a:lnTo>
                    <a:lnTo>
                      <a:pt x="4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400" name="Freeform 77"/>
              <p:cNvSpPr>
                <a:spLocks/>
              </p:cNvSpPr>
              <p:nvPr/>
            </p:nvSpPr>
            <p:spPr bwMode="auto">
              <a:xfrm>
                <a:off x="3695604" y="4788396"/>
                <a:ext cx="300038" cy="166688"/>
              </a:xfrm>
              <a:custGeom>
                <a:avLst/>
                <a:gdLst>
                  <a:gd name="T0" fmla="*/ 58 w 80"/>
                  <a:gd name="T1" fmla="*/ 0 h 44"/>
                  <a:gd name="T2" fmla="*/ 40 w 80"/>
                  <a:gd name="T3" fmla="*/ 9 h 44"/>
                  <a:gd name="T4" fmla="*/ 22 w 80"/>
                  <a:gd name="T5" fmla="*/ 0 h 44"/>
                  <a:gd name="T6" fmla="*/ 0 w 80"/>
                  <a:gd name="T7" fmla="*/ 22 h 44"/>
                  <a:gd name="T8" fmla="*/ 22 w 80"/>
                  <a:gd name="T9" fmla="*/ 44 h 44"/>
                  <a:gd name="T10" fmla="*/ 40 w 80"/>
                  <a:gd name="T11" fmla="*/ 35 h 44"/>
                  <a:gd name="T12" fmla="*/ 58 w 80"/>
                  <a:gd name="T13" fmla="*/ 44 h 44"/>
                  <a:gd name="T14" fmla="*/ 80 w 80"/>
                  <a:gd name="T15" fmla="*/ 22 h 44"/>
                  <a:gd name="T16" fmla="*/ 58 w 80"/>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4">
                    <a:moveTo>
                      <a:pt x="58" y="0"/>
                    </a:moveTo>
                    <a:cubicBezTo>
                      <a:pt x="51" y="0"/>
                      <a:pt x="44" y="4"/>
                      <a:pt x="40" y="9"/>
                    </a:cubicBezTo>
                    <a:cubicBezTo>
                      <a:pt x="36" y="4"/>
                      <a:pt x="29" y="0"/>
                      <a:pt x="22" y="0"/>
                    </a:cubicBezTo>
                    <a:cubicBezTo>
                      <a:pt x="10" y="0"/>
                      <a:pt x="0" y="10"/>
                      <a:pt x="0" y="22"/>
                    </a:cubicBezTo>
                    <a:cubicBezTo>
                      <a:pt x="0" y="34"/>
                      <a:pt x="10" y="44"/>
                      <a:pt x="22" y="44"/>
                    </a:cubicBezTo>
                    <a:cubicBezTo>
                      <a:pt x="29" y="44"/>
                      <a:pt x="36" y="40"/>
                      <a:pt x="40" y="35"/>
                    </a:cubicBezTo>
                    <a:cubicBezTo>
                      <a:pt x="44" y="40"/>
                      <a:pt x="51" y="44"/>
                      <a:pt x="58" y="44"/>
                    </a:cubicBezTo>
                    <a:cubicBezTo>
                      <a:pt x="70" y="44"/>
                      <a:pt x="80" y="34"/>
                      <a:pt x="80" y="22"/>
                    </a:cubicBezTo>
                    <a:cubicBezTo>
                      <a:pt x="80" y="10"/>
                      <a:pt x="70" y="0"/>
                      <a:pt x="58" y="0"/>
                    </a:cubicBezTo>
                    <a:close/>
                  </a:path>
                </a:pathLst>
              </a:custGeom>
              <a:solidFill>
                <a:srgbClr val="457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grpSp>
        <p:grpSp>
          <p:nvGrpSpPr>
            <p:cNvPr id="38" name="组合 37"/>
            <p:cNvGrpSpPr/>
            <p:nvPr/>
          </p:nvGrpSpPr>
          <p:grpSpPr>
            <a:xfrm>
              <a:off x="701731" y="3443025"/>
              <a:ext cx="1696670" cy="577847"/>
              <a:chOff x="6233865" y="93171"/>
              <a:chExt cx="1603578" cy="518750"/>
            </a:xfrm>
          </p:grpSpPr>
          <p:sp>
            <p:nvSpPr>
              <p:cNvPr id="394" name="文本框 393"/>
              <p:cNvSpPr txBox="1"/>
              <p:nvPr/>
            </p:nvSpPr>
            <p:spPr>
              <a:xfrm>
                <a:off x="6260889" y="189698"/>
                <a:ext cx="1576554" cy="331560"/>
              </a:xfrm>
              <a:prstGeom prst="rect">
                <a:avLst/>
              </a:prstGeom>
              <a:noFill/>
            </p:spPr>
            <p:txBody>
              <a:bodyPr wrap="square" rtlCol="0">
                <a:spAutoFit/>
              </a:bodyPr>
              <a:lstStyle/>
              <a:p>
                <a:pPr defTabSz="914400">
                  <a:lnSpc>
                    <a:spcPct val="90000"/>
                  </a:lnSpc>
                  <a:defRPr/>
                </a:pPr>
                <a:r>
                  <a:rPr lang="en-US" altLang="zh-CN" sz="1000" kern="0" dirty="0">
                    <a:solidFill>
                      <a:srgbClr val="000000"/>
                    </a:solidFill>
                    <a:latin typeface="New roman"/>
                  </a:rPr>
                  <a:t>I need the weather Information of RSU1</a:t>
                </a:r>
                <a:endParaRPr lang="zh-CN" altLang="en-US" sz="1000" kern="0" dirty="0">
                  <a:solidFill>
                    <a:srgbClr val="000000"/>
                  </a:solidFill>
                  <a:latin typeface="New roman"/>
                </a:endParaRPr>
              </a:p>
            </p:txBody>
          </p:sp>
          <p:sp>
            <p:nvSpPr>
              <p:cNvPr id="395" name="椭圆形标注 394"/>
              <p:cNvSpPr/>
              <p:nvPr/>
            </p:nvSpPr>
            <p:spPr>
              <a:xfrm>
                <a:off x="6233865" y="93171"/>
                <a:ext cx="1317567" cy="518750"/>
              </a:xfrm>
              <a:prstGeom prst="wedgeEllipseCallout">
                <a:avLst/>
              </a:prstGeom>
              <a:noFill/>
              <a:ln w="9525" cap="flat" cmpd="sng" algn="ctr">
                <a:solidFill>
                  <a:srgbClr val="545454">
                    <a:shade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grpSp>
        <p:pic>
          <p:nvPicPr>
            <p:cNvPr id="39" name="图片 38"/>
            <p:cNvPicPr>
              <a:picLocks noChangeAspect="1"/>
            </p:cNvPicPr>
            <p:nvPr/>
          </p:nvPicPr>
          <p:blipFill>
            <a:blip r:embed="rId3"/>
            <a:stretch>
              <a:fillRect/>
            </a:stretch>
          </p:blipFill>
          <p:spPr>
            <a:xfrm>
              <a:off x="5757073" y="3181349"/>
              <a:ext cx="526758" cy="563002"/>
            </a:xfrm>
            <a:prstGeom prst="rect">
              <a:avLst/>
            </a:prstGeom>
          </p:spPr>
        </p:pic>
        <p:grpSp>
          <p:nvGrpSpPr>
            <p:cNvPr id="40" name="组合 39"/>
            <p:cNvGrpSpPr/>
            <p:nvPr/>
          </p:nvGrpSpPr>
          <p:grpSpPr>
            <a:xfrm>
              <a:off x="5080456" y="3034942"/>
              <a:ext cx="350126" cy="327448"/>
              <a:chOff x="9344686" y="2728925"/>
              <a:chExt cx="506538" cy="579380"/>
            </a:xfrm>
          </p:grpSpPr>
          <p:sp>
            <p:nvSpPr>
              <p:cNvPr id="382" name="Freeform 179"/>
              <p:cNvSpPr>
                <a:spLocks/>
              </p:cNvSpPr>
              <p:nvPr/>
            </p:nvSpPr>
            <p:spPr bwMode="auto">
              <a:xfrm>
                <a:off x="9573255" y="3067176"/>
                <a:ext cx="43537" cy="113029"/>
              </a:xfrm>
              <a:custGeom>
                <a:avLst/>
                <a:gdLst>
                  <a:gd name="T0" fmla="*/ 25 w 25"/>
                  <a:gd name="T1" fmla="*/ 52 h 64"/>
                  <a:gd name="T2" fmla="*/ 13 w 25"/>
                  <a:gd name="T3" fmla="*/ 64 h 64"/>
                  <a:gd name="T4" fmla="*/ 0 w 25"/>
                  <a:gd name="T5" fmla="*/ 52 h 64"/>
                  <a:gd name="T6" fmla="*/ 0 w 25"/>
                  <a:gd name="T7" fmla="*/ 13 h 64"/>
                  <a:gd name="T8" fmla="*/ 13 w 25"/>
                  <a:gd name="T9" fmla="*/ 0 h 64"/>
                  <a:gd name="T10" fmla="*/ 25 w 25"/>
                  <a:gd name="T11" fmla="*/ 13 h 64"/>
                  <a:gd name="T12" fmla="*/ 25 w 25"/>
                  <a:gd name="T13" fmla="*/ 52 h 64"/>
                </a:gdLst>
                <a:ahLst/>
                <a:cxnLst>
                  <a:cxn ang="0">
                    <a:pos x="T0" y="T1"/>
                  </a:cxn>
                  <a:cxn ang="0">
                    <a:pos x="T2" y="T3"/>
                  </a:cxn>
                  <a:cxn ang="0">
                    <a:pos x="T4" y="T5"/>
                  </a:cxn>
                  <a:cxn ang="0">
                    <a:pos x="T6" y="T7"/>
                  </a:cxn>
                  <a:cxn ang="0">
                    <a:pos x="T8" y="T9"/>
                  </a:cxn>
                  <a:cxn ang="0">
                    <a:pos x="T10" y="T11"/>
                  </a:cxn>
                  <a:cxn ang="0">
                    <a:pos x="T12" y="T13"/>
                  </a:cxn>
                </a:cxnLst>
                <a:rect l="0" t="0" r="r" b="b"/>
                <a:pathLst>
                  <a:path w="25" h="64">
                    <a:moveTo>
                      <a:pt x="25" y="52"/>
                    </a:moveTo>
                    <a:cubicBezTo>
                      <a:pt x="25" y="59"/>
                      <a:pt x="20" y="64"/>
                      <a:pt x="13" y="64"/>
                    </a:cubicBezTo>
                    <a:cubicBezTo>
                      <a:pt x="6" y="64"/>
                      <a:pt x="0" y="59"/>
                      <a:pt x="0" y="52"/>
                    </a:cubicBezTo>
                    <a:cubicBezTo>
                      <a:pt x="0" y="13"/>
                      <a:pt x="0" y="13"/>
                      <a:pt x="0" y="13"/>
                    </a:cubicBezTo>
                    <a:cubicBezTo>
                      <a:pt x="0" y="5"/>
                      <a:pt x="6" y="0"/>
                      <a:pt x="13" y="0"/>
                    </a:cubicBezTo>
                    <a:cubicBezTo>
                      <a:pt x="20" y="0"/>
                      <a:pt x="25" y="5"/>
                      <a:pt x="25" y="13"/>
                    </a:cubicBezTo>
                    <a:lnTo>
                      <a:pt x="25" y="52"/>
                    </a:lnTo>
                    <a:close/>
                  </a:path>
                </a:pathLst>
              </a:custGeom>
              <a:solidFill>
                <a:srgbClr val="3448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83" name="Freeform 180"/>
              <p:cNvSpPr>
                <a:spLocks/>
              </p:cNvSpPr>
              <p:nvPr/>
            </p:nvSpPr>
            <p:spPr bwMode="auto">
              <a:xfrm>
                <a:off x="9573255" y="3067176"/>
                <a:ext cx="20931" cy="113029"/>
              </a:xfrm>
              <a:custGeom>
                <a:avLst/>
                <a:gdLst>
                  <a:gd name="T0" fmla="*/ 12 w 12"/>
                  <a:gd name="T1" fmla="*/ 0 h 64"/>
                  <a:gd name="T2" fmla="*/ 0 w 12"/>
                  <a:gd name="T3" fmla="*/ 13 h 64"/>
                  <a:gd name="T4" fmla="*/ 0 w 12"/>
                  <a:gd name="T5" fmla="*/ 52 h 64"/>
                  <a:gd name="T6" fmla="*/ 12 w 12"/>
                  <a:gd name="T7" fmla="*/ 64 h 64"/>
                  <a:gd name="T8" fmla="*/ 12 w 12"/>
                  <a:gd name="T9" fmla="*/ 0 h 64"/>
                </a:gdLst>
                <a:ahLst/>
                <a:cxnLst>
                  <a:cxn ang="0">
                    <a:pos x="T0" y="T1"/>
                  </a:cxn>
                  <a:cxn ang="0">
                    <a:pos x="T2" y="T3"/>
                  </a:cxn>
                  <a:cxn ang="0">
                    <a:pos x="T4" y="T5"/>
                  </a:cxn>
                  <a:cxn ang="0">
                    <a:pos x="T6" y="T7"/>
                  </a:cxn>
                  <a:cxn ang="0">
                    <a:pos x="T8" y="T9"/>
                  </a:cxn>
                </a:cxnLst>
                <a:rect l="0" t="0" r="r" b="b"/>
                <a:pathLst>
                  <a:path w="12" h="64">
                    <a:moveTo>
                      <a:pt x="12" y="0"/>
                    </a:moveTo>
                    <a:cubicBezTo>
                      <a:pt x="5" y="0"/>
                      <a:pt x="0" y="6"/>
                      <a:pt x="0" y="13"/>
                    </a:cubicBezTo>
                    <a:cubicBezTo>
                      <a:pt x="0" y="52"/>
                      <a:pt x="0" y="52"/>
                      <a:pt x="0" y="52"/>
                    </a:cubicBezTo>
                    <a:cubicBezTo>
                      <a:pt x="0" y="59"/>
                      <a:pt x="5" y="64"/>
                      <a:pt x="12" y="64"/>
                    </a:cubicBezTo>
                    <a:lnTo>
                      <a:pt x="12" y="0"/>
                    </a:lnTo>
                    <a:close/>
                  </a:path>
                </a:pathLst>
              </a:custGeom>
              <a:solidFill>
                <a:srgbClr val="4155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84" name="Freeform 181"/>
              <p:cNvSpPr>
                <a:spLocks/>
              </p:cNvSpPr>
              <p:nvPr/>
            </p:nvSpPr>
            <p:spPr bwMode="auto">
              <a:xfrm>
                <a:off x="9487019" y="2807627"/>
                <a:ext cx="216011" cy="285504"/>
              </a:xfrm>
              <a:custGeom>
                <a:avLst/>
                <a:gdLst>
                  <a:gd name="T0" fmla="*/ 122 w 123"/>
                  <a:gd name="T1" fmla="*/ 155 h 162"/>
                  <a:gd name="T2" fmla="*/ 122 w 123"/>
                  <a:gd name="T3" fmla="*/ 155 h 162"/>
                  <a:gd name="T4" fmla="*/ 67 w 123"/>
                  <a:gd name="T5" fmla="*/ 5 h 162"/>
                  <a:gd name="T6" fmla="*/ 62 w 123"/>
                  <a:gd name="T7" fmla="*/ 0 h 162"/>
                  <a:gd name="T8" fmla="*/ 62 w 123"/>
                  <a:gd name="T9" fmla="*/ 0 h 162"/>
                  <a:gd name="T10" fmla="*/ 62 w 123"/>
                  <a:gd name="T11" fmla="*/ 0 h 162"/>
                  <a:gd name="T12" fmla="*/ 62 w 123"/>
                  <a:gd name="T13" fmla="*/ 0 h 162"/>
                  <a:gd name="T14" fmla="*/ 62 w 123"/>
                  <a:gd name="T15" fmla="*/ 0 h 162"/>
                  <a:gd name="T16" fmla="*/ 57 w 123"/>
                  <a:gd name="T17" fmla="*/ 5 h 162"/>
                  <a:gd name="T18" fmla="*/ 2 w 123"/>
                  <a:gd name="T19" fmla="*/ 155 h 162"/>
                  <a:gd name="T20" fmla="*/ 1 w 123"/>
                  <a:gd name="T21" fmla="*/ 155 h 162"/>
                  <a:gd name="T22" fmla="*/ 0 w 123"/>
                  <a:gd name="T23" fmla="*/ 161 h 162"/>
                  <a:gd name="T24" fmla="*/ 1 w 123"/>
                  <a:gd name="T25" fmla="*/ 162 h 162"/>
                  <a:gd name="T26" fmla="*/ 122 w 123"/>
                  <a:gd name="T27" fmla="*/ 162 h 162"/>
                  <a:gd name="T28" fmla="*/ 123 w 123"/>
                  <a:gd name="T29" fmla="*/ 161 h 162"/>
                  <a:gd name="T30" fmla="*/ 122 w 123"/>
                  <a:gd name="T31" fmla="*/ 15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62">
                    <a:moveTo>
                      <a:pt x="122" y="155"/>
                    </a:moveTo>
                    <a:cubicBezTo>
                      <a:pt x="122" y="155"/>
                      <a:pt x="122" y="155"/>
                      <a:pt x="122" y="155"/>
                    </a:cubicBezTo>
                    <a:cubicBezTo>
                      <a:pt x="67" y="5"/>
                      <a:pt x="67" y="5"/>
                      <a:pt x="67" y="5"/>
                    </a:cubicBezTo>
                    <a:cubicBezTo>
                      <a:pt x="66" y="1"/>
                      <a:pt x="64" y="0"/>
                      <a:pt x="62" y="0"/>
                    </a:cubicBezTo>
                    <a:cubicBezTo>
                      <a:pt x="62" y="0"/>
                      <a:pt x="62" y="0"/>
                      <a:pt x="62" y="0"/>
                    </a:cubicBezTo>
                    <a:cubicBezTo>
                      <a:pt x="62" y="0"/>
                      <a:pt x="62" y="0"/>
                      <a:pt x="62" y="0"/>
                    </a:cubicBezTo>
                    <a:cubicBezTo>
                      <a:pt x="62" y="0"/>
                      <a:pt x="62" y="0"/>
                      <a:pt x="62" y="0"/>
                    </a:cubicBezTo>
                    <a:cubicBezTo>
                      <a:pt x="62" y="0"/>
                      <a:pt x="62" y="0"/>
                      <a:pt x="62" y="0"/>
                    </a:cubicBezTo>
                    <a:cubicBezTo>
                      <a:pt x="59" y="0"/>
                      <a:pt x="58" y="1"/>
                      <a:pt x="57" y="5"/>
                    </a:cubicBezTo>
                    <a:cubicBezTo>
                      <a:pt x="2" y="155"/>
                      <a:pt x="2" y="155"/>
                      <a:pt x="2" y="155"/>
                    </a:cubicBezTo>
                    <a:cubicBezTo>
                      <a:pt x="1" y="155"/>
                      <a:pt x="1" y="155"/>
                      <a:pt x="1" y="155"/>
                    </a:cubicBezTo>
                    <a:cubicBezTo>
                      <a:pt x="0" y="161"/>
                      <a:pt x="0" y="161"/>
                      <a:pt x="0" y="161"/>
                    </a:cubicBezTo>
                    <a:cubicBezTo>
                      <a:pt x="0" y="162"/>
                      <a:pt x="0" y="162"/>
                      <a:pt x="1" y="162"/>
                    </a:cubicBezTo>
                    <a:cubicBezTo>
                      <a:pt x="122" y="162"/>
                      <a:pt x="122" y="162"/>
                      <a:pt x="122" y="162"/>
                    </a:cubicBezTo>
                    <a:cubicBezTo>
                      <a:pt x="123" y="162"/>
                      <a:pt x="123" y="162"/>
                      <a:pt x="123" y="161"/>
                    </a:cubicBezTo>
                    <a:lnTo>
                      <a:pt x="122" y="155"/>
                    </a:lnTo>
                    <a:close/>
                  </a:path>
                </a:pathLst>
              </a:custGeom>
              <a:solidFill>
                <a:srgbClr val="2AB0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85" name="Freeform 182"/>
              <p:cNvSpPr>
                <a:spLocks/>
              </p:cNvSpPr>
              <p:nvPr/>
            </p:nvSpPr>
            <p:spPr bwMode="auto">
              <a:xfrm>
                <a:off x="9487019" y="2807627"/>
                <a:ext cx="108843" cy="285504"/>
              </a:xfrm>
              <a:custGeom>
                <a:avLst/>
                <a:gdLst>
                  <a:gd name="T0" fmla="*/ 62 w 62"/>
                  <a:gd name="T1" fmla="*/ 0 h 162"/>
                  <a:gd name="T2" fmla="*/ 62 w 62"/>
                  <a:gd name="T3" fmla="*/ 0 h 162"/>
                  <a:gd name="T4" fmla="*/ 62 w 62"/>
                  <a:gd name="T5" fmla="*/ 0 h 162"/>
                  <a:gd name="T6" fmla="*/ 57 w 62"/>
                  <a:gd name="T7" fmla="*/ 5 h 162"/>
                  <a:gd name="T8" fmla="*/ 2 w 62"/>
                  <a:gd name="T9" fmla="*/ 155 h 162"/>
                  <a:gd name="T10" fmla="*/ 1 w 62"/>
                  <a:gd name="T11" fmla="*/ 155 h 162"/>
                  <a:gd name="T12" fmla="*/ 0 w 62"/>
                  <a:gd name="T13" fmla="*/ 161 h 162"/>
                  <a:gd name="T14" fmla="*/ 1 w 62"/>
                  <a:gd name="T15" fmla="*/ 162 h 162"/>
                  <a:gd name="T16" fmla="*/ 62 w 62"/>
                  <a:gd name="T17" fmla="*/ 162 h 162"/>
                  <a:gd name="T18" fmla="*/ 62 w 62"/>
                  <a:gd name="T19"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162">
                    <a:moveTo>
                      <a:pt x="62" y="0"/>
                    </a:moveTo>
                    <a:cubicBezTo>
                      <a:pt x="62" y="0"/>
                      <a:pt x="62" y="0"/>
                      <a:pt x="62" y="0"/>
                    </a:cubicBezTo>
                    <a:cubicBezTo>
                      <a:pt x="62" y="0"/>
                      <a:pt x="62" y="0"/>
                      <a:pt x="62" y="0"/>
                    </a:cubicBezTo>
                    <a:cubicBezTo>
                      <a:pt x="59" y="0"/>
                      <a:pt x="58" y="1"/>
                      <a:pt x="57" y="5"/>
                    </a:cubicBezTo>
                    <a:cubicBezTo>
                      <a:pt x="2" y="155"/>
                      <a:pt x="2" y="155"/>
                      <a:pt x="2" y="155"/>
                    </a:cubicBezTo>
                    <a:cubicBezTo>
                      <a:pt x="1" y="155"/>
                      <a:pt x="1" y="155"/>
                      <a:pt x="1" y="155"/>
                    </a:cubicBezTo>
                    <a:cubicBezTo>
                      <a:pt x="0" y="161"/>
                      <a:pt x="0" y="161"/>
                      <a:pt x="0" y="161"/>
                    </a:cubicBezTo>
                    <a:cubicBezTo>
                      <a:pt x="0" y="162"/>
                      <a:pt x="0" y="162"/>
                      <a:pt x="1" y="162"/>
                    </a:cubicBezTo>
                    <a:cubicBezTo>
                      <a:pt x="62" y="162"/>
                      <a:pt x="62" y="162"/>
                      <a:pt x="62" y="162"/>
                    </a:cubicBezTo>
                    <a:lnTo>
                      <a:pt x="62" y="0"/>
                    </a:lnTo>
                    <a:close/>
                  </a:path>
                </a:pathLst>
              </a:custGeom>
              <a:solidFill>
                <a:srgbClr val="2AB0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86" name="Freeform 183"/>
              <p:cNvSpPr>
                <a:spLocks/>
              </p:cNvSpPr>
              <p:nvPr/>
            </p:nvSpPr>
            <p:spPr bwMode="auto">
              <a:xfrm>
                <a:off x="9670377" y="3097317"/>
                <a:ext cx="61119" cy="158241"/>
              </a:xfrm>
              <a:custGeom>
                <a:avLst/>
                <a:gdLst>
                  <a:gd name="T0" fmla="*/ 35 w 35"/>
                  <a:gd name="T1" fmla="*/ 72 h 90"/>
                  <a:gd name="T2" fmla="*/ 17 w 35"/>
                  <a:gd name="T3" fmla="*/ 90 h 90"/>
                  <a:gd name="T4" fmla="*/ 0 w 35"/>
                  <a:gd name="T5" fmla="*/ 72 h 90"/>
                  <a:gd name="T6" fmla="*/ 0 w 35"/>
                  <a:gd name="T7" fmla="*/ 18 h 90"/>
                  <a:gd name="T8" fmla="*/ 17 w 35"/>
                  <a:gd name="T9" fmla="*/ 0 h 90"/>
                  <a:gd name="T10" fmla="*/ 35 w 35"/>
                  <a:gd name="T11" fmla="*/ 18 h 90"/>
                  <a:gd name="T12" fmla="*/ 35 w 35"/>
                  <a:gd name="T13" fmla="*/ 72 h 90"/>
                </a:gdLst>
                <a:ahLst/>
                <a:cxnLst>
                  <a:cxn ang="0">
                    <a:pos x="T0" y="T1"/>
                  </a:cxn>
                  <a:cxn ang="0">
                    <a:pos x="T2" y="T3"/>
                  </a:cxn>
                  <a:cxn ang="0">
                    <a:pos x="T4" y="T5"/>
                  </a:cxn>
                  <a:cxn ang="0">
                    <a:pos x="T6" y="T7"/>
                  </a:cxn>
                  <a:cxn ang="0">
                    <a:pos x="T8" y="T9"/>
                  </a:cxn>
                  <a:cxn ang="0">
                    <a:pos x="T10" y="T11"/>
                  </a:cxn>
                  <a:cxn ang="0">
                    <a:pos x="T12" y="T13"/>
                  </a:cxn>
                </a:cxnLst>
                <a:rect l="0" t="0" r="r" b="b"/>
                <a:pathLst>
                  <a:path w="35" h="90">
                    <a:moveTo>
                      <a:pt x="35" y="72"/>
                    </a:moveTo>
                    <a:cubicBezTo>
                      <a:pt x="35" y="82"/>
                      <a:pt x="27" y="90"/>
                      <a:pt x="17" y="90"/>
                    </a:cubicBezTo>
                    <a:cubicBezTo>
                      <a:pt x="8" y="90"/>
                      <a:pt x="0" y="82"/>
                      <a:pt x="0" y="72"/>
                    </a:cubicBezTo>
                    <a:cubicBezTo>
                      <a:pt x="0" y="18"/>
                      <a:pt x="0" y="18"/>
                      <a:pt x="0" y="18"/>
                    </a:cubicBezTo>
                    <a:cubicBezTo>
                      <a:pt x="0" y="8"/>
                      <a:pt x="8" y="0"/>
                      <a:pt x="17" y="0"/>
                    </a:cubicBezTo>
                    <a:cubicBezTo>
                      <a:pt x="27" y="0"/>
                      <a:pt x="35" y="8"/>
                      <a:pt x="35" y="18"/>
                    </a:cubicBezTo>
                    <a:lnTo>
                      <a:pt x="35" y="72"/>
                    </a:lnTo>
                    <a:close/>
                  </a:path>
                </a:pathLst>
              </a:custGeom>
              <a:solidFill>
                <a:srgbClr val="3448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87" name="Freeform 184"/>
              <p:cNvSpPr>
                <a:spLocks/>
              </p:cNvSpPr>
              <p:nvPr/>
            </p:nvSpPr>
            <p:spPr bwMode="auto">
              <a:xfrm>
                <a:off x="9670377" y="3097317"/>
                <a:ext cx="29304" cy="158241"/>
              </a:xfrm>
              <a:custGeom>
                <a:avLst/>
                <a:gdLst>
                  <a:gd name="T0" fmla="*/ 17 w 17"/>
                  <a:gd name="T1" fmla="*/ 0 h 90"/>
                  <a:gd name="T2" fmla="*/ 0 w 17"/>
                  <a:gd name="T3" fmla="*/ 18 h 90"/>
                  <a:gd name="T4" fmla="*/ 0 w 17"/>
                  <a:gd name="T5" fmla="*/ 72 h 90"/>
                  <a:gd name="T6" fmla="*/ 17 w 17"/>
                  <a:gd name="T7" fmla="*/ 90 h 90"/>
                  <a:gd name="T8" fmla="*/ 17 w 17"/>
                  <a:gd name="T9" fmla="*/ 0 h 90"/>
                </a:gdLst>
                <a:ahLst/>
                <a:cxnLst>
                  <a:cxn ang="0">
                    <a:pos x="T0" y="T1"/>
                  </a:cxn>
                  <a:cxn ang="0">
                    <a:pos x="T2" y="T3"/>
                  </a:cxn>
                  <a:cxn ang="0">
                    <a:pos x="T4" y="T5"/>
                  </a:cxn>
                  <a:cxn ang="0">
                    <a:pos x="T6" y="T7"/>
                  </a:cxn>
                  <a:cxn ang="0">
                    <a:pos x="T8" y="T9"/>
                  </a:cxn>
                </a:cxnLst>
                <a:rect l="0" t="0" r="r" b="b"/>
                <a:pathLst>
                  <a:path w="17" h="90">
                    <a:moveTo>
                      <a:pt x="17" y="0"/>
                    </a:moveTo>
                    <a:cubicBezTo>
                      <a:pt x="8" y="0"/>
                      <a:pt x="0" y="8"/>
                      <a:pt x="0" y="18"/>
                    </a:cubicBezTo>
                    <a:cubicBezTo>
                      <a:pt x="0" y="72"/>
                      <a:pt x="0" y="72"/>
                      <a:pt x="0" y="72"/>
                    </a:cubicBezTo>
                    <a:cubicBezTo>
                      <a:pt x="0" y="82"/>
                      <a:pt x="8" y="90"/>
                      <a:pt x="17" y="90"/>
                    </a:cubicBezTo>
                    <a:lnTo>
                      <a:pt x="17" y="0"/>
                    </a:lnTo>
                    <a:close/>
                  </a:path>
                </a:pathLst>
              </a:custGeom>
              <a:solidFill>
                <a:srgbClr val="4155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88" name="Freeform 185"/>
              <p:cNvSpPr>
                <a:spLocks/>
              </p:cNvSpPr>
              <p:nvPr/>
            </p:nvSpPr>
            <p:spPr bwMode="auto">
              <a:xfrm>
                <a:off x="9548138" y="2788370"/>
                <a:ext cx="303086" cy="398533"/>
              </a:xfrm>
              <a:custGeom>
                <a:avLst/>
                <a:gdLst>
                  <a:gd name="T0" fmla="*/ 170 w 172"/>
                  <a:gd name="T1" fmla="*/ 217 h 226"/>
                  <a:gd name="T2" fmla="*/ 170 w 172"/>
                  <a:gd name="T3" fmla="*/ 217 h 226"/>
                  <a:gd name="T4" fmla="*/ 93 w 172"/>
                  <a:gd name="T5" fmla="*/ 7 h 226"/>
                  <a:gd name="T6" fmla="*/ 86 w 172"/>
                  <a:gd name="T7" fmla="*/ 0 h 226"/>
                  <a:gd name="T8" fmla="*/ 86 w 172"/>
                  <a:gd name="T9" fmla="*/ 0 h 226"/>
                  <a:gd name="T10" fmla="*/ 86 w 172"/>
                  <a:gd name="T11" fmla="*/ 0 h 226"/>
                  <a:gd name="T12" fmla="*/ 86 w 172"/>
                  <a:gd name="T13" fmla="*/ 0 h 226"/>
                  <a:gd name="T14" fmla="*/ 86 w 172"/>
                  <a:gd name="T15" fmla="*/ 0 h 226"/>
                  <a:gd name="T16" fmla="*/ 79 w 172"/>
                  <a:gd name="T17" fmla="*/ 7 h 226"/>
                  <a:gd name="T18" fmla="*/ 3 w 172"/>
                  <a:gd name="T19" fmla="*/ 217 h 226"/>
                  <a:gd name="T20" fmla="*/ 3 w 172"/>
                  <a:gd name="T21" fmla="*/ 217 h 226"/>
                  <a:gd name="T22" fmla="*/ 1 w 172"/>
                  <a:gd name="T23" fmla="*/ 224 h 226"/>
                  <a:gd name="T24" fmla="*/ 2 w 172"/>
                  <a:gd name="T25" fmla="*/ 226 h 226"/>
                  <a:gd name="T26" fmla="*/ 171 w 172"/>
                  <a:gd name="T27" fmla="*/ 226 h 226"/>
                  <a:gd name="T28" fmla="*/ 172 w 172"/>
                  <a:gd name="T29" fmla="*/ 224 h 226"/>
                  <a:gd name="T30" fmla="*/ 170 w 172"/>
                  <a:gd name="T31" fmla="*/ 217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 h="226">
                    <a:moveTo>
                      <a:pt x="170" y="217"/>
                    </a:moveTo>
                    <a:cubicBezTo>
                      <a:pt x="170" y="217"/>
                      <a:pt x="170" y="217"/>
                      <a:pt x="170" y="217"/>
                    </a:cubicBezTo>
                    <a:cubicBezTo>
                      <a:pt x="93" y="7"/>
                      <a:pt x="93" y="7"/>
                      <a:pt x="93" y="7"/>
                    </a:cubicBezTo>
                    <a:cubicBezTo>
                      <a:pt x="92" y="2"/>
                      <a:pt x="89" y="0"/>
                      <a:pt x="86" y="0"/>
                    </a:cubicBezTo>
                    <a:cubicBezTo>
                      <a:pt x="86" y="0"/>
                      <a:pt x="86" y="0"/>
                      <a:pt x="86" y="0"/>
                    </a:cubicBezTo>
                    <a:cubicBezTo>
                      <a:pt x="86" y="0"/>
                      <a:pt x="86" y="0"/>
                      <a:pt x="86" y="0"/>
                    </a:cubicBezTo>
                    <a:cubicBezTo>
                      <a:pt x="86" y="0"/>
                      <a:pt x="86" y="0"/>
                      <a:pt x="86" y="0"/>
                    </a:cubicBezTo>
                    <a:cubicBezTo>
                      <a:pt x="86" y="0"/>
                      <a:pt x="86" y="0"/>
                      <a:pt x="86" y="0"/>
                    </a:cubicBezTo>
                    <a:cubicBezTo>
                      <a:pt x="83" y="0"/>
                      <a:pt x="81" y="2"/>
                      <a:pt x="79" y="7"/>
                    </a:cubicBezTo>
                    <a:cubicBezTo>
                      <a:pt x="3" y="217"/>
                      <a:pt x="3" y="217"/>
                      <a:pt x="3" y="217"/>
                    </a:cubicBezTo>
                    <a:cubicBezTo>
                      <a:pt x="3" y="217"/>
                      <a:pt x="3" y="217"/>
                      <a:pt x="3" y="217"/>
                    </a:cubicBezTo>
                    <a:cubicBezTo>
                      <a:pt x="1" y="224"/>
                      <a:pt x="1" y="224"/>
                      <a:pt x="1" y="224"/>
                    </a:cubicBezTo>
                    <a:cubicBezTo>
                      <a:pt x="0" y="225"/>
                      <a:pt x="1" y="226"/>
                      <a:pt x="2" y="226"/>
                    </a:cubicBezTo>
                    <a:cubicBezTo>
                      <a:pt x="171" y="226"/>
                      <a:pt x="171" y="226"/>
                      <a:pt x="171" y="226"/>
                    </a:cubicBezTo>
                    <a:cubicBezTo>
                      <a:pt x="172" y="226"/>
                      <a:pt x="172" y="225"/>
                      <a:pt x="172" y="224"/>
                    </a:cubicBezTo>
                    <a:lnTo>
                      <a:pt x="170" y="217"/>
                    </a:lnTo>
                    <a:close/>
                  </a:path>
                </a:pathLst>
              </a:custGeom>
              <a:solidFill>
                <a:srgbClr val="2AB0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89" name="Freeform 186"/>
              <p:cNvSpPr>
                <a:spLocks/>
              </p:cNvSpPr>
              <p:nvPr/>
            </p:nvSpPr>
            <p:spPr bwMode="auto">
              <a:xfrm>
                <a:off x="9548138" y="2788370"/>
                <a:ext cx="151543" cy="398533"/>
              </a:xfrm>
              <a:custGeom>
                <a:avLst/>
                <a:gdLst>
                  <a:gd name="T0" fmla="*/ 86 w 86"/>
                  <a:gd name="T1" fmla="*/ 0 h 226"/>
                  <a:gd name="T2" fmla="*/ 86 w 86"/>
                  <a:gd name="T3" fmla="*/ 0 h 226"/>
                  <a:gd name="T4" fmla="*/ 86 w 86"/>
                  <a:gd name="T5" fmla="*/ 0 h 226"/>
                  <a:gd name="T6" fmla="*/ 79 w 86"/>
                  <a:gd name="T7" fmla="*/ 7 h 226"/>
                  <a:gd name="T8" fmla="*/ 3 w 86"/>
                  <a:gd name="T9" fmla="*/ 217 h 226"/>
                  <a:gd name="T10" fmla="*/ 3 w 86"/>
                  <a:gd name="T11" fmla="*/ 217 h 226"/>
                  <a:gd name="T12" fmla="*/ 1 w 86"/>
                  <a:gd name="T13" fmla="*/ 224 h 226"/>
                  <a:gd name="T14" fmla="*/ 2 w 86"/>
                  <a:gd name="T15" fmla="*/ 226 h 226"/>
                  <a:gd name="T16" fmla="*/ 86 w 86"/>
                  <a:gd name="T17" fmla="*/ 226 h 226"/>
                  <a:gd name="T18" fmla="*/ 86 w 86"/>
                  <a:gd name="T19"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226">
                    <a:moveTo>
                      <a:pt x="86" y="0"/>
                    </a:moveTo>
                    <a:cubicBezTo>
                      <a:pt x="86" y="0"/>
                      <a:pt x="86" y="0"/>
                      <a:pt x="86" y="0"/>
                    </a:cubicBezTo>
                    <a:cubicBezTo>
                      <a:pt x="86" y="0"/>
                      <a:pt x="86" y="0"/>
                      <a:pt x="86" y="0"/>
                    </a:cubicBezTo>
                    <a:cubicBezTo>
                      <a:pt x="83" y="0"/>
                      <a:pt x="81" y="2"/>
                      <a:pt x="79" y="7"/>
                    </a:cubicBezTo>
                    <a:cubicBezTo>
                      <a:pt x="3" y="217"/>
                      <a:pt x="3" y="217"/>
                      <a:pt x="3" y="217"/>
                    </a:cubicBezTo>
                    <a:cubicBezTo>
                      <a:pt x="3" y="217"/>
                      <a:pt x="3" y="217"/>
                      <a:pt x="3" y="217"/>
                    </a:cubicBezTo>
                    <a:cubicBezTo>
                      <a:pt x="1" y="224"/>
                      <a:pt x="1" y="224"/>
                      <a:pt x="1" y="224"/>
                    </a:cubicBezTo>
                    <a:cubicBezTo>
                      <a:pt x="0" y="225"/>
                      <a:pt x="1" y="226"/>
                      <a:pt x="2" y="226"/>
                    </a:cubicBezTo>
                    <a:cubicBezTo>
                      <a:pt x="86" y="226"/>
                      <a:pt x="86" y="226"/>
                      <a:pt x="86" y="226"/>
                    </a:cubicBezTo>
                    <a:lnTo>
                      <a:pt x="86" y="0"/>
                    </a:lnTo>
                    <a:close/>
                  </a:path>
                </a:pathLst>
              </a:custGeom>
              <a:solidFill>
                <a:srgbClr val="4ED0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90" name="Freeform 187"/>
              <p:cNvSpPr>
                <a:spLocks/>
              </p:cNvSpPr>
              <p:nvPr/>
            </p:nvSpPr>
            <p:spPr bwMode="auto">
              <a:xfrm>
                <a:off x="9448505" y="3150064"/>
                <a:ext cx="62794" cy="158241"/>
              </a:xfrm>
              <a:custGeom>
                <a:avLst/>
                <a:gdLst>
                  <a:gd name="T0" fmla="*/ 36 w 36"/>
                  <a:gd name="T1" fmla="*/ 72 h 90"/>
                  <a:gd name="T2" fmla="*/ 18 w 36"/>
                  <a:gd name="T3" fmla="*/ 90 h 90"/>
                  <a:gd name="T4" fmla="*/ 0 w 36"/>
                  <a:gd name="T5" fmla="*/ 72 h 90"/>
                  <a:gd name="T6" fmla="*/ 0 w 36"/>
                  <a:gd name="T7" fmla="*/ 18 h 90"/>
                  <a:gd name="T8" fmla="*/ 18 w 36"/>
                  <a:gd name="T9" fmla="*/ 0 h 90"/>
                  <a:gd name="T10" fmla="*/ 36 w 36"/>
                  <a:gd name="T11" fmla="*/ 18 h 90"/>
                  <a:gd name="T12" fmla="*/ 36 w 36"/>
                  <a:gd name="T13" fmla="*/ 72 h 90"/>
                </a:gdLst>
                <a:ahLst/>
                <a:cxnLst>
                  <a:cxn ang="0">
                    <a:pos x="T0" y="T1"/>
                  </a:cxn>
                  <a:cxn ang="0">
                    <a:pos x="T2" y="T3"/>
                  </a:cxn>
                  <a:cxn ang="0">
                    <a:pos x="T4" y="T5"/>
                  </a:cxn>
                  <a:cxn ang="0">
                    <a:pos x="T6" y="T7"/>
                  </a:cxn>
                  <a:cxn ang="0">
                    <a:pos x="T8" y="T9"/>
                  </a:cxn>
                  <a:cxn ang="0">
                    <a:pos x="T10" y="T11"/>
                  </a:cxn>
                  <a:cxn ang="0">
                    <a:pos x="T12" y="T13"/>
                  </a:cxn>
                </a:cxnLst>
                <a:rect l="0" t="0" r="r" b="b"/>
                <a:pathLst>
                  <a:path w="36" h="90">
                    <a:moveTo>
                      <a:pt x="36" y="72"/>
                    </a:moveTo>
                    <a:cubicBezTo>
                      <a:pt x="36" y="82"/>
                      <a:pt x="28" y="90"/>
                      <a:pt x="18" y="90"/>
                    </a:cubicBezTo>
                    <a:cubicBezTo>
                      <a:pt x="8" y="90"/>
                      <a:pt x="0" y="82"/>
                      <a:pt x="0" y="72"/>
                    </a:cubicBezTo>
                    <a:cubicBezTo>
                      <a:pt x="0" y="18"/>
                      <a:pt x="0" y="18"/>
                      <a:pt x="0" y="18"/>
                    </a:cubicBezTo>
                    <a:cubicBezTo>
                      <a:pt x="0" y="8"/>
                      <a:pt x="8" y="0"/>
                      <a:pt x="18" y="0"/>
                    </a:cubicBezTo>
                    <a:cubicBezTo>
                      <a:pt x="28" y="0"/>
                      <a:pt x="36" y="8"/>
                      <a:pt x="36" y="18"/>
                    </a:cubicBezTo>
                    <a:lnTo>
                      <a:pt x="36" y="72"/>
                    </a:lnTo>
                    <a:close/>
                  </a:path>
                </a:pathLst>
              </a:custGeom>
              <a:solidFill>
                <a:srgbClr val="4155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91" name="Freeform 188"/>
              <p:cNvSpPr>
                <a:spLocks/>
              </p:cNvSpPr>
              <p:nvPr/>
            </p:nvSpPr>
            <p:spPr bwMode="auto">
              <a:xfrm>
                <a:off x="9448505" y="3150064"/>
                <a:ext cx="30978" cy="158241"/>
              </a:xfrm>
              <a:custGeom>
                <a:avLst/>
                <a:gdLst>
                  <a:gd name="T0" fmla="*/ 18 w 18"/>
                  <a:gd name="T1" fmla="*/ 0 h 90"/>
                  <a:gd name="T2" fmla="*/ 0 w 18"/>
                  <a:gd name="T3" fmla="*/ 18 h 90"/>
                  <a:gd name="T4" fmla="*/ 0 w 18"/>
                  <a:gd name="T5" fmla="*/ 72 h 90"/>
                  <a:gd name="T6" fmla="*/ 18 w 18"/>
                  <a:gd name="T7" fmla="*/ 90 h 90"/>
                  <a:gd name="T8" fmla="*/ 18 w 18"/>
                  <a:gd name="T9" fmla="*/ 0 h 90"/>
                </a:gdLst>
                <a:ahLst/>
                <a:cxnLst>
                  <a:cxn ang="0">
                    <a:pos x="T0" y="T1"/>
                  </a:cxn>
                  <a:cxn ang="0">
                    <a:pos x="T2" y="T3"/>
                  </a:cxn>
                  <a:cxn ang="0">
                    <a:pos x="T4" y="T5"/>
                  </a:cxn>
                  <a:cxn ang="0">
                    <a:pos x="T6" y="T7"/>
                  </a:cxn>
                  <a:cxn ang="0">
                    <a:pos x="T8" y="T9"/>
                  </a:cxn>
                </a:cxnLst>
                <a:rect l="0" t="0" r="r" b="b"/>
                <a:pathLst>
                  <a:path w="18" h="90">
                    <a:moveTo>
                      <a:pt x="18" y="0"/>
                    </a:moveTo>
                    <a:cubicBezTo>
                      <a:pt x="8" y="0"/>
                      <a:pt x="0" y="8"/>
                      <a:pt x="0" y="18"/>
                    </a:cubicBezTo>
                    <a:cubicBezTo>
                      <a:pt x="0" y="72"/>
                      <a:pt x="0" y="72"/>
                      <a:pt x="0" y="72"/>
                    </a:cubicBezTo>
                    <a:cubicBezTo>
                      <a:pt x="0" y="82"/>
                      <a:pt x="8" y="89"/>
                      <a:pt x="18" y="90"/>
                    </a:cubicBezTo>
                    <a:lnTo>
                      <a:pt x="18" y="0"/>
                    </a:lnTo>
                    <a:close/>
                  </a:path>
                </a:pathLst>
              </a:custGeom>
              <a:solidFill>
                <a:srgbClr val="536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92" name="Freeform 189"/>
              <p:cNvSpPr>
                <a:spLocks/>
              </p:cNvSpPr>
              <p:nvPr/>
            </p:nvSpPr>
            <p:spPr bwMode="auto">
              <a:xfrm>
                <a:off x="9344686" y="2728925"/>
                <a:ext cx="270433" cy="482258"/>
              </a:xfrm>
              <a:custGeom>
                <a:avLst/>
                <a:gdLst>
                  <a:gd name="T0" fmla="*/ 152 w 154"/>
                  <a:gd name="T1" fmla="*/ 263 h 274"/>
                  <a:gd name="T2" fmla="*/ 152 w 154"/>
                  <a:gd name="T3" fmla="*/ 263 h 274"/>
                  <a:gd name="T4" fmla="*/ 85 w 154"/>
                  <a:gd name="T5" fmla="*/ 8 h 274"/>
                  <a:gd name="T6" fmla="*/ 77 w 154"/>
                  <a:gd name="T7" fmla="*/ 0 h 274"/>
                  <a:gd name="T8" fmla="*/ 77 w 154"/>
                  <a:gd name="T9" fmla="*/ 0 h 274"/>
                  <a:gd name="T10" fmla="*/ 77 w 154"/>
                  <a:gd name="T11" fmla="*/ 0 h 274"/>
                  <a:gd name="T12" fmla="*/ 77 w 154"/>
                  <a:gd name="T13" fmla="*/ 0 h 274"/>
                  <a:gd name="T14" fmla="*/ 77 w 154"/>
                  <a:gd name="T15" fmla="*/ 0 h 274"/>
                  <a:gd name="T16" fmla="*/ 69 w 154"/>
                  <a:gd name="T17" fmla="*/ 8 h 274"/>
                  <a:gd name="T18" fmla="*/ 2 w 154"/>
                  <a:gd name="T19" fmla="*/ 263 h 274"/>
                  <a:gd name="T20" fmla="*/ 2 w 154"/>
                  <a:gd name="T21" fmla="*/ 263 h 274"/>
                  <a:gd name="T22" fmla="*/ 0 w 154"/>
                  <a:gd name="T23" fmla="*/ 272 h 274"/>
                  <a:gd name="T24" fmla="*/ 2 w 154"/>
                  <a:gd name="T25" fmla="*/ 274 h 274"/>
                  <a:gd name="T26" fmla="*/ 152 w 154"/>
                  <a:gd name="T27" fmla="*/ 274 h 274"/>
                  <a:gd name="T28" fmla="*/ 154 w 154"/>
                  <a:gd name="T29" fmla="*/ 272 h 274"/>
                  <a:gd name="T30" fmla="*/ 152 w 154"/>
                  <a:gd name="T31" fmla="*/ 26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274">
                    <a:moveTo>
                      <a:pt x="152" y="263"/>
                    </a:moveTo>
                    <a:cubicBezTo>
                      <a:pt x="152" y="263"/>
                      <a:pt x="152" y="263"/>
                      <a:pt x="152" y="263"/>
                    </a:cubicBezTo>
                    <a:cubicBezTo>
                      <a:pt x="152" y="263"/>
                      <a:pt x="103" y="74"/>
                      <a:pt x="85" y="8"/>
                    </a:cubicBezTo>
                    <a:cubicBezTo>
                      <a:pt x="83" y="2"/>
                      <a:pt x="80" y="0"/>
                      <a:pt x="77" y="0"/>
                    </a:cubicBezTo>
                    <a:cubicBezTo>
                      <a:pt x="77" y="0"/>
                      <a:pt x="77" y="0"/>
                      <a:pt x="77" y="0"/>
                    </a:cubicBezTo>
                    <a:cubicBezTo>
                      <a:pt x="77" y="0"/>
                      <a:pt x="77" y="0"/>
                      <a:pt x="77" y="0"/>
                    </a:cubicBezTo>
                    <a:cubicBezTo>
                      <a:pt x="77" y="0"/>
                      <a:pt x="77" y="0"/>
                      <a:pt x="77" y="0"/>
                    </a:cubicBezTo>
                    <a:cubicBezTo>
                      <a:pt x="77" y="0"/>
                      <a:pt x="77" y="0"/>
                      <a:pt x="77" y="0"/>
                    </a:cubicBezTo>
                    <a:cubicBezTo>
                      <a:pt x="74" y="0"/>
                      <a:pt x="71" y="2"/>
                      <a:pt x="69" y="8"/>
                    </a:cubicBezTo>
                    <a:cubicBezTo>
                      <a:pt x="51" y="74"/>
                      <a:pt x="2" y="263"/>
                      <a:pt x="2" y="263"/>
                    </a:cubicBezTo>
                    <a:cubicBezTo>
                      <a:pt x="2" y="263"/>
                      <a:pt x="2" y="263"/>
                      <a:pt x="2" y="263"/>
                    </a:cubicBezTo>
                    <a:cubicBezTo>
                      <a:pt x="0" y="272"/>
                      <a:pt x="0" y="272"/>
                      <a:pt x="0" y="272"/>
                    </a:cubicBezTo>
                    <a:cubicBezTo>
                      <a:pt x="0" y="273"/>
                      <a:pt x="0" y="274"/>
                      <a:pt x="2" y="274"/>
                    </a:cubicBezTo>
                    <a:cubicBezTo>
                      <a:pt x="152" y="274"/>
                      <a:pt x="152" y="274"/>
                      <a:pt x="152" y="274"/>
                    </a:cubicBezTo>
                    <a:cubicBezTo>
                      <a:pt x="154" y="274"/>
                      <a:pt x="154" y="273"/>
                      <a:pt x="154" y="272"/>
                    </a:cubicBezTo>
                    <a:lnTo>
                      <a:pt x="152" y="263"/>
                    </a:lnTo>
                    <a:close/>
                  </a:path>
                </a:pathLst>
              </a:custGeom>
              <a:solidFill>
                <a:srgbClr val="3BBF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93" name="Freeform 190"/>
              <p:cNvSpPr>
                <a:spLocks/>
              </p:cNvSpPr>
              <p:nvPr/>
            </p:nvSpPr>
            <p:spPr bwMode="auto">
              <a:xfrm>
                <a:off x="9344686" y="2728925"/>
                <a:ext cx="134798" cy="482258"/>
              </a:xfrm>
              <a:custGeom>
                <a:avLst/>
                <a:gdLst>
                  <a:gd name="T0" fmla="*/ 77 w 77"/>
                  <a:gd name="T1" fmla="*/ 0 h 274"/>
                  <a:gd name="T2" fmla="*/ 77 w 77"/>
                  <a:gd name="T3" fmla="*/ 0 h 274"/>
                  <a:gd name="T4" fmla="*/ 77 w 77"/>
                  <a:gd name="T5" fmla="*/ 0 h 274"/>
                  <a:gd name="T6" fmla="*/ 69 w 77"/>
                  <a:gd name="T7" fmla="*/ 8 h 274"/>
                  <a:gd name="T8" fmla="*/ 2 w 77"/>
                  <a:gd name="T9" fmla="*/ 263 h 274"/>
                  <a:gd name="T10" fmla="*/ 2 w 77"/>
                  <a:gd name="T11" fmla="*/ 263 h 274"/>
                  <a:gd name="T12" fmla="*/ 0 w 77"/>
                  <a:gd name="T13" fmla="*/ 272 h 274"/>
                  <a:gd name="T14" fmla="*/ 2 w 77"/>
                  <a:gd name="T15" fmla="*/ 274 h 274"/>
                  <a:gd name="T16" fmla="*/ 77 w 77"/>
                  <a:gd name="T17" fmla="*/ 274 h 274"/>
                  <a:gd name="T18" fmla="*/ 77 w 77"/>
                  <a:gd name="T19"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274">
                    <a:moveTo>
                      <a:pt x="77" y="0"/>
                    </a:moveTo>
                    <a:cubicBezTo>
                      <a:pt x="77" y="0"/>
                      <a:pt x="77" y="0"/>
                      <a:pt x="77" y="0"/>
                    </a:cubicBezTo>
                    <a:cubicBezTo>
                      <a:pt x="77" y="0"/>
                      <a:pt x="77" y="0"/>
                      <a:pt x="77" y="0"/>
                    </a:cubicBezTo>
                    <a:cubicBezTo>
                      <a:pt x="74" y="0"/>
                      <a:pt x="71" y="2"/>
                      <a:pt x="69" y="8"/>
                    </a:cubicBezTo>
                    <a:cubicBezTo>
                      <a:pt x="51" y="74"/>
                      <a:pt x="2" y="263"/>
                      <a:pt x="2" y="263"/>
                    </a:cubicBezTo>
                    <a:cubicBezTo>
                      <a:pt x="2" y="263"/>
                      <a:pt x="2" y="263"/>
                      <a:pt x="2" y="263"/>
                    </a:cubicBezTo>
                    <a:cubicBezTo>
                      <a:pt x="0" y="272"/>
                      <a:pt x="0" y="272"/>
                      <a:pt x="0" y="272"/>
                    </a:cubicBezTo>
                    <a:cubicBezTo>
                      <a:pt x="0" y="273"/>
                      <a:pt x="0" y="274"/>
                      <a:pt x="2" y="274"/>
                    </a:cubicBezTo>
                    <a:cubicBezTo>
                      <a:pt x="77" y="274"/>
                      <a:pt x="77" y="274"/>
                      <a:pt x="77" y="274"/>
                    </a:cubicBezTo>
                    <a:lnTo>
                      <a:pt x="77" y="0"/>
                    </a:lnTo>
                    <a:close/>
                  </a:path>
                </a:pathLst>
              </a:custGeom>
              <a:solidFill>
                <a:srgbClr val="4ED0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grpSp>
        <p:grpSp>
          <p:nvGrpSpPr>
            <p:cNvPr id="41" name="组合 40"/>
            <p:cNvGrpSpPr/>
            <p:nvPr/>
          </p:nvGrpSpPr>
          <p:grpSpPr>
            <a:xfrm>
              <a:off x="5451413" y="3629422"/>
              <a:ext cx="350126" cy="327448"/>
              <a:chOff x="9344686" y="2728925"/>
              <a:chExt cx="506538" cy="579380"/>
            </a:xfrm>
          </p:grpSpPr>
          <p:sp>
            <p:nvSpPr>
              <p:cNvPr id="370" name="Freeform 179"/>
              <p:cNvSpPr>
                <a:spLocks/>
              </p:cNvSpPr>
              <p:nvPr/>
            </p:nvSpPr>
            <p:spPr bwMode="auto">
              <a:xfrm>
                <a:off x="9573255" y="3067176"/>
                <a:ext cx="43537" cy="113029"/>
              </a:xfrm>
              <a:custGeom>
                <a:avLst/>
                <a:gdLst>
                  <a:gd name="T0" fmla="*/ 25 w 25"/>
                  <a:gd name="T1" fmla="*/ 52 h 64"/>
                  <a:gd name="T2" fmla="*/ 13 w 25"/>
                  <a:gd name="T3" fmla="*/ 64 h 64"/>
                  <a:gd name="T4" fmla="*/ 0 w 25"/>
                  <a:gd name="T5" fmla="*/ 52 h 64"/>
                  <a:gd name="T6" fmla="*/ 0 w 25"/>
                  <a:gd name="T7" fmla="*/ 13 h 64"/>
                  <a:gd name="T8" fmla="*/ 13 w 25"/>
                  <a:gd name="T9" fmla="*/ 0 h 64"/>
                  <a:gd name="T10" fmla="*/ 25 w 25"/>
                  <a:gd name="T11" fmla="*/ 13 h 64"/>
                  <a:gd name="T12" fmla="*/ 25 w 25"/>
                  <a:gd name="T13" fmla="*/ 52 h 64"/>
                </a:gdLst>
                <a:ahLst/>
                <a:cxnLst>
                  <a:cxn ang="0">
                    <a:pos x="T0" y="T1"/>
                  </a:cxn>
                  <a:cxn ang="0">
                    <a:pos x="T2" y="T3"/>
                  </a:cxn>
                  <a:cxn ang="0">
                    <a:pos x="T4" y="T5"/>
                  </a:cxn>
                  <a:cxn ang="0">
                    <a:pos x="T6" y="T7"/>
                  </a:cxn>
                  <a:cxn ang="0">
                    <a:pos x="T8" y="T9"/>
                  </a:cxn>
                  <a:cxn ang="0">
                    <a:pos x="T10" y="T11"/>
                  </a:cxn>
                  <a:cxn ang="0">
                    <a:pos x="T12" y="T13"/>
                  </a:cxn>
                </a:cxnLst>
                <a:rect l="0" t="0" r="r" b="b"/>
                <a:pathLst>
                  <a:path w="25" h="64">
                    <a:moveTo>
                      <a:pt x="25" y="52"/>
                    </a:moveTo>
                    <a:cubicBezTo>
                      <a:pt x="25" y="59"/>
                      <a:pt x="20" y="64"/>
                      <a:pt x="13" y="64"/>
                    </a:cubicBezTo>
                    <a:cubicBezTo>
                      <a:pt x="6" y="64"/>
                      <a:pt x="0" y="59"/>
                      <a:pt x="0" y="52"/>
                    </a:cubicBezTo>
                    <a:cubicBezTo>
                      <a:pt x="0" y="13"/>
                      <a:pt x="0" y="13"/>
                      <a:pt x="0" y="13"/>
                    </a:cubicBezTo>
                    <a:cubicBezTo>
                      <a:pt x="0" y="5"/>
                      <a:pt x="6" y="0"/>
                      <a:pt x="13" y="0"/>
                    </a:cubicBezTo>
                    <a:cubicBezTo>
                      <a:pt x="20" y="0"/>
                      <a:pt x="25" y="5"/>
                      <a:pt x="25" y="13"/>
                    </a:cubicBezTo>
                    <a:lnTo>
                      <a:pt x="25" y="52"/>
                    </a:lnTo>
                    <a:close/>
                  </a:path>
                </a:pathLst>
              </a:custGeom>
              <a:solidFill>
                <a:srgbClr val="3448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71" name="Freeform 180"/>
              <p:cNvSpPr>
                <a:spLocks/>
              </p:cNvSpPr>
              <p:nvPr/>
            </p:nvSpPr>
            <p:spPr bwMode="auto">
              <a:xfrm>
                <a:off x="9573255" y="3067176"/>
                <a:ext cx="20931" cy="113029"/>
              </a:xfrm>
              <a:custGeom>
                <a:avLst/>
                <a:gdLst>
                  <a:gd name="T0" fmla="*/ 12 w 12"/>
                  <a:gd name="T1" fmla="*/ 0 h 64"/>
                  <a:gd name="T2" fmla="*/ 0 w 12"/>
                  <a:gd name="T3" fmla="*/ 13 h 64"/>
                  <a:gd name="T4" fmla="*/ 0 w 12"/>
                  <a:gd name="T5" fmla="*/ 52 h 64"/>
                  <a:gd name="T6" fmla="*/ 12 w 12"/>
                  <a:gd name="T7" fmla="*/ 64 h 64"/>
                  <a:gd name="T8" fmla="*/ 12 w 12"/>
                  <a:gd name="T9" fmla="*/ 0 h 64"/>
                </a:gdLst>
                <a:ahLst/>
                <a:cxnLst>
                  <a:cxn ang="0">
                    <a:pos x="T0" y="T1"/>
                  </a:cxn>
                  <a:cxn ang="0">
                    <a:pos x="T2" y="T3"/>
                  </a:cxn>
                  <a:cxn ang="0">
                    <a:pos x="T4" y="T5"/>
                  </a:cxn>
                  <a:cxn ang="0">
                    <a:pos x="T6" y="T7"/>
                  </a:cxn>
                  <a:cxn ang="0">
                    <a:pos x="T8" y="T9"/>
                  </a:cxn>
                </a:cxnLst>
                <a:rect l="0" t="0" r="r" b="b"/>
                <a:pathLst>
                  <a:path w="12" h="64">
                    <a:moveTo>
                      <a:pt x="12" y="0"/>
                    </a:moveTo>
                    <a:cubicBezTo>
                      <a:pt x="5" y="0"/>
                      <a:pt x="0" y="6"/>
                      <a:pt x="0" y="13"/>
                    </a:cubicBezTo>
                    <a:cubicBezTo>
                      <a:pt x="0" y="52"/>
                      <a:pt x="0" y="52"/>
                      <a:pt x="0" y="52"/>
                    </a:cubicBezTo>
                    <a:cubicBezTo>
                      <a:pt x="0" y="59"/>
                      <a:pt x="5" y="64"/>
                      <a:pt x="12" y="64"/>
                    </a:cubicBezTo>
                    <a:lnTo>
                      <a:pt x="12" y="0"/>
                    </a:lnTo>
                    <a:close/>
                  </a:path>
                </a:pathLst>
              </a:custGeom>
              <a:solidFill>
                <a:srgbClr val="4155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72" name="Freeform 181"/>
              <p:cNvSpPr>
                <a:spLocks/>
              </p:cNvSpPr>
              <p:nvPr/>
            </p:nvSpPr>
            <p:spPr bwMode="auto">
              <a:xfrm>
                <a:off x="9487019" y="2807627"/>
                <a:ext cx="216011" cy="285504"/>
              </a:xfrm>
              <a:custGeom>
                <a:avLst/>
                <a:gdLst>
                  <a:gd name="T0" fmla="*/ 122 w 123"/>
                  <a:gd name="T1" fmla="*/ 155 h 162"/>
                  <a:gd name="T2" fmla="*/ 122 w 123"/>
                  <a:gd name="T3" fmla="*/ 155 h 162"/>
                  <a:gd name="T4" fmla="*/ 67 w 123"/>
                  <a:gd name="T5" fmla="*/ 5 h 162"/>
                  <a:gd name="T6" fmla="*/ 62 w 123"/>
                  <a:gd name="T7" fmla="*/ 0 h 162"/>
                  <a:gd name="T8" fmla="*/ 62 w 123"/>
                  <a:gd name="T9" fmla="*/ 0 h 162"/>
                  <a:gd name="T10" fmla="*/ 62 w 123"/>
                  <a:gd name="T11" fmla="*/ 0 h 162"/>
                  <a:gd name="T12" fmla="*/ 62 w 123"/>
                  <a:gd name="T13" fmla="*/ 0 h 162"/>
                  <a:gd name="T14" fmla="*/ 62 w 123"/>
                  <a:gd name="T15" fmla="*/ 0 h 162"/>
                  <a:gd name="T16" fmla="*/ 57 w 123"/>
                  <a:gd name="T17" fmla="*/ 5 h 162"/>
                  <a:gd name="T18" fmla="*/ 2 w 123"/>
                  <a:gd name="T19" fmla="*/ 155 h 162"/>
                  <a:gd name="T20" fmla="*/ 1 w 123"/>
                  <a:gd name="T21" fmla="*/ 155 h 162"/>
                  <a:gd name="T22" fmla="*/ 0 w 123"/>
                  <a:gd name="T23" fmla="*/ 161 h 162"/>
                  <a:gd name="T24" fmla="*/ 1 w 123"/>
                  <a:gd name="T25" fmla="*/ 162 h 162"/>
                  <a:gd name="T26" fmla="*/ 122 w 123"/>
                  <a:gd name="T27" fmla="*/ 162 h 162"/>
                  <a:gd name="T28" fmla="*/ 123 w 123"/>
                  <a:gd name="T29" fmla="*/ 161 h 162"/>
                  <a:gd name="T30" fmla="*/ 122 w 123"/>
                  <a:gd name="T31" fmla="*/ 15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62">
                    <a:moveTo>
                      <a:pt x="122" y="155"/>
                    </a:moveTo>
                    <a:cubicBezTo>
                      <a:pt x="122" y="155"/>
                      <a:pt x="122" y="155"/>
                      <a:pt x="122" y="155"/>
                    </a:cubicBezTo>
                    <a:cubicBezTo>
                      <a:pt x="67" y="5"/>
                      <a:pt x="67" y="5"/>
                      <a:pt x="67" y="5"/>
                    </a:cubicBezTo>
                    <a:cubicBezTo>
                      <a:pt x="66" y="1"/>
                      <a:pt x="64" y="0"/>
                      <a:pt x="62" y="0"/>
                    </a:cubicBezTo>
                    <a:cubicBezTo>
                      <a:pt x="62" y="0"/>
                      <a:pt x="62" y="0"/>
                      <a:pt x="62" y="0"/>
                    </a:cubicBezTo>
                    <a:cubicBezTo>
                      <a:pt x="62" y="0"/>
                      <a:pt x="62" y="0"/>
                      <a:pt x="62" y="0"/>
                    </a:cubicBezTo>
                    <a:cubicBezTo>
                      <a:pt x="62" y="0"/>
                      <a:pt x="62" y="0"/>
                      <a:pt x="62" y="0"/>
                    </a:cubicBezTo>
                    <a:cubicBezTo>
                      <a:pt x="62" y="0"/>
                      <a:pt x="62" y="0"/>
                      <a:pt x="62" y="0"/>
                    </a:cubicBezTo>
                    <a:cubicBezTo>
                      <a:pt x="59" y="0"/>
                      <a:pt x="58" y="1"/>
                      <a:pt x="57" y="5"/>
                    </a:cubicBezTo>
                    <a:cubicBezTo>
                      <a:pt x="2" y="155"/>
                      <a:pt x="2" y="155"/>
                      <a:pt x="2" y="155"/>
                    </a:cubicBezTo>
                    <a:cubicBezTo>
                      <a:pt x="1" y="155"/>
                      <a:pt x="1" y="155"/>
                      <a:pt x="1" y="155"/>
                    </a:cubicBezTo>
                    <a:cubicBezTo>
                      <a:pt x="0" y="161"/>
                      <a:pt x="0" y="161"/>
                      <a:pt x="0" y="161"/>
                    </a:cubicBezTo>
                    <a:cubicBezTo>
                      <a:pt x="0" y="162"/>
                      <a:pt x="0" y="162"/>
                      <a:pt x="1" y="162"/>
                    </a:cubicBezTo>
                    <a:cubicBezTo>
                      <a:pt x="122" y="162"/>
                      <a:pt x="122" y="162"/>
                      <a:pt x="122" y="162"/>
                    </a:cubicBezTo>
                    <a:cubicBezTo>
                      <a:pt x="123" y="162"/>
                      <a:pt x="123" y="162"/>
                      <a:pt x="123" y="161"/>
                    </a:cubicBezTo>
                    <a:lnTo>
                      <a:pt x="122" y="155"/>
                    </a:lnTo>
                    <a:close/>
                  </a:path>
                </a:pathLst>
              </a:custGeom>
              <a:solidFill>
                <a:srgbClr val="2AB0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73" name="Freeform 182"/>
              <p:cNvSpPr>
                <a:spLocks/>
              </p:cNvSpPr>
              <p:nvPr/>
            </p:nvSpPr>
            <p:spPr bwMode="auto">
              <a:xfrm>
                <a:off x="9487019" y="2807627"/>
                <a:ext cx="108843" cy="285504"/>
              </a:xfrm>
              <a:custGeom>
                <a:avLst/>
                <a:gdLst>
                  <a:gd name="T0" fmla="*/ 62 w 62"/>
                  <a:gd name="T1" fmla="*/ 0 h 162"/>
                  <a:gd name="T2" fmla="*/ 62 w 62"/>
                  <a:gd name="T3" fmla="*/ 0 h 162"/>
                  <a:gd name="T4" fmla="*/ 62 w 62"/>
                  <a:gd name="T5" fmla="*/ 0 h 162"/>
                  <a:gd name="T6" fmla="*/ 57 w 62"/>
                  <a:gd name="T7" fmla="*/ 5 h 162"/>
                  <a:gd name="T8" fmla="*/ 2 w 62"/>
                  <a:gd name="T9" fmla="*/ 155 h 162"/>
                  <a:gd name="T10" fmla="*/ 1 w 62"/>
                  <a:gd name="T11" fmla="*/ 155 h 162"/>
                  <a:gd name="T12" fmla="*/ 0 w 62"/>
                  <a:gd name="T13" fmla="*/ 161 h 162"/>
                  <a:gd name="T14" fmla="*/ 1 w 62"/>
                  <a:gd name="T15" fmla="*/ 162 h 162"/>
                  <a:gd name="T16" fmla="*/ 62 w 62"/>
                  <a:gd name="T17" fmla="*/ 162 h 162"/>
                  <a:gd name="T18" fmla="*/ 62 w 62"/>
                  <a:gd name="T19"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162">
                    <a:moveTo>
                      <a:pt x="62" y="0"/>
                    </a:moveTo>
                    <a:cubicBezTo>
                      <a:pt x="62" y="0"/>
                      <a:pt x="62" y="0"/>
                      <a:pt x="62" y="0"/>
                    </a:cubicBezTo>
                    <a:cubicBezTo>
                      <a:pt x="62" y="0"/>
                      <a:pt x="62" y="0"/>
                      <a:pt x="62" y="0"/>
                    </a:cubicBezTo>
                    <a:cubicBezTo>
                      <a:pt x="59" y="0"/>
                      <a:pt x="58" y="1"/>
                      <a:pt x="57" y="5"/>
                    </a:cubicBezTo>
                    <a:cubicBezTo>
                      <a:pt x="2" y="155"/>
                      <a:pt x="2" y="155"/>
                      <a:pt x="2" y="155"/>
                    </a:cubicBezTo>
                    <a:cubicBezTo>
                      <a:pt x="1" y="155"/>
                      <a:pt x="1" y="155"/>
                      <a:pt x="1" y="155"/>
                    </a:cubicBezTo>
                    <a:cubicBezTo>
                      <a:pt x="0" y="161"/>
                      <a:pt x="0" y="161"/>
                      <a:pt x="0" y="161"/>
                    </a:cubicBezTo>
                    <a:cubicBezTo>
                      <a:pt x="0" y="162"/>
                      <a:pt x="0" y="162"/>
                      <a:pt x="1" y="162"/>
                    </a:cubicBezTo>
                    <a:cubicBezTo>
                      <a:pt x="62" y="162"/>
                      <a:pt x="62" y="162"/>
                      <a:pt x="62" y="162"/>
                    </a:cubicBezTo>
                    <a:lnTo>
                      <a:pt x="62" y="0"/>
                    </a:lnTo>
                    <a:close/>
                  </a:path>
                </a:pathLst>
              </a:custGeom>
              <a:solidFill>
                <a:srgbClr val="2AB0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74" name="Freeform 183"/>
              <p:cNvSpPr>
                <a:spLocks/>
              </p:cNvSpPr>
              <p:nvPr/>
            </p:nvSpPr>
            <p:spPr bwMode="auto">
              <a:xfrm>
                <a:off x="9670377" y="3097317"/>
                <a:ext cx="61119" cy="158241"/>
              </a:xfrm>
              <a:custGeom>
                <a:avLst/>
                <a:gdLst>
                  <a:gd name="T0" fmla="*/ 35 w 35"/>
                  <a:gd name="T1" fmla="*/ 72 h 90"/>
                  <a:gd name="T2" fmla="*/ 17 w 35"/>
                  <a:gd name="T3" fmla="*/ 90 h 90"/>
                  <a:gd name="T4" fmla="*/ 0 w 35"/>
                  <a:gd name="T5" fmla="*/ 72 h 90"/>
                  <a:gd name="T6" fmla="*/ 0 w 35"/>
                  <a:gd name="T7" fmla="*/ 18 h 90"/>
                  <a:gd name="T8" fmla="*/ 17 w 35"/>
                  <a:gd name="T9" fmla="*/ 0 h 90"/>
                  <a:gd name="T10" fmla="*/ 35 w 35"/>
                  <a:gd name="T11" fmla="*/ 18 h 90"/>
                  <a:gd name="T12" fmla="*/ 35 w 35"/>
                  <a:gd name="T13" fmla="*/ 72 h 90"/>
                </a:gdLst>
                <a:ahLst/>
                <a:cxnLst>
                  <a:cxn ang="0">
                    <a:pos x="T0" y="T1"/>
                  </a:cxn>
                  <a:cxn ang="0">
                    <a:pos x="T2" y="T3"/>
                  </a:cxn>
                  <a:cxn ang="0">
                    <a:pos x="T4" y="T5"/>
                  </a:cxn>
                  <a:cxn ang="0">
                    <a:pos x="T6" y="T7"/>
                  </a:cxn>
                  <a:cxn ang="0">
                    <a:pos x="T8" y="T9"/>
                  </a:cxn>
                  <a:cxn ang="0">
                    <a:pos x="T10" y="T11"/>
                  </a:cxn>
                  <a:cxn ang="0">
                    <a:pos x="T12" y="T13"/>
                  </a:cxn>
                </a:cxnLst>
                <a:rect l="0" t="0" r="r" b="b"/>
                <a:pathLst>
                  <a:path w="35" h="90">
                    <a:moveTo>
                      <a:pt x="35" y="72"/>
                    </a:moveTo>
                    <a:cubicBezTo>
                      <a:pt x="35" y="82"/>
                      <a:pt x="27" y="90"/>
                      <a:pt x="17" y="90"/>
                    </a:cubicBezTo>
                    <a:cubicBezTo>
                      <a:pt x="8" y="90"/>
                      <a:pt x="0" y="82"/>
                      <a:pt x="0" y="72"/>
                    </a:cubicBezTo>
                    <a:cubicBezTo>
                      <a:pt x="0" y="18"/>
                      <a:pt x="0" y="18"/>
                      <a:pt x="0" y="18"/>
                    </a:cubicBezTo>
                    <a:cubicBezTo>
                      <a:pt x="0" y="8"/>
                      <a:pt x="8" y="0"/>
                      <a:pt x="17" y="0"/>
                    </a:cubicBezTo>
                    <a:cubicBezTo>
                      <a:pt x="27" y="0"/>
                      <a:pt x="35" y="8"/>
                      <a:pt x="35" y="18"/>
                    </a:cubicBezTo>
                    <a:lnTo>
                      <a:pt x="35" y="72"/>
                    </a:lnTo>
                    <a:close/>
                  </a:path>
                </a:pathLst>
              </a:custGeom>
              <a:solidFill>
                <a:srgbClr val="3448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75" name="Freeform 184"/>
              <p:cNvSpPr>
                <a:spLocks/>
              </p:cNvSpPr>
              <p:nvPr/>
            </p:nvSpPr>
            <p:spPr bwMode="auto">
              <a:xfrm>
                <a:off x="9670377" y="3097317"/>
                <a:ext cx="29304" cy="158241"/>
              </a:xfrm>
              <a:custGeom>
                <a:avLst/>
                <a:gdLst>
                  <a:gd name="T0" fmla="*/ 17 w 17"/>
                  <a:gd name="T1" fmla="*/ 0 h 90"/>
                  <a:gd name="T2" fmla="*/ 0 w 17"/>
                  <a:gd name="T3" fmla="*/ 18 h 90"/>
                  <a:gd name="T4" fmla="*/ 0 w 17"/>
                  <a:gd name="T5" fmla="*/ 72 h 90"/>
                  <a:gd name="T6" fmla="*/ 17 w 17"/>
                  <a:gd name="T7" fmla="*/ 90 h 90"/>
                  <a:gd name="T8" fmla="*/ 17 w 17"/>
                  <a:gd name="T9" fmla="*/ 0 h 90"/>
                </a:gdLst>
                <a:ahLst/>
                <a:cxnLst>
                  <a:cxn ang="0">
                    <a:pos x="T0" y="T1"/>
                  </a:cxn>
                  <a:cxn ang="0">
                    <a:pos x="T2" y="T3"/>
                  </a:cxn>
                  <a:cxn ang="0">
                    <a:pos x="T4" y="T5"/>
                  </a:cxn>
                  <a:cxn ang="0">
                    <a:pos x="T6" y="T7"/>
                  </a:cxn>
                  <a:cxn ang="0">
                    <a:pos x="T8" y="T9"/>
                  </a:cxn>
                </a:cxnLst>
                <a:rect l="0" t="0" r="r" b="b"/>
                <a:pathLst>
                  <a:path w="17" h="90">
                    <a:moveTo>
                      <a:pt x="17" y="0"/>
                    </a:moveTo>
                    <a:cubicBezTo>
                      <a:pt x="8" y="0"/>
                      <a:pt x="0" y="8"/>
                      <a:pt x="0" y="18"/>
                    </a:cubicBezTo>
                    <a:cubicBezTo>
                      <a:pt x="0" y="72"/>
                      <a:pt x="0" y="72"/>
                      <a:pt x="0" y="72"/>
                    </a:cubicBezTo>
                    <a:cubicBezTo>
                      <a:pt x="0" y="82"/>
                      <a:pt x="8" y="90"/>
                      <a:pt x="17" y="90"/>
                    </a:cubicBezTo>
                    <a:lnTo>
                      <a:pt x="17" y="0"/>
                    </a:lnTo>
                    <a:close/>
                  </a:path>
                </a:pathLst>
              </a:custGeom>
              <a:solidFill>
                <a:srgbClr val="4155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76" name="Freeform 185"/>
              <p:cNvSpPr>
                <a:spLocks/>
              </p:cNvSpPr>
              <p:nvPr/>
            </p:nvSpPr>
            <p:spPr bwMode="auto">
              <a:xfrm>
                <a:off x="9548138" y="2788370"/>
                <a:ext cx="303086" cy="398533"/>
              </a:xfrm>
              <a:custGeom>
                <a:avLst/>
                <a:gdLst>
                  <a:gd name="T0" fmla="*/ 170 w 172"/>
                  <a:gd name="T1" fmla="*/ 217 h 226"/>
                  <a:gd name="T2" fmla="*/ 170 w 172"/>
                  <a:gd name="T3" fmla="*/ 217 h 226"/>
                  <a:gd name="T4" fmla="*/ 93 w 172"/>
                  <a:gd name="T5" fmla="*/ 7 h 226"/>
                  <a:gd name="T6" fmla="*/ 86 w 172"/>
                  <a:gd name="T7" fmla="*/ 0 h 226"/>
                  <a:gd name="T8" fmla="*/ 86 w 172"/>
                  <a:gd name="T9" fmla="*/ 0 h 226"/>
                  <a:gd name="T10" fmla="*/ 86 w 172"/>
                  <a:gd name="T11" fmla="*/ 0 h 226"/>
                  <a:gd name="T12" fmla="*/ 86 w 172"/>
                  <a:gd name="T13" fmla="*/ 0 h 226"/>
                  <a:gd name="T14" fmla="*/ 86 w 172"/>
                  <a:gd name="T15" fmla="*/ 0 h 226"/>
                  <a:gd name="T16" fmla="*/ 79 w 172"/>
                  <a:gd name="T17" fmla="*/ 7 h 226"/>
                  <a:gd name="T18" fmla="*/ 3 w 172"/>
                  <a:gd name="T19" fmla="*/ 217 h 226"/>
                  <a:gd name="T20" fmla="*/ 3 w 172"/>
                  <a:gd name="T21" fmla="*/ 217 h 226"/>
                  <a:gd name="T22" fmla="*/ 1 w 172"/>
                  <a:gd name="T23" fmla="*/ 224 h 226"/>
                  <a:gd name="T24" fmla="*/ 2 w 172"/>
                  <a:gd name="T25" fmla="*/ 226 h 226"/>
                  <a:gd name="T26" fmla="*/ 171 w 172"/>
                  <a:gd name="T27" fmla="*/ 226 h 226"/>
                  <a:gd name="T28" fmla="*/ 172 w 172"/>
                  <a:gd name="T29" fmla="*/ 224 h 226"/>
                  <a:gd name="T30" fmla="*/ 170 w 172"/>
                  <a:gd name="T31" fmla="*/ 217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 h="226">
                    <a:moveTo>
                      <a:pt x="170" y="217"/>
                    </a:moveTo>
                    <a:cubicBezTo>
                      <a:pt x="170" y="217"/>
                      <a:pt x="170" y="217"/>
                      <a:pt x="170" y="217"/>
                    </a:cubicBezTo>
                    <a:cubicBezTo>
                      <a:pt x="93" y="7"/>
                      <a:pt x="93" y="7"/>
                      <a:pt x="93" y="7"/>
                    </a:cubicBezTo>
                    <a:cubicBezTo>
                      <a:pt x="92" y="2"/>
                      <a:pt x="89" y="0"/>
                      <a:pt x="86" y="0"/>
                    </a:cubicBezTo>
                    <a:cubicBezTo>
                      <a:pt x="86" y="0"/>
                      <a:pt x="86" y="0"/>
                      <a:pt x="86" y="0"/>
                    </a:cubicBezTo>
                    <a:cubicBezTo>
                      <a:pt x="86" y="0"/>
                      <a:pt x="86" y="0"/>
                      <a:pt x="86" y="0"/>
                    </a:cubicBezTo>
                    <a:cubicBezTo>
                      <a:pt x="86" y="0"/>
                      <a:pt x="86" y="0"/>
                      <a:pt x="86" y="0"/>
                    </a:cubicBezTo>
                    <a:cubicBezTo>
                      <a:pt x="86" y="0"/>
                      <a:pt x="86" y="0"/>
                      <a:pt x="86" y="0"/>
                    </a:cubicBezTo>
                    <a:cubicBezTo>
                      <a:pt x="83" y="0"/>
                      <a:pt x="81" y="2"/>
                      <a:pt x="79" y="7"/>
                    </a:cubicBezTo>
                    <a:cubicBezTo>
                      <a:pt x="3" y="217"/>
                      <a:pt x="3" y="217"/>
                      <a:pt x="3" y="217"/>
                    </a:cubicBezTo>
                    <a:cubicBezTo>
                      <a:pt x="3" y="217"/>
                      <a:pt x="3" y="217"/>
                      <a:pt x="3" y="217"/>
                    </a:cubicBezTo>
                    <a:cubicBezTo>
                      <a:pt x="1" y="224"/>
                      <a:pt x="1" y="224"/>
                      <a:pt x="1" y="224"/>
                    </a:cubicBezTo>
                    <a:cubicBezTo>
                      <a:pt x="0" y="225"/>
                      <a:pt x="1" y="226"/>
                      <a:pt x="2" y="226"/>
                    </a:cubicBezTo>
                    <a:cubicBezTo>
                      <a:pt x="171" y="226"/>
                      <a:pt x="171" y="226"/>
                      <a:pt x="171" y="226"/>
                    </a:cubicBezTo>
                    <a:cubicBezTo>
                      <a:pt x="172" y="226"/>
                      <a:pt x="172" y="225"/>
                      <a:pt x="172" y="224"/>
                    </a:cubicBezTo>
                    <a:lnTo>
                      <a:pt x="170" y="217"/>
                    </a:lnTo>
                    <a:close/>
                  </a:path>
                </a:pathLst>
              </a:custGeom>
              <a:solidFill>
                <a:srgbClr val="2AB0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77" name="Freeform 186"/>
              <p:cNvSpPr>
                <a:spLocks/>
              </p:cNvSpPr>
              <p:nvPr/>
            </p:nvSpPr>
            <p:spPr bwMode="auto">
              <a:xfrm>
                <a:off x="9548138" y="2788370"/>
                <a:ext cx="151543" cy="398533"/>
              </a:xfrm>
              <a:custGeom>
                <a:avLst/>
                <a:gdLst>
                  <a:gd name="T0" fmla="*/ 86 w 86"/>
                  <a:gd name="T1" fmla="*/ 0 h 226"/>
                  <a:gd name="T2" fmla="*/ 86 w 86"/>
                  <a:gd name="T3" fmla="*/ 0 h 226"/>
                  <a:gd name="T4" fmla="*/ 86 w 86"/>
                  <a:gd name="T5" fmla="*/ 0 h 226"/>
                  <a:gd name="T6" fmla="*/ 79 w 86"/>
                  <a:gd name="T7" fmla="*/ 7 h 226"/>
                  <a:gd name="T8" fmla="*/ 3 w 86"/>
                  <a:gd name="T9" fmla="*/ 217 h 226"/>
                  <a:gd name="T10" fmla="*/ 3 w 86"/>
                  <a:gd name="T11" fmla="*/ 217 h 226"/>
                  <a:gd name="T12" fmla="*/ 1 w 86"/>
                  <a:gd name="T13" fmla="*/ 224 h 226"/>
                  <a:gd name="T14" fmla="*/ 2 w 86"/>
                  <a:gd name="T15" fmla="*/ 226 h 226"/>
                  <a:gd name="T16" fmla="*/ 86 w 86"/>
                  <a:gd name="T17" fmla="*/ 226 h 226"/>
                  <a:gd name="T18" fmla="*/ 86 w 86"/>
                  <a:gd name="T19"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226">
                    <a:moveTo>
                      <a:pt x="86" y="0"/>
                    </a:moveTo>
                    <a:cubicBezTo>
                      <a:pt x="86" y="0"/>
                      <a:pt x="86" y="0"/>
                      <a:pt x="86" y="0"/>
                    </a:cubicBezTo>
                    <a:cubicBezTo>
                      <a:pt x="86" y="0"/>
                      <a:pt x="86" y="0"/>
                      <a:pt x="86" y="0"/>
                    </a:cubicBezTo>
                    <a:cubicBezTo>
                      <a:pt x="83" y="0"/>
                      <a:pt x="81" y="2"/>
                      <a:pt x="79" y="7"/>
                    </a:cubicBezTo>
                    <a:cubicBezTo>
                      <a:pt x="3" y="217"/>
                      <a:pt x="3" y="217"/>
                      <a:pt x="3" y="217"/>
                    </a:cubicBezTo>
                    <a:cubicBezTo>
                      <a:pt x="3" y="217"/>
                      <a:pt x="3" y="217"/>
                      <a:pt x="3" y="217"/>
                    </a:cubicBezTo>
                    <a:cubicBezTo>
                      <a:pt x="1" y="224"/>
                      <a:pt x="1" y="224"/>
                      <a:pt x="1" y="224"/>
                    </a:cubicBezTo>
                    <a:cubicBezTo>
                      <a:pt x="0" y="225"/>
                      <a:pt x="1" y="226"/>
                      <a:pt x="2" y="226"/>
                    </a:cubicBezTo>
                    <a:cubicBezTo>
                      <a:pt x="86" y="226"/>
                      <a:pt x="86" y="226"/>
                      <a:pt x="86" y="226"/>
                    </a:cubicBezTo>
                    <a:lnTo>
                      <a:pt x="86" y="0"/>
                    </a:lnTo>
                    <a:close/>
                  </a:path>
                </a:pathLst>
              </a:custGeom>
              <a:solidFill>
                <a:srgbClr val="4ED0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78" name="Freeform 187"/>
              <p:cNvSpPr>
                <a:spLocks/>
              </p:cNvSpPr>
              <p:nvPr/>
            </p:nvSpPr>
            <p:spPr bwMode="auto">
              <a:xfrm>
                <a:off x="9448505" y="3150064"/>
                <a:ext cx="62794" cy="158241"/>
              </a:xfrm>
              <a:custGeom>
                <a:avLst/>
                <a:gdLst>
                  <a:gd name="T0" fmla="*/ 36 w 36"/>
                  <a:gd name="T1" fmla="*/ 72 h 90"/>
                  <a:gd name="T2" fmla="*/ 18 w 36"/>
                  <a:gd name="T3" fmla="*/ 90 h 90"/>
                  <a:gd name="T4" fmla="*/ 0 w 36"/>
                  <a:gd name="T5" fmla="*/ 72 h 90"/>
                  <a:gd name="T6" fmla="*/ 0 w 36"/>
                  <a:gd name="T7" fmla="*/ 18 h 90"/>
                  <a:gd name="T8" fmla="*/ 18 w 36"/>
                  <a:gd name="T9" fmla="*/ 0 h 90"/>
                  <a:gd name="T10" fmla="*/ 36 w 36"/>
                  <a:gd name="T11" fmla="*/ 18 h 90"/>
                  <a:gd name="T12" fmla="*/ 36 w 36"/>
                  <a:gd name="T13" fmla="*/ 72 h 90"/>
                </a:gdLst>
                <a:ahLst/>
                <a:cxnLst>
                  <a:cxn ang="0">
                    <a:pos x="T0" y="T1"/>
                  </a:cxn>
                  <a:cxn ang="0">
                    <a:pos x="T2" y="T3"/>
                  </a:cxn>
                  <a:cxn ang="0">
                    <a:pos x="T4" y="T5"/>
                  </a:cxn>
                  <a:cxn ang="0">
                    <a:pos x="T6" y="T7"/>
                  </a:cxn>
                  <a:cxn ang="0">
                    <a:pos x="T8" y="T9"/>
                  </a:cxn>
                  <a:cxn ang="0">
                    <a:pos x="T10" y="T11"/>
                  </a:cxn>
                  <a:cxn ang="0">
                    <a:pos x="T12" y="T13"/>
                  </a:cxn>
                </a:cxnLst>
                <a:rect l="0" t="0" r="r" b="b"/>
                <a:pathLst>
                  <a:path w="36" h="90">
                    <a:moveTo>
                      <a:pt x="36" y="72"/>
                    </a:moveTo>
                    <a:cubicBezTo>
                      <a:pt x="36" y="82"/>
                      <a:pt x="28" y="90"/>
                      <a:pt x="18" y="90"/>
                    </a:cubicBezTo>
                    <a:cubicBezTo>
                      <a:pt x="8" y="90"/>
                      <a:pt x="0" y="82"/>
                      <a:pt x="0" y="72"/>
                    </a:cubicBezTo>
                    <a:cubicBezTo>
                      <a:pt x="0" y="18"/>
                      <a:pt x="0" y="18"/>
                      <a:pt x="0" y="18"/>
                    </a:cubicBezTo>
                    <a:cubicBezTo>
                      <a:pt x="0" y="8"/>
                      <a:pt x="8" y="0"/>
                      <a:pt x="18" y="0"/>
                    </a:cubicBezTo>
                    <a:cubicBezTo>
                      <a:pt x="28" y="0"/>
                      <a:pt x="36" y="8"/>
                      <a:pt x="36" y="18"/>
                    </a:cubicBezTo>
                    <a:lnTo>
                      <a:pt x="36" y="72"/>
                    </a:lnTo>
                    <a:close/>
                  </a:path>
                </a:pathLst>
              </a:custGeom>
              <a:solidFill>
                <a:srgbClr val="4155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79" name="Freeform 188"/>
              <p:cNvSpPr>
                <a:spLocks/>
              </p:cNvSpPr>
              <p:nvPr/>
            </p:nvSpPr>
            <p:spPr bwMode="auto">
              <a:xfrm>
                <a:off x="9448505" y="3150064"/>
                <a:ext cx="30978" cy="158241"/>
              </a:xfrm>
              <a:custGeom>
                <a:avLst/>
                <a:gdLst>
                  <a:gd name="T0" fmla="*/ 18 w 18"/>
                  <a:gd name="T1" fmla="*/ 0 h 90"/>
                  <a:gd name="T2" fmla="*/ 0 w 18"/>
                  <a:gd name="T3" fmla="*/ 18 h 90"/>
                  <a:gd name="T4" fmla="*/ 0 w 18"/>
                  <a:gd name="T5" fmla="*/ 72 h 90"/>
                  <a:gd name="T6" fmla="*/ 18 w 18"/>
                  <a:gd name="T7" fmla="*/ 90 h 90"/>
                  <a:gd name="T8" fmla="*/ 18 w 18"/>
                  <a:gd name="T9" fmla="*/ 0 h 90"/>
                </a:gdLst>
                <a:ahLst/>
                <a:cxnLst>
                  <a:cxn ang="0">
                    <a:pos x="T0" y="T1"/>
                  </a:cxn>
                  <a:cxn ang="0">
                    <a:pos x="T2" y="T3"/>
                  </a:cxn>
                  <a:cxn ang="0">
                    <a:pos x="T4" y="T5"/>
                  </a:cxn>
                  <a:cxn ang="0">
                    <a:pos x="T6" y="T7"/>
                  </a:cxn>
                  <a:cxn ang="0">
                    <a:pos x="T8" y="T9"/>
                  </a:cxn>
                </a:cxnLst>
                <a:rect l="0" t="0" r="r" b="b"/>
                <a:pathLst>
                  <a:path w="18" h="90">
                    <a:moveTo>
                      <a:pt x="18" y="0"/>
                    </a:moveTo>
                    <a:cubicBezTo>
                      <a:pt x="8" y="0"/>
                      <a:pt x="0" y="8"/>
                      <a:pt x="0" y="18"/>
                    </a:cubicBezTo>
                    <a:cubicBezTo>
                      <a:pt x="0" y="72"/>
                      <a:pt x="0" y="72"/>
                      <a:pt x="0" y="72"/>
                    </a:cubicBezTo>
                    <a:cubicBezTo>
                      <a:pt x="0" y="82"/>
                      <a:pt x="8" y="89"/>
                      <a:pt x="18" y="90"/>
                    </a:cubicBezTo>
                    <a:lnTo>
                      <a:pt x="18" y="0"/>
                    </a:lnTo>
                    <a:close/>
                  </a:path>
                </a:pathLst>
              </a:custGeom>
              <a:solidFill>
                <a:srgbClr val="536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80" name="Freeform 189"/>
              <p:cNvSpPr>
                <a:spLocks/>
              </p:cNvSpPr>
              <p:nvPr/>
            </p:nvSpPr>
            <p:spPr bwMode="auto">
              <a:xfrm>
                <a:off x="9344686" y="2728925"/>
                <a:ext cx="270433" cy="482258"/>
              </a:xfrm>
              <a:custGeom>
                <a:avLst/>
                <a:gdLst>
                  <a:gd name="T0" fmla="*/ 152 w 154"/>
                  <a:gd name="T1" fmla="*/ 263 h 274"/>
                  <a:gd name="T2" fmla="*/ 152 w 154"/>
                  <a:gd name="T3" fmla="*/ 263 h 274"/>
                  <a:gd name="T4" fmla="*/ 85 w 154"/>
                  <a:gd name="T5" fmla="*/ 8 h 274"/>
                  <a:gd name="T6" fmla="*/ 77 w 154"/>
                  <a:gd name="T7" fmla="*/ 0 h 274"/>
                  <a:gd name="T8" fmla="*/ 77 w 154"/>
                  <a:gd name="T9" fmla="*/ 0 h 274"/>
                  <a:gd name="T10" fmla="*/ 77 w 154"/>
                  <a:gd name="T11" fmla="*/ 0 h 274"/>
                  <a:gd name="T12" fmla="*/ 77 w 154"/>
                  <a:gd name="T13" fmla="*/ 0 h 274"/>
                  <a:gd name="T14" fmla="*/ 77 w 154"/>
                  <a:gd name="T15" fmla="*/ 0 h 274"/>
                  <a:gd name="T16" fmla="*/ 69 w 154"/>
                  <a:gd name="T17" fmla="*/ 8 h 274"/>
                  <a:gd name="T18" fmla="*/ 2 w 154"/>
                  <a:gd name="T19" fmla="*/ 263 h 274"/>
                  <a:gd name="T20" fmla="*/ 2 w 154"/>
                  <a:gd name="T21" fmla="*/ 263 h 274"/>
                  <a:gd name="T22" fmla="*/ 0 w 154"/>
                  <a:gd name="T23" fmla="*/ 272 h 274"/>
                  <a:gd name="T24" fmla="*/ 2 w 154"/>
                  <a:gd name="T25" fmla="*/ 274 h 274"/>
                  <a:gd name="T26" fmla="*/ 152 w 154"/>
                  <a:gd name="T27" fmla="*/ 274 h 274"/>
                  <a:gd name="T28" fmla="*/ 154 w 154"/>
                  <a:gd name="T29" fmla="*/ 272 h 274"/>
                  <a:gd name="T30" fmla="*/ 152 w 154"/>
                  <a:gd name="T31" fmla="*/ 26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274">
                    <a:moveTo>
                      <a:pt x="152" y="263"/>
                    </a:moveTo>
                    <a:cubicBezTo>
                      <a:pt x="152" y="263"/>
                      <a:pt x="152" y="263"/>
                      <a:pt x="152" y="263"/>
                    </a:cubicBezTo>
                    <a:cubicBezTo>
                      <a:pt x="152" y="263"/>
                      <a:pt x="103" y="74"/>
                      <a:pt x="85" y="8"/>
                    </a:cubicBezTo>
                    <a:cubicBezTo>
                      <a:pt x="83" y="2"/>
                      <a:pt x="80" y="0"/>
                      <a:pt x="77" y="0"/>
                    </a:cubicBezTo>
                    <a:cubicBezTo>
                      <a:pt x="77" y="0"/>
                      <a:pt x="77" y="0"/>
                      <a:pt x="77" y="0"/>
                    </a:cubicBezTo>
                    <a:cubicBezTo>
                      <a:pt x="77" y="0"/>
                      <a:pt x="77" y="0"/>
                      <a:pt x="77" y="0"/>
                    </a:cubicBezTo>
                    <a:cubicBezTo>
                      <a:pt x="77" y="0"/>
                      <a:pt x="77" y="0"/>
                      <a:pt x="77" y="0"/>
                    </a:cubicBezTo>
                    <a:cubicBezTo>
                      <a:pt x="77" y="0"/>
                      <a:pt x="77" y="0"/>
                      <a:pt x="77" y="0"/>
                    </a:cubicBezTo>
                    <a:cubicBezTo>
                      <a:pt x="74" y="0"/>
                      <a:pt x="71" y="2"/>
                      <a:pt x="69" y="8"/>
                    </a:cubicBezTo>
                    <a:cubicBezTo>
                      <a:pt x="51" y="74"/>
                      <a:pt x="2" y="263"/>
                      <a:pt x="2" y="263"/>
                    </a:cubicBezTo>
                    <a:cubicBezTo>
                      <a:pt x="2" y="263"/>
                      <a:pt x="2" y="263"/>
                      <a:pt x="2" y="263"/>
                    </a:cubicBezTo>
                    <a:cubicBezTo>
                      <a:pt x="0" y="272"/>
                      <a:pt x="0" y="272"/>
                      <a:pt x="0" y="272"/>
                    </a:cubicBezTo>
                    <a:cubicBezTo>
                      <a:pt x="0" y="273"/>
                      <a:pt x="0" y="274"/>
                      <a:pt x="2" y="274"/>
                    </a:cubicBezTo>
                    <a:cubicBezTo>
                      <a:pt x="152" y="274"/>
                      <a:pt x="152" y="274"/>
                      <a:pt x="152" y="274"/>
                    </a:cubicBezTo>
                    <a:cubicBezTo>
                      <a:pt x="154" y="274"/>
                      <a:pt x="154" y="273"/>
                      <a:pt x="154" y="272"/>
                    </a:cubicBezTo>
                    <a:lnTo>
                      <a:pt x="152" y="263"/>
                    </a:lnTo>
                    <a:close/>
                  </a:path>
                </a:pathLst>
              </a:custGeom>
              <a:solidFill>
                <a:srgbClr val="3BBF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81" name="Freeform 190"/>
              <p:cNvSpPr>
                <a:spLocks/>
              </p:cNvSpPr>
              <p:nvPr/>
            </p:nvSpPr>
            <p:spPr bwMode="auto">
              <a:xfrm>
                <a:off x="9344686" y="2728925"/>
                <a:ext cx="134798" cy="482258"/>
              </a:xfrm>
              <a:custGeom>
                <a:avLst/>
                <a:gdLst>
                  <a:gd name="T0" fmla="*/ 77 w 77"/>
                  <a:gd name="T1" fmla="*/ 0 h 274"/>
                  <a:gd name="T2" fmla="*/ 77 w 77"/>
                  <a:gd name="T3" fmla="*/ 0 h 274"/>
                  <a:gd name="T4" fmla="*/ 77 w 77"/>
                  <a:gd name="T5" fmla="*/ 0 h 274"/>
                  <a:gd name="T6" fmla="*/ 69 w 77"/>
                  <a:gd name="T7" fmla="*/ 8 h 274"/>
                  <a:gd name="T8" fmla="*/ 2 w 77"/>
                  <a:gd name="T9" fmla="*/ 263 h 274"/>
                  <a:gd name="T10" fmla="*/ 2 w 77"/>
                  <a:gd name="T11" fmla="*/ 263 h 274"/>
                  <a:gd name="T12" fmla="*/ 0 w 77"/>
                  <a:gd name="T13" fmla="*/ 272 h 274"/>
                  <a:gd name="T14" fmla="*/ 2 w 77"/>
                  <a:gd name="T15" fmla="*/ 274 h 274"/>
                  <a:gd name="T16" fmla="*/ 77 w 77"/>
                  <a:gd name="T17" fmla="*/ 274 h 274"/>
                  <a:gd name="T18" fmla="*/ 77 w 77"/>
                  <a:gd name="T19"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274">
                    <a:moveTo>
                      <a:pt x="77" y="0"/>
                    </a:moveTo>
                    <a:cubicBezTo>
                      <a:pt x="77" y="0"/>
                      <a:pt x="77" y="0"/>
                      <a:pt x="77" y="0"/>
                    </a:cubicBezTo>
                    <a:cubicBezTo>
                      <a:pt x="77" y="0"/>
                      <a:pt x="77" y="0"/>
                      <a:pt x="77" y="0"/>
                    </a:cubicBezTo>
                    <a:cubicBezTo>
                      <a:pt x="74" y="0"/>
                      <a:pt x="71" y="2"/>
                      <a:pt x="69" y="8"/>
                    </a:cubicBezTo>
                    <a:cubicBezTo>
                      <a:pt x="51" y="74"/>
                      <a:pt x="2" y="263"/>
                      <a:pt x="2" y="263"/>
                    </a:cubicBezTo>
                    <a:cubicBezTo>
                      <a:pt x="2" y="263"/>
                      <a:pt x="2" y="263"/>
                      <a:pt x="2" y="263"/>
                    </a:cubicBezTo>
                    <a:cubicBezTo>
                      <a:pt x="0" y="272"/>
                      <a:pt x="0" y="272"/>
                      <a:pt x="0" y="272"/>
                    </a:cubicBezTo>
                    <a:cubicBezTo>
                      <a:pt x="0" y="273"/>
                      <a:pt x="0" y="274"/>
                      <a:pt x="2" y="274"/>
                    </a:cubicBezTo>
                    <a:cubicBezTo>
                      <a:pt x="77" y="274"/>
                      <a:pt x="77" y="274"/>
                      <a:pt x="77" y="274"/>
                    </a:cubicBezTo>
                    <a:lnTo>
                      <a:pt x="77" y="0"/>
                    </a:lnTo>
                    <a:close/>
                  </a:path>
                </a:pathLst>
              </a:custGeom>
              <a:solidFill>
                <a:srgbClr val="4ED0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grpSp>
        <p:grpSp>
          <p:nvGrpSpPr>
            <p:cNvPr id="42" name="组合 41"/>
            <p:cNvGrpSpPr/>
            <p:nvPr/>
          </p:nvGrpSpPr>
          <p:grpSpPr>
            <a:xfrm>
              <a:off x="4951319" y="3356897"/>
              <a:ext cx="350126" cy="327448"/>
              <a:chOff x="9344686" y="2728925"/>
              <a:chExt cx="506538" cy="579380"/>
            </a:xfrm>
          </p:grpSpPr>
          <p:sp>
            <p:nvSpPr>
              <p:cNvPr id="358" name="Freeform 179"/>
              <p:cNvSpPr>
                <a:spLocks/>
              </p:cNvSpPr>
              <p:nvPr/>
            </p:nvSpPr>
            <p:spPr bwMode="auto">
              <a:xfrm>
                <a:off x="9573255" y="3067176"/>
                <a:ext cx="43537" cy="113029"/>
              </a:xfrm>
              <a:custGeom>
                <a:avLst/>
                <a:gdLst>
                  <a:gd name="T0" fmla="*/ 25 w 25"/>
                  <a:gd name="T1" fmla="*/ 52 h 64"/>
                  <a:gd name="T2" fmla="*/ 13 w 25"/>
                  <a:gd name="T3" fmla="*/ 64 h 64"/>
                  <a:gd name="T4" fmla="*/ 0 w 25"/>
                  <a:gd name="T5" fmla="*/ 52 h 64"/>
                  <a:gd name="T6" fmla="*/ 0 w 25"/>
                  <a:gd name="T7" fmla="*/ 13 h 64"/>
                  <a:gd name="T8" fmla="*/ 13 w 25"/>
                  <a:gd name="T9" fmla="*/ 0 h 64"/>
                  <a:gd name="T10" fmla="*/ 25 w 25"/>
                  <a:gd name="T11" fmla="*/ 13 h 64"/>
                  <a:gd name="T12" fmla="*/ 25 w 25"/>
                  <a:gd name="T13" fmla="*/ 52 h 64"/>
                </a:gdLst>
                <a:ahLst/>
                <a:cxnLst>
                  <a:cxn ang="0">
                    <a:pos x="T0" y="T1"/>
                  </a:cxn>
                  <a:cxn ang="0">
                    <a:pos x="T2" y="T3"/>
                  </a:cxn>
                  <a:cxn ang="0">
                    <a:pos x="T4" y="T5"/>
                  </a:cxn>
                  <a:cxn ang="0">
                    <a:pos x="T6" y="T7"/>
                  </a:cxn>
                  <a:cxn ang="0">
                    <a:pos x="T8" y="T9"/>
                  </a:cxn>
                  <a:cxn ang="0">
                    <a:pos x="T10" y="T11"/>
                  </a:cxn>
                  <a:cxn ang="0">
                    <a:pos x="T12" y="T13"/>
                  </a:cxn>
                </a:cxnLst>
                <a:rect l="0" t="0" r="r" b="b"/>
                <a:pathLst>
                  <a:path w="25" h="64">
                    <a:moveTo>
                      <a:pt x="25" y="52"/>
                    </a:moveTo>
                    <a:cubicBezTo>
                      <a:pt x="25" y="59"/>
                      <a:pt x="20" y="64"/>
                      <a:pt x="13" y="64"/>
                    </a:cubicBezTo>
                    <a:cubicBezTo>
                      <a:pt x="6" y="64"/>
                      <a:pt x="0" y="59"/>
                      <a:pt x="0" y="52"/>
                    </a:cubicBezTo>
                    <a:cubicBezTo>
                      <a:pt x="0" y="13"/>
                      <a:pt x="0" y="13"/>
                      <a:pt x="0" y="13"/>
                    </a:cubicBezTo>
                    <a:cubicBezTo>
                      <a:pt x="0" y="5"/>
                      <a:pt x="6" y="0"/>
                      <a:pt x="13" y="0"/>
                    </a:cubicBezTo>
                    <a:cubicBezTo>
                      <a:pt x="20" y="0"/>
                      <a:pt x="25" y="5"/>
                      <a:pt x="25" y="13"/>
                    </a:cubicBezTo>
                    <a:lnTo>
                      <a:pt x="25" y="52"/>
                    </a:lnTo>
                    <a:close/>
                  </a:path>
                </a:pathLst>
              </a:custGeom>
              <a:solidFill>
                <a:srgbClr val="3448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59" name="Freeform 180"/>
              <p:cNvSpPr>
                <a:spLocks/>
              </p:cNvSpPr>
              <p:nvPr/>
            </p:nvSpPr>
            <p:spPr bwMode="auto">
              <a:xfrm>
                <a:off x="9573255" y="3067176"/>
                <a:ext cx="20931" cy="113029"/>
              </a:xfrm>
              <a:custGeom>
                <a:avLst/>
                <a:gdLst>
                  <a:gd name="T0" fmla="*/ 12 w 12"/>
                  <a:gd name="T1" fmla="*/ 0 h 64"/>
                  <a:gd name="T2" fmla="*/ 0 w 12"/>
                  <a:gd name="T3" fmla="*/ 13 h 64"/>
                  <a:gd name="T4" fmla="*/ 0 w 12"/>
                  <a:gd name="T5" fmla="*/ 52 h 64"/>
                  <a:gd name="T6" fmla="*/ 12 w 12"/>
                  <a:gd name="T7" fmla="*/ 64 h 64"/>
                  <a:gd name="T8" fmla="*/ 12 w 12"/>
                  <a:gd name="T9" fmla="*/ 0 h 64"/>
                </a:gdLst>
                <a:ahLst/>
                <a:cxnLst>
                  <a:cxn ang="0">
                    <a:pos x="T0" y="T1"/>
                  </a:cxn>
                  <a:cxn ang="0">
                    <a:pos x="T2" y="T3"/>
                  </a:cxn>
                  <a:cxn ang="0">
                    <a:pos x="T4" y="T5"/>
                  </a:cxn>
                  <a:cxn ang="0">
                    <a:pos x="T6" y="T7"/>
                  </a:cxn>
                  <a:cxn ang="0">
                    <a:pos x="T8" y="T9"/>
                  </a:cxn>
                </a:cxnLst>
                <a:rect l="0" t="0" r="r" b="b"/>
                <a:pathLst>
                  <a:path w="12" h="64">
                    <a:moveTo>
                      <a:pt x="12" y="0"/>
                    </a:moveTo>
                    <a:cubicBezTo>
                      <a:pt x="5" y="0"/>
                      <a:pt x="0" y="6"/>
                      <a:pt x="0" y="13"/>
                    </a:cubicBezTo>
                    <a:cubicBezTo>
                      <a:pt x="0" y="52"/>
                      <a:pt x="0" y="52"/>
                      <a:pt x="0" y="52"/>
                    </a:cubicBezTo>
                    <a:cubicBezTo>
                      <a:pt x="0" y="59"/>
                      <a:pt x="5" y="64"/>
                      <a:pt x="12" y="64"/>
                    </a:cubicBezTo>
                    <a:lnTo>
                      <a:pt x="12" y="0"/>
                    </a:lnTo>
                    <a:close/>
                  </a:path>
                </a:pathLst>
              </a:custGeom>
              <a:solidFill>
                <a:srgbClr val="4155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60" name="Freeform 181"/>
              <p:cNvSpPr>
                <a:spLocks/>
              </p:cNvSpPr>
              <p:nvPr/>
            </p:nvSpPr>
            <p:spPr bwMode="auto">
              <a:xfrm>
                <a:off x="9487019" y="2807627"/>
                <a:ext cx="216011" cy="285504"/>
              </a:xfrm>
              <a:custGeom>
                <a:avLst/>
                <a:gdLst>
                  <a:gd name="T0" fmla="*/ 122 w 123"/>
                  <a:gd name="T1" fmla="*/ 155 h 162"/>
                  <a:gd name="T2" fmla="*/ 122 w 123"/>
                  <a:gd name="T3" fmla="*/ 155 h 162"/>
                  <a:gd name="T4" fmla="*/ 67 w 123"/>
                  <a:gd name="T5" fmla="*/ 5 h 162"/>
                  <a:gd name="T6" fmla="*/ 62 w 123"/>
                  <a:gd name="T7" fmla="*/ 0 h 162"/>
                  <a:gd name="T8" fmla="*/ 62 w 123"/>
                  <a:gd name="T9" fmla="*/ 0 h 162"/>
                  <a:gd name="T10" fmla="*/ 62 w 123"/>
                  <a:gd name="T11" fmla="*/ 0 h 162"/>
                  <a:gd name="T12" fmla="*/ 62 w 123"/>
                  <a:gd name="T13" fmla="*/ 0 h 162"/>
                  <a:gd name="T14" fmla="*/ 62 w 123"/>
                  <a:gd name="T15" fmla="*/ 0 h 162"/>
                  <a:gd name="T16" fmla="*/ 57 w 123"/>
                  <a:gd name="T17" fmla="*/ 5 h 162"/>
                  <a:gd name="T18" fmla="*/ 2 w 123"/>
                  <a:gd name="T19" fmla="*/ 155 h 162"/>
                  <a:gd name="T20" fmla="*/ 1 w 123"/>
                  <a:gd name="T21" fmla="*/ 155 h 162"/>
                  <a:gd name="T22" fmla="*/ 0 w 123"/>
                  <a:gd name="T23" fmla="*/ 161 h 162"/>
                  <a:gd name="T24" fmla="*/ 1 w 123"/>
                  <a:gd name="T25" fmla="*/ 162 h 162"/>
                  <a:gd name="T26" fmla="*/ 122 w 123"/>
                  <a:gd name="T27" fmla="*/ 162 h 162"/>
                  <a:gd name="T28" fmla="*/ 123 w 123"/>
                  <a:gd name="T29" fmla="*/ 161 h 162"/>
                  <a:gd name="T30" fmla="*/ 122 w 123"/>
                  <a:gd name="T31" fmla="*/ 15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62">
                    <a:moveTo>
                      <a:pt x="122" y="155"/>
                    </a:moveTo>
                    <a:cubicBezTo>
                      <a:pt x="122" y="155"/>
                      <a:pt x="122" y="155"/>
                      <a:pt x="122" y="155"/>
                    </a:cubicBezTo>
                    <a:cubicBezTo>
                      <a:pt x="67" y="5"/>
                      <a:pt x="67" y="5"/>
                      <a:pt x="67" y="5"/>
                    </a:cubicBezTo>
                    <a:cubicBezTo>
                      <a:pt x="66" y="1"/>
                      <a:pt x="64" y="0"/>
                      <a:pt x="62" y="0"/>
                    </a:cubicBezTo>
                    <a:cubicBezTo>
                      <a:pt x="62" y="0"/>
                      <a:pt x="62" y="0"/>
                      <a:pt x="62" y="0"/>
                    </a:cubicBezTo>
                    <a:cubicBezTo>
                      <a:pt x="62" y="0"/>
                      <a:pt x="62" y="0"/>
                      <a:pt x="62" y="0"/>
                    </a:cubicBezTo>
                    <a:cubicBezTo>
                      <a:pt x="62" y="0"/>
                      <a:pt x="62" y="0"/>
                      <a:pt x="62" y="0"/>
                    </a:cubicBezTo>
                    <a:cubicBezTo>
                      <a:pt x="62" y="0"/>
                      <a:pt x="62" y="0"/>
                      <a:pt x="62" y="0"/>
                    </a:cubicBezTo>
                    <a:cubicBezTo>
                      <a:pt x="59" y="0"/>
                      <a:pt x="58" y="1"/>
                      <a:pt x="57" y="5"/>
                    </a:cubicBezTo>
                    <a:cubicBezTo>
                      <a:pt x="2" y="155"/>
                      <a:pt x="2" y="155"/>
                      <a:pt x="2" y="155"/>
                    </a:cubicBezTo>
                    <a:cubicBezTo>
                      <a:pt x="1" y="155"/>
                      <a:pt x="1" y="155"/>
                      <a:pt x="1" y="155"/>
                    </a:cubicBezTo>
                    <a:cubicBezTo>
                      <a:pt x="0" y="161"/>
                      <a:pt x="0" y="161"/>
                      <a:pt x="0" y="161"/>
                    </a:cubicBezTo>
                    <a:cubicBezTo>
                      <a:pt x="0" y="162"/>
                      <a:pt x="0" y="162"/>
                      <a:pt x="1" y="162"/>
                    </a:cubicBezTo>
                    <a:cubicBezTo>
                      <a:pt x="122" y="162"/>
                      <a:pt x="122" y="162"/>
                      <a:pt x="122" y="162"/>
                    </a:cubicBezTo>
                    <a:cubicBezTo>
                      <a:pt x="123" y="162"/>
                      <a:pt x="123" y="162"/>
                      <a:pt x="123" y="161"/>
                    </a:cubicBezTo>
                    <a:lnTo>
                      <a:pt x="122" y="155"/>
                    </a:lnTo>
                    <a:close/>
                  </a:path>
                </a:pathLst>
              </a:custGeom>
              <a:solidFill>
                <a:srgbClr val="2AB0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61" name="Freeform 182"/>
              <p:cNvSpPr>
                <a:spLocks/>
              </p:cNvSpPr>
              <p:nvPr/>
            </p:nvSpPr>
            <p:spPr bwMode="auto">
              <a:xfrm>
                <a:off x="9487019" y="2807627"/>
                <a:ext cx="108843" cy="285504"/>
              </a:xfrm>
              <a:custGeom>
                <a:avLst/>
                <a:gdLst>
                  <a:gd name="T0" fmla="*/ 62 w 62"/>
                  <a:gd name="T1" fmla="*/ 0 h 162"/>
                  <a:gd name="T2" fmla="*/ 62 w 62"/>
                  <a:gd name="T3" fmla="*/ 0 h 162"/>
                  <a:gd name="T4" fmla="*/ 62 w 62"/>
                  <a:gd name="T5" fmla="*/ 0 h 162"/>
                  <a:gd name="T6" fmla="*/ 57 w 62"/>
                  <a:gd name="T7" fmla="*/ 5 h 162"/>
                  <a:gd name="T8" fmla="*/ 2 w 62"/>
                  <a:gd name="T9" fmla="*/ 155 h 162"/>
                  <a:gd name="T10" fmla="*/ 1 w 62"/>
                  <a:gd name="T11" fmla="*/ 155 h 162"/>
                  <a:gd name="T12" fmla="*/ 0 w 62"/>
                  <a:gd name="T13" fmla="*/ 161 h 162"/>
                  <a:gd name="T14" fmla="*/ 1 w 62"/>
                  <a:gd name="T15" fmla="*/ 162 h 162"/>
                  <a:gd name="T16" fmla="*/ 62 w 62"/>
                  <a:gd name="T17" fmla="*/ 162 h 162"/>
                  <a:gd name="T18" fmla="*/ 62 w 62"/>
                  <a:gd name="T19"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162">
                    <a:moveTo>
                      <a:pt x="62" y="0"/>
                    </a:moveTo>
                    <a:cubicBezTo>
                      <a:pt x="62" y="0"/>
                      <a:pt x="62" y="0"/>
                      <a:pt x="62" y="0"/>
                    </a:cubicBezTo>
                    <a:cubicBezTo>
                      <a:pt x="62" y="0"/>
                      <a:pt x="62" y="0"/>
                      <a:pt x="62" y="0"/>
                    </a:cubicBezTo>
                    <a:cubicBezTo>
                      <a:pt x="59" y="0"/>
                      <a:pt x="58" y="1"/>
                      <a:pt x="57" y="5"/>
                    </a:cubicBezTo>
                    <a:cubicBezTo>
                      <a:pt x="2" y="155"/>
                      <a:pt x="2" y="155"/>
                      <a:pt x="2" y="155"/>
                    </a:cubicBezTo>
                    <a:cubicBezTo>
                      <a:pt x="1" y="155"/>
                      <a:pt x="1" y="155"/>
                      <a:pt x="1" y="155"/>
                    </a:cubicBezTo>
                    <a:cubicBezTo>
                      <a:pt x="0" y="161"/>
                      <a:pt x="0" y="161"/>
                      <a:pt x="0" y="161"/>
                    </a:cubicBezTo>
                    <a:cubicBezTo>
                      <a:pt x="0" y="162"/>
                      <a:pt x="0" y="162"/>
                      <a:pt x="1" y="162"/>
                    </a:cubicBezTo>
                    <a:cubicBezTo>
                      <a:pt x="62" y="162"/>
                      <a:pt x="62" y="162"/>
                      <a:pt x="62" y="162"/>
                    </a:cubicBezTo>
                    <a:lnTo>
                      <a:pt x="62" y="0"/>
                    </a:lnTo>
                    <a:close/>
                  </a:path>
                </a:pathLst>
              </a:custGeom>
              <a:solidFill>
                <a:srgbClr val="2AB0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62" name="Freeform 183"/>
              <p:cNvSpPr>
                <a:spLocks/>
              </p:cNvSpPr>
              <p:nvPr/>
            </p:nvSpPr>
            <p:spPr bwMode="auto">
              <a:xfrm>
                <a:off x="9670377" y="3097317"/>
                <a:ext cx="61119" cy="158241"/>
              </a:xfrm>
              <a:custGeom>
                <a:avLst/>
                <a:gdLst>
                  <a:gd name="T0" fmla="*/ 35 w 35"/>
                  <a:gd name="T1" fmla="*/ 72 h 90"/>
                  <a:gd name="T2" fmla="*/ 17 w 35"/>
                  <a:gd name="T3" fmla="*/ 90 h 90"/>
                  <a:gd name="T4" fmla="*/ 0 w 35"/>
                  <a:gd name="T5" fmla="*/ 72 h 90"/>
                  <a:gd name="T6" fmla="*/ 0 w 35"/>
                  <a:gd name="T7" fmla="*/ 18 h 90"/>
                  <a:gd name="T8" fmla="*/ 17 w 35"/>
                  <a:gd name="T9" fmla="*/ 0 h 90"/>
                  <a:gd name="T10" fmla="*/ 35 w 35"/>
                  <a:gd name="T11" fmla="*/ 18 h 90"/>
                  <a:gd name="T12" fmla="*/ 35 w 35"/>
                  <a:gd name="T13" fmla="*/ 72 h 90"/>
                </a:gdLst>
                <a:ahLst/>
                <a:cxnLst>
                  <a:cxn ang="0">
                    <a:pos x="T0" y="T1"/>
                  </a:cxn>
                  <a:cxn ang="0">
                    <a:pos x="T2" y="T3"/>
                  </a:cxn>
                  <a:cxn ang="0">
                    <a:pos x="T4" y="T5"/>
                  </a:cxn>
                  <a:cxn ang="0">
                    <a:pos x="T6" y="T7"/>
                  </a:cxn>
                  <a:cxn ang="0">
                    <a:pos x="T8" y="T9"/>
                  </a:cxn>
                  <a:cxn ang="0">
                    <a:pos x="T10" y="T11"/>
                  </a:cxn>
                  <a:cxn ang="0">
                    <a:pos x="T12" y="T13"/>
                  </a:cxn>
                </a:cxnLst>
                <a:rect l="0" t="0" r="r" b="b"/>
                <a:pathLst>
                  <a:path w="35" h="90">
                    <a:moveTo>
                      <a:pt x="35" y="72"/>
                    </a:moveTo>
                    <a:cubicBezTo>
                      <a:pt x="35" y="82"/>
                      <a:pt x="27" y="90"/>
                      <a:pt x="17" y="90"/>
                    </a:cubicBezTo>
                    <a:cubicBezTo>
                      <a:pt x="8" y="90"/>
                      <a:pt x="0" y="82"/>
                      <a:pt x="0" y="72"/>
                    </a:cubicBezTo>
                    <a:cubicBezTo>
                      <a:pt x="0" y="18"/>
                      <a:pt x="0" y="18"/>
                      <a:pt x="0" y="18"/>
                    </a:cubicBezTo>
                    <a:cubicBezTo>
                      <a:pt x="0" y="8"/>
                      <a:pt x="8" y="0"/>
                      <a:pt x="17" y="0"/>
                    </a:cubicBezTo>
                    <a:cubicBezTo>
                      <a:pt x="27" y="0"/>
                      <a:pt x="35" y="8"/>
                      <a:pt x="35" y="18"/>
                    </a:cubicBezTo>
                    <a:lnTo>
                      <a:pt x="35" y="72"/>
                    </a:lnTo>
                    <a:close/>
                  </a:path>
                </a:pathLst>
              </a:custGeom>
              <a:solidFill>
                <a:srgbClr val="3448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63" name="Freeform 184"/>
              <p:cNvSpPr>
                <a:spLocks/>
              </p:cNvSpPr>
              <p:nvPr/>
            </p:nvSpPr>
            <p:spPr bwMode="auto">
              <a:xfrm>
                <a:off x="9670377" y="3097317"/>
                <a:ext cx="29304" cy="158241"/>
              </a:xfrm>
              <a:custGeom>
                <a:avLst/>
                <a:gdLst>
                  <a:gd name="T0" fmla="*/ 17 w 17"/>
                  <a:gd name="T1" fmla="*/ 0 h 90"/>
                  <a:gd name="T2" fmla="*/ 0 w 17"/>
                  <a:gd name="T3" fmla="*/ 18 h 90"/>
                  <a:gd name="T4" fmla="*/ 0 w 17"/>
                  <a:gd name="T5" fmla="*/ 72 h 90"/>
                  <a:gd name="T6" fmla="*/ 17 w 17"/>
                  <a:gd name="T7" fmla="*/ 90 h 90"/>
                  <a:gd name="T8" fmla="*/ 17 w 17"/>
                  <a:gd name="T9" fmla="*/ 0 h 90"/>
                </a:gdLst>
                <a:ahLst/>
                <a:cxnLst>
                  <a:cxn ang="0">
                    <a:pos x="T0" y="T1"/>
                  </a:cxn>
                  <a:cxn ang="0">
                    <a:pos x="T2" y="T3"/>
                  </a:cxn>
                  <a:cxn ang="0">
                    <a:pos x="T4" y="T5"/>
                  </a:cxn>
                  <a:cxn ang="0">
                    <a:pos x="T6" y="T7"/>
                  </a:cxn>
                  <a:cxn ang="0">
                    <a:pos x="T8" y="T9"/>
                  </a:cxn>
                </a:cxnLst>
                <a:rect l="0" t="0" r="r" b="b"/>
                <a:pathLst>
                  <a:path w="17" h="90">
                    <a:moveTo>
                      <a:pt x="17" y="0"/>
                    </a:moveTo>
                    <a:cubicBezTo>
                      <a:pt x="8" y="0"/>
                      <a:pt x="0" y="8"/>
                      <a:pt x="0" y="18"/>
                    </a:cubicBezTo>
                    <a:cubicBezTo>
                      <a:pt x="0" y="72"/>
                      <a:pt x="0" y="72"/>
                      <a:pt x="0" y="72"/>
                    </a:cubicBezTo>
                    <a:cubicBezTo>
                      <a:pt x="0" y="82"/>
                      <a:pt x="8" y="90"/>
                      <a:pt x="17" y="90"/>
                    </a:cubicBezTo>
                    <a:lnTo>
                      <a:pt x="17" y="0"/>
                    </a:lnTo>
                    <a:close/>
                  </a:path>
                </a:pathLst>
              </a:custGeom>
              <a:solidFill>
                <a:srgbClr val="4155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64" name="Freeform 185"/>
              <p:cNvSpPr>
                <a:spLocks/>
              </p:cNvSpPr>
              <p:nvPr/>
            </p:nvSpPr>
            <p:spPr bwMode="auto">
              <a:xfrm>
                <a:off x="9548138" y="2788370"/>
                <a:ext cx="303086" cy="398533"/>
              </a:xfrm>
              <a:custGeom>
                <a:avLst/>
                <a:gdLst>
                  <a:gd name="T0" fmla="*/ 170 w 172"/>
                  <a:gd name="T1" fmla="*/ 217 h 226"/>
                  <a:gd name="T2" fmla="*/ 170 w 172"/>
                  <a:gd name="T3" fmla="*/ 217 h 226"/>
                  <a:gd name="T4" fmla="*/ 93 w 172"/>
                  <a:gd name="T5" fmla="*/ 7 h 226"/>
                  <a:gd name="T6" fmla="*/ 86 w 172"/>
                  <a:gd name="T7" fmla="*/ 0 h 226"/>
                  <a:gd name="T8" fmla="*/ 86 w 172"/>
                  <a:gd name="T9" fmla="*/ 0 h 226"/>
                  <a:gd name="T10" fmla="*/ 86 w 172"/>
                  <a:gd name="T11" fmla="*/ 0 h 226"/>
                  <a:gd name="T12" fmla="*/ 86 w 172"/>
                  <a:gd name="T13" fmla="*/ 0 h 226"/>
                  <a:gd name="T14" fmla="*/ 86 w 172"/>
                  <a:gd name="T15" fmla="*/ 0 h 226"/>
                  <a:gd name="T16" fmla="*/ 79 w 172"/>
                  <a:gd name="T17" fmla="*/ 7 h 226"/>
                  <a:gd name="T18" fmla="*/ 3 w 172"/>
                  <a:gd name="T19" fmla="*/ 217 h 226"/>
                  <a:gd name="T20" fmla="*/ 3 w 172"/>
                  <a:gd name="T21" fmla="*/ 217 h 226"/>
                  <a:gd name="T22" fmla="*/ 1 w 172"/>
                  <a:gd name="T23" fmla="*/ 224 h 226"/>
                  <a:gd name="T24" fmla="*/ 2 w 172"/>
                  <a:gd name="T25" fmla="*/ 226 h 226"/>
                  <a:gd name="T26" fmla="*/ 171 w 172"/>
                  <a:gd name="T27" fmla="*/ 226 h 226"/>
                  <a:gd name="T28" fmla="*/ 172 w 172"/>
                  <a:gd name="T29" fmla="*/ 224 h 226"/>
                  <a:gd name="T30" fmla="*/ 170 w 172"/>
                  <a:gd name="T31" fmla="*/ 217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 h="226">
                    <a:moveTo>
                      <a:pt x="170" y="217"/>
                    </a:moveTo>
                    <a:cubicBezTo>
                      <a:pt x="170" y="217"/>
                      <a:pt x="170" y="217"/>
                      <a:pt x="170" y="217"/>
                    </a:cubicBezTo>
                    <a:cubicBezTo>
                      <a:pt x="93" y="7"/>
                      <a:pt x="93" y="7"/>
                      <a:pt x="93" y="7"/>
                    </a:cubicBezTo>
                    <a:cubicBezTo>
                      <a:pt x="92" y="2"/>
                      <a:pt x="89" y="0"/>
                      <a:pt x="86" y="0"/>
                    </a:cubicBezTo>
                    <a:cubicBezTo>
                      <a:pt x="86" y="0"/>
                      <a:pt x="86" y="0"/>
                      <a:pt x="86" y="0"/>
                    </a:cubicBezTo>
                    <a:cubicBezTo>
                      <a:pt x="86" y="0"/>
                      <a:pt x="86" y="0"/>
                      <a:pt x="86" y="0"/>
                    </a:cubicBezTo>
                    <a:cubicBezTo>
                      <a:pt x="86" y="0"/>
                      <a:pt x="86" y="0"/>
                      <a:pt x="86" y="0"/>
                    </a:cubicBezTo>
                    <a:cubicBezTo>
                      <a:pt x="86" y="0"/>
                      <a:pt x="86" y="0"/>
                      <a:pt x="86" y="0"/>
                    </a:cubicBezTo>
                    <a:cubicBezTo>
                      <a:pt x="83" y="0"/>
                      <a:pt x="81" y="2"/>
                      <a:pt x="79" y="7"/>
                    </a:cubicBezTo>
                    <a:cubicBezTo>
                      <a:pt x="3" y="217"/>
                      <a:pt x="3" y="217"/>
                      <a:pt x="3" y="217"/>
                    </a:cubicBezTo>
                    <a:cubicBezTo>
                      <a:pt x="3" y="217"/>
                      <a:pt x="3" y="217"/>
                      <a:pt x="3" y="217"/>
                    </a:cubicBezTo>
                    <a:cubicBezTo>
                      <a:pt x="1" y="224"/>
                      <a:pt x="1" y="224"/>
                      <a:pt x="1" y="224"/>
                    </a:cubicBezTo>
                    <a:cubicBezTo>
                      <a:pt x="0" y="225"/>
                      <a:pt x="1" y="226"/>
                      <a:pt x="2" y="226"/>
                    </a:cubicBezTo>
                    <a:cubicBezTo>
                      <a:pt x="171" y="226"/>
                      <a:pt x="171" y="226"/>
                      <a:pt x="171" y="226"/>
                    </a:cubicBezTo>
                    <a:cubicBezTo>
                      <a:pt x="172" y="226"/>
                      <a:pt x="172" y="225"/>
                      <a:pt x="172" y="224"/>
                    </a:cubicBezTo>
                    <a:lnTo>
                      <a:pt x="170" y="217"/>
                    </a:lnTo>
                    <a:close/>
                  </a:path>
                </a:pathLst>
              </a:custGeom>
              <a:solidFill>
                <a:srgbClr val="2AB0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65" name="Freeform 186"/>
              <p:cNvSpPr>
                <a:spLocks/>
              </p:cNvSpPr>
              <p:nvPr/>
            </p:nvSpPr>
            <p:spPr bwMode="auto">
              <a:xfrm>
                <a:off x="9548138" y="2788370"/>
                <a:ext cx="151543" cy="398533"/>
              </a:xfrm>
              <a:custGeom>
                <a:avLst/>
                <a:gdLst>
                  <a:gd name="T0" fmla="*/ 86 w 86"/>
                  <a:gd name="T1" fmla="*/ 0 h 226"/>
                  <a:gd name="T2" fmla="*/ 86 w 86"/>
                  <a:gd name="T3" fmla="*/ 0 h 226"/>
                  <a:gd name="T4" fmla="*/ 86 w 86"/>
                  <a:gd name="T5" fmla="*/ 0 h 226"/>
                  <a:gd name="T6" fmla="*/ 79 w 86"/>
                  <a:gd name="T7" fmla="*/ 7 h 226"/>
                  <a:gd name="T8" fmla="*/ 3 w 86"/>
                  <a:gd name="T9" fmla="*/ 217 h 226"/>
                  <a:gd name="T10" fmla="*/ 3 w 86"/>
                  <a:gd name="T11" fmla="*/ 217 h 226"/>
                  <a:gd name="T12" fmla="*/ 1 w 86"/>
                  <a:gd name="T13" fmla="*/ 224 h 226"/>
                  <a:gd name="T14" fmla="*/ 2 w 86"/>
                  <a:gd name="T15" fmla="*/ 226 h 226"/>
                  <a:gd name="T16" fmla="*/ 86 w 86"/>
                  <a:gd name="T17" fmla="*/ 226 h 226"/>
                  <a:gd name="T18" fmla="*/ 86 w 86"/>
                  <a:gd name="T19"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226">
                    <a:moveTo>
                      <a:pt x="86" y="0"/>
                    </a:moveTo>
                    <a:cubicBezTo>
                      <a:pt x="86" y="0"/>
                      <a:pt x="86" y="0"/>
                      <a:pt x="86" y="0"/>
                    </a:cubicBezTo>
                    <a:cubicBezTo>
                      <a:pt x="86" y="0"/>
                      <a:pt x="86" y="0"/>
                      <a:pt x="86" y="0"/>
                    </a:cubicBezTo>
                    <a:cubicBezTo>
                      <a:pt x="83" y="0"/>
                      <a:pt x="81" y="2"/>
                      <a:pt x="79" y="7"/>
                    </a:cubicBezTo>
                    <a:cubicBezTo>
                      <a:pt x="3" y="217"/>
                      <a:pt x="3" y="217"/>
                      <a:pt x="3" y="217"/>
                    </a:cubicBezTo>
                    <a:cubicBezTo>
                      <a:pt x="3" y="217"/>
                      <a:pt x="3" y="217"/>
                      <a:pt x="3" y="217"/>
                    </a:cubicBezTo>
                    <a:cubicBezTo>
                      <a:pt x="1" y="224"/>
                      <a:pt x="1" y="224"/>
                      <a:pt x="1" y="224"/>
                    </a:cubicBezTo>
                    <a:cubicBezTo>
                      <a:pt x="0" y="225"/>
                      <a:pt x="1" y="226"/>
                      <a:pt x="2" y="226"/>
                    </a:cubicBezTo>
                    <a:cubicBezTo>
                      <a:pt x="86" y="226"/>
                      <a:pt x="86" y="226"/>
                      <a:pt x="86" y="226"/>
                    </a:cubicBezTo>
                    <a:lnTo>
                      <a:pt x="86" y="0"/>
                    </a:lnTo>
                    <a:close/>
                  </a:path>
                </a:pathLst>
              </a:custGeom>
              <a:solidFill>
                <a:srgbClr val="4ED0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66" name="Freeform 187"/>
              <p:cNvSpPr>
                <a:spLocks/>
              </p:cNvSpPr>
              <p:nvPr/>
            </p:nvSpPr>
            <p:spPr bwMode="auto">
              <a:xfrm>
                <a:off x="9448505" y="3150064"/>
                <a:ext cx="62794" cy="158241"/>
              </a:xfrm>
              <a:custGeom>
                <a:avLst/>
                <a:gdLst>
                  <a:gd name="T0" fmla="*/ 36 w 36"/>
                  <a:gd name="T1" fmla="*/ 72 h 90"/>
                  <a:gd name="T2" fmla="*/ 18 w 36"/>
                  <a:gd name="T3" fmla="*/ 90 h 90"/>
                  <a:gd name="T4" fmla="*/ 0 w 36"/>
                  <a:gd name="T5" fmla="*/ 72 h 90"/>
                  <a:gd name="T6" fmla="*/ 0 w 36"/>
                  <a:gd name="T7" fmla="*/ 18 h 90"/>
                  <a:gd name="T8" fmla="*/ 18 w 36"/>
                  <a:gd name="T9" fmla="*/ 0 h 90"/>
                  <a:gd name="T10" fmla="*/ 36 w 36"/>
                  <a:gd name="T11" fmla="*/ 18 h 90"/>
                  <a:gd name="T12" fmla="*/ 36 w 36"/>
                  <a:gd name="T13" fmla="*/ 72 h 90"/>
                </a:gdLst>
                <a:ahLst/>
                <a:cxnLst>
                  <a:cxn ang="0">
                    <a:pos x="T0" y="T1"/>
                  </a:cxn>
                  <a:cxn ang="0">
                    <a:pos x="T2" y="T3"/>
                  </a:cxn>
                  <a:cxn ang="0">
                    <a:pos x="T4" y="T5"/>
                  </a:cxn>
                  <a:cxn ang="0">
                    <a:pos x="T6" y="T7"/>
                  </a:cxn>
                  <a:cxn ang="0">
                    <a:pos x="T8" y="T9"/>
                  </a:cxn>
                  <a:cxn ang="0">
                    <a:pos x="T10" y="T11"/>
                  </a:cxn>
                  <a:cxn ang="0">
                    <a:pos x="T12" y="T13"/>
                  </a:cxn>
                </a:cxnLst>
                <a:rect l="0" t="0" r="r" b="b"/>
                <a:pathLst>
                  <a:path w="36" h="90">
                    <a:moveTo>
                      <a:pt x="36" y="72"/>
                    </a:moveTo>
                    <a:cubicBezTo>
                      <a:pt x="36" y="82"/>
                      <a:pt x="28" y="90"/>
                      <a:pt x="18" y="90"/>
                    </a:cubicBezTo>
                    <a:cubicBezTo>
                      <a:pt x="8" y="90"/>
                      <a:pt x="0" y="82"/>
                      <a:pt x="0" y="72"/>
                    </a:cubicBezTo>
                    <a:cubicBezTo>
                      <a:pt x="0" y="18"/>
                      <a:pt x="0" y="18"/>
                      <a:pt x="0" y="18"/>
                    </a:cubicBezTo>
                    <a:cubicBezTo>
                      <a:pt x="0" y="8"/>
                      <a:pt x="8" y="0"/>
                      <a:pt x="18" y="0"/>
                    </a:cubicBezTo>
                    <a:cubicBezTo>
                      <a:pt x="28" y="0"/>
                      <a:pt x="36" y="8"/>
                      <a:pt x="36" y="18"/>
                    </a:cubicBezTo>
                    <a:lnTo>
                      <a:pt x="36" y="72"/>
                    </a:lnTo>
                    <a:close/>
                  </a:path>
                </a:pathLst>
              </a:custGeom>
              <a:solidFill>
                <a:srgbClr val="4155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67" name="Freeform 188"/>
              <p:cNvSpPr>
                <a:spLocks/>
              </p:cNvSpPr>
              <p:nvPr/>
            </p:nvSpPr>
            <p:spPr bwMode="auto">
              <a:xfrm>
                <a:off x="9448505" y="3150064"/>
                <a:ext cx="30978" cy="158241"/>
              </a:xfrm>
              <a:custGeom>
                <a:avLst/>
                <a:gdLst>
                  <a:gd name="T0" fmla="*/ 18 w 18"/>
                  <a:gd name="T1" fmla="*/ 0 h 90"/>
                  <a:gd name="T2" fmla="*/ 0 w 18"/>
                  <a:gd name="T3" fmla="*/ 18 h 90"/>
                  <a:gd name="T4" fmla="*/ 0 w 18"/>
                  <a:gd name="T5" fmla="*/ 72 h 90"/>
                  <a:gd name="T6" fmla="*/ 18 w 18"/>
                  <a:gd name="T7" fmla="*/ 90 h 90"/>
                  <a:gd name="T8" fmla="*/ 18 w 18"/>
                  <a:gd name="T9" fmla="*/ 0 h 90"/>
                </a:gdLst>
                <a:ahLst/>
                <a:cxnLst>
                  <a:cxn ang="0">
                    <a:pos x="T0" y="T1"/>
                  </a:cxn>
                  <a:cxn ang="0">
                    <a:pos x="T2" y="T3"/>
                  </a:cxn>
                  <a:cxn ang="0">
                    <a:pos x="T4" y="T5"/>
                  </a:cxn>
                  <a:cxn ang="0">
                    <a:pos x="T6" y="T7"/>
                  </a:cxn>
                  <a:cxn ang="0">
                    <a:pos x="T8" y="T9"/>
                  </a:cxn>
                </a:cxnLst>
                <a:rect l="0" t="0" r="r" b="b"/>
                <a:pathLst>
                  <a:path w="18" h="90">
                    <a:moveTo>
                      <a:pt x="18" y="0"/>
                    </a:moveTo>
                    <a:cubicBezTo>
                      <a:pt x="8" y="0"/>
                      <a:pt x="0" y="8"/>
                      <a:pt x="0" y="18"/>
                    </a:cubicBezTo>
                    <a:cubicBezTo>
                      <a:pt x="0" y="72"/>
                      <a:pt x="0" y="72"/>
                      <a:pt x="0" y="72"/>
                    </a:cubicBezTo>
                    <a:cubicBezTo>
                      <a:pt x="0" y="82"/>
                      <a:pt x="8" y="89"/>
                      <a:pt x="18" y="90"/>
                    </a:cubicBezTo>
                    <a:lnTo>
                      <a:pt x="18" y="0"/>
                    </a:lnTo>
                    <a:close/>
                  </a:path>
                </a:pathLst>
              </a:custGeom>
              <a:solidFill>
                <a:srgbClr val="536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68" name="Freeform 189"/>
              <p:cNvSpPr>
                <a:spLocks/>
              </p:cNvSpPr>
              <p:nvPr/>
            </p:nvSpPr>
            <p:spPr bwMode="auto">
              <a:xfrm>
                <a:off x="9344686" y="2728925"/>
                <a:ext cx="270433" cy="482258"/>
              </a:xfrm>
              <a:custGeom>
                <a:avLst/>
                <a:gdLst>
                  <a:gd name="T0" fmla="*/ 152 w 154"/>
                  <a:gd name="T1" fmla="*/ 263 h 274"/>
                  <a:gd name="T2" fmla="*/ 152 w 154"/>
                  <a:gd name="T3" fmla="*/ 263 h 274"/>
                  <a:gd name="T4" fmla="*/ 85 w 154"/>
                  <a:gd name="T5" fmla="*/ 8 h 274"/>
                  <a:gd name="T6" fmla="*/ 77 w 154"/>
                  <a:gd name="T7" fmla="*/ 0 h 274"/>
                  <a:gd name="T8" fmla="*/ 77 w 154"/>
                  <a:gd name="T9" fmla="*/ 0 h 274"/>
                  <a:gd name="T10" fmla="*/ 77 w 154"/>
                  <a:gd name="T11" fmla="*/ 0 h 274"/>
                  <a:gd name="T12" fmla="*/ 77 w 154"/>
                  <a:gd name="T13" fmla="*/ 0 h 274"/>
                  <a:gd name="T14" fmla="*/ 77 w 154"/>
                  <a:gd name="T15" fmla="*/ 0 h 274"/>
                  <a:gd name="T16" fmla="*/ 69 w 154"/>
                  <a:gd name="T17" fmla="*/ 8 h 274"/>
                  <a:gd name="T18" fmla="*/ 2 w 154"/>
                  <a:gd name="T19" fmla="*/ 263 h 274"/>
                  <a:gd name="T20" fmla="*/ 2 w 154"/>
                  <a:gd name="T21" fmla="*/ 263 h 274"/>
                  <a:gd name="T22" fmla="*/ 0 w 154"/>
                  <a:gd name="T23" fmla="*/ 272 h 274"/>
                  <a:gd name="T24" fmla="*/ 2 w 154"/>
                  <a:gd name="T25" fmla="*/ 274 h 274"/>
                  <a:gd name="T26" fmla="*/ 152 w 154"/>
                  <a:gd name="T27" fmla="*/ 274 h 274"/>
                  <a:gd name="T28" fmla="*/ 154 w 154"/>
                  <a:gd name="T29" fmla="*/ 272 h 274"/>
                  <a:gd name="T30" fmla="*/ 152 w 154"/>
                  <a:gd name="T31" fmla="*/ 26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274">
                    <a:moveTo>
                      <a:pt x="152" y="263"/>
                    </a:moveTo>
                    <a:cubicBezTo>
                      <a:pt x="152" y="263"/>
                      <a:pt x="152" y="263"/>
                      <a:pt x="152" y="263"/>
                    </a:cubicBezTo>
                    <a:cubicBezTo>
                      <a:pt x="152" y="263"/>
                      <a:pt x="103" y="74"/>
                      <a:pt x="85" y="8"/>
                    </a:cubicBezTo>
                    <a:cubicBezTo>
                      <a:pt x="83" y="2"/>
                      <a:pt x="80" y="0"/>
                      <a:pt x="77" y="0"/>
                    </a:cubicBezTo>
                    <a:cubicBezTo>
                      <a:pt x="77" y="0"/>
                      <a:pt x="77" y="0"/>
                      <a:pt x="77" y="0"/>
                    </a:cubicBezTo>
                    <a:cubicBezTo>
                      <a:pt x="77" y="0"/>
                      <a:pt x="77" y="0"/>
                      <a:pt x="77" y="0"/>
                    </a:cubicBezTo>
                    <a:cubicBezTo>
                      <a:pt x="77" y="0"/>
                      <a:pt x="77" y="0"/>
                      <a:pt x="77" y="0"/>
                    </a:cubicBezTo>
                    <a:cubicBezTo>
                      <a:pt x="77" y="0"/>
                      <a:pt x="77" y="0"/>
                      <a:pt x="77" y="0"/>
                    </a:cubicBezTo>
                    <a:cubicBezTo>
                      <a:pt x="74" y="0"/>
                      <a:pt x="71" y="2"/>
                      <a:pt x="69" y="8"/>
                    </a:cubicBezTo>
                    <a:cubicBezTo>
                      <a:pt x="51" y="74"/>
                      <a:pt x="2" y="263"/>
                      <a:pt x="2" y="263"/>
                    </a:cubicBezTo>
                    <a:cubicBezTo>
                      <a:pt x="2" y="263"/>
                      <a:pt x="2" y="263"/>
                      <a:pt x="2" y="263"/>
                    </a:cubicBezTo>
                    <a:cubicBezTo>
                      <a:pt x="0" y="272"/>
                      <a:pt x="0" y="272"/>
                      <a:pt x="0" y="272"/>
                    </a:cubicBezTo>
                    <a:cubicBezTo>
                      <a:pt x="0" y="273"/>
                      <a:pt x="0" y="274"/>
                      <a:pt x="2" y="274"/>
                    </a:cubicBezTo>
                    <a:cubicBezTo>
                      <a:pt x="152" y="274"/>
                      <a:pt x="152" y="274"/>
                      <a:pt x="152" y="274"/>
                    </a:cubicBezTo>
                    <a:cubicBezTo>
                      <a:pt x="154" y="274"/>
                      <a:pt x="154" y="273"/>
                      <a:pt x="154" y="272"/>
                    </a:cubicBezTo>
                    <a:lnTo>
                      <a:pt x="152" y="263"/>
                    </a:lnTo>
                    <a:close/>
                  </a:path>
                </a:pathLst>
              </a:custGeom>
              <a:solidFill>
                <a:srgbClr val="3BBF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69" name="Freeform 190"/>
              <p:cNvSpPr>
                <a:spLocks/>
              </p:cNvSpPr>
              <p:nvPr/>
            </p:nvSpPr>
            <p:spPr bwMode="auto">
              <a:xfrm>
                <a:off x="9344686" y="2728925"/>
                <a:ext cx="134798" cy="482258"/>
              </a:xfrm>
              <a:custGeom>
                <a:avLst/>
                <a:gdLst>
                  <a:gd name="T0" fmla="*/ 77 w 77"/>
                  <a:gd name="T1" fmla="*/ 0 h 274"/>
                  <a:gd name="T2" fmla="*/ 77 w 77"/>
                  <a:gd name="T3" fmla="*/ 0 h 274"/>
                  <a:gd name="T4" fmla="*/ 77 w 77"/>
                  <a:gd name="T5" fmla="*/ 0 h 274"/>
                  <a:gd name="T6" fmla="*/ 69 w 77"/>
                  <a:gd name="T7" fmla="*/ 8 h 274"/>
                  <a:gd name="T8" fmla="*/ 2 w 77"/>
                  <a:gd name="T9" fmla="*/ 263 h 274"/>
                  <a:gd name="T10" fmla="*/ 2 w 77"/>
                  <a:gd name="T11" fmla="*/ 263 h 274"/>
                  <a:gd name="T12" fmla="*/ 0 w 77"/>
                  <a:gd name="T13" fmla="*/ 272 h 274"/>
                  <a:gd name="T14" fmla="*/ 2 w 77"/>
                  <a:gd name="T15" fmla="*/ 274 h 274"/>
                  <a:gd name="T16" fmla="*/ 77 w 77"/>
                  <a:gd name="T17" fmla="*/ 274 h 274"/>
                  <a:gd name="T18" fmla="*/ 77 w 77"/>
                  <a:gd name="T19"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274">
                    <a:moveTo>
                      <a:pt x="77" y="0"/>
                    </a:moveTo>
                    <a:cubicBezTo>
                      <a:pt x="77" y="0"/>
                      <a:pt x="77" y="0"/>
                      <a:pt x="77" y="0"/>
                    </a:cubicBezTo>
                    <a:cubicBezTo>
                      <a:pt x="77" y="0"/>
                      <a:pt x="77" y="0"/>
                      <a:pt x="77" y="0"/>
                    </a:cubicBezTo>
                    <a:cubicBezTo>
                      <a:pt x="74" y="0"/>
                      <a:pt x="71" y="2"/>
                      <a:pt x="69" y="8"/>
                    </a:cubicBezTo>
                    <a:cubicBezTo>
                      <a:pt x="51" y="74"/>
                      <a:pt x="2" y="263"/>
                      <a:pt x="2" y="263"/>
                    </a:cubicBezTo>
                    <a:cubicBezTo>
                      <a:pt x="2" y="263"/>
                      <a:pt x="2" y="263"/>
                      <a:pt x="2" y="263"/>
                    </a:cubicBezTo>
                    <a:cubicBezTo>
                      <a:pt x="0" y="272"/>
                      <a:pt x="0" y="272"/>
                      <a:pt x="0" y="272"/>
                    </a:cubicBezTo>
                    <a:cubicBezTo>
                      <a:pt x="0" y="273"/>
                      <a:pt x="0" y="274"/>
                      <a:pt x="2" y="274"/>
                    </a:cubicBezTo>
                    <a:cubicBezTo>
                      <a:pt x="77" y="274"/>
                      <a:pt x="77" y="274"/>
                      <a:pt x="77" y="274"/>
                    </a:cubicBezTo>
                    <a:lnTo>
                      <a:pt x="77" y="0"/>
                    </a:lnTo>
                    <a:close/>
                  </a:path>
                </a:pathLst>
              </a:custGeom>
              <a:solidFill>
                <a:srgbClr val="4ED0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grpSp>
        <p:grpSp>
          <p:nvGrpSpPr>
            <p:cNvPr id="43" name="组合 42"/>
            <p:cNvGrpSpPr/>
            <p:nvPr/>
          </p:nvGrpSpPr>
          <p:grpSpPr>
            <a:xfrm>
              <a:off x="5054121" y="3763335"/>
              <a:ext cx="350126" cy="327448"/>
              <a:chOff x="9344686" y="2728925"/>
              <a:chExt cx="506538" cy="579380"/>
            </a:xfrm>
          </p:grpSpPr>
          <p:sp>
            <p:nvSpPr>
              <p:cNvPr id="346" name="Freeform 179"/>
              <p:cNvSpPr>
                <a:spLocks/>
              </p:cNvSpPr>
              <p:nvPr/>
            </p:nvSpPr>
            <p:spPr bwMode="auto">
              <a:xfrm>
                <a:off x="9573255" y="3067176"/>
                <a:ext cx="43537" cy="113029"/>
              </a:xfrm>
              <a:custGeom>
                <a:avLst/>
                <a:gdLst>
                  <a:gd name="T0" fmla="*/ 25 w 25"/>
                  <a:gd name="T1" fmla="*/ 52 h 64"/>
                  <a:gd name="T2" fmla="*/ 13 w 25"/>
                  <a:gd name="T3" fmla="*/ 64 h 64"/>
                  <a:gd name="T4" fmla="*/ 0 w 25"/>
                  <a:gd name="T5" fmla="*/ 52 h 64"/>
                  <a:gd name="T6" fmla="*/ 0 w 25"/>
                  <a:gd name="T7" fmla="*/ 13 h 64"/>
                  <a:gd name="T8" fmla="*/ 13 w 25"/>
                  <a:gd name="T9" fmla="*/ 0 h 64"/>
                  <a:gd name="T10" fmla="*/ 25 w 25"/>
                  <a:gd name="T11" fmla="*/ 13 h 64"/>
                  <a:gd name="T12" fmla="*/ 25 w 25"/>
                  <a:gd name="T13" fmla="*/ 52 h 64"/>
                </a:gdLst>
                <a:ahLst/>
                <a:cxnLst>
                  <a:cxn ang="0">
                    <a:pos x="T0" y="T1"/>
                  </a:cxn>
                  <a:cxn ang="0">
                    <a:pos x="T2" y="T3"/>
                  </a:cxn>
                  <a:cxn ang="0">
                    <a:pos x="T4" y="T5"/>
                  </a:cxn>
                  <a:cxn ang="0">
                    <a:pos x="T6" y="T7"/>
                  </a:cxn>
                  <a:cxn ang="0">
                    <a:pos x="T8" y="T9"/>
                  </a:cxn>
                  <a:cxn ang="0">
                    <a:pos x="T10" y="T11"/>
                  </a:cxn>
                  <a:cxn ang="0">
                    <a:pos x="T12" y="T13"/>
                  </a:cxn>
                </a:cxnLst>
                <a:rect l="0" t="0" r="r" b="b"/>
                <a:pathLst>
                  <a:path w="25" h="64">
                    <a:moveTo>
                      <a:pt x="25" y="52"/>
                    </a:moveTo>
                    <a:cubicBezTo>
                      <a:pt x="25" y="59"/>
                      <a:pt x="20" y="64"/>
                      <a:pt x="13" y="64"/>
                    </a:cubicBezTo>
                    <a:cubicBezTo>
                      <a:pt x="6" y="64"/>
                      <a:pt x="0" y="59"/>
                      <a:pt x="0" y="52"/>
                    </a:cubicBezTo>
                    <a:cubicBezTo>
                      <a:pt x="0" y="13"/>
                      <a:pt x="0" y="13"/>
                      <a:pt x="0" y="13"/>
                    </a:cubicBezTo>
                    <a:cubicBezTo>
                      <a:pt x="0" y="5"/>
                      <a:pt x="6" y="0"/>
                      <a:pt x="13" y="0"/>
                    </a:cubicBezTo>
                    <a:cubicBezTo>
                      <a:pt x="20" y="0"/>
                      <a:pt x="25" y="5"/>
                      <a:pt x="25" y="13"/>
                    </a:cubicBezTo>
                    <a:lnTo>
                      <a:pt x="25" y="52"/>
                    </a:lnTo>
                    <a:close/>
                  </a:path>
                </a:pathLst>
              </a:custGeom>
              <a:solidFill>
                <a:srgbClr val="3448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47" name="Freeform 180"/>
              <p:cNvSpPr>
                <a:spLocks/>
              </p:cNvSpPr>
              <p:nvPr/>
            </p:nvSpPr>
            <p:spPr bwMode="auto">
              <a:xfrm>
                <a:off x="9573255" y="3067176"/>
                <a:ext cx="20931" cy="113029"/>
              </a:xfrm>
              <a:custGeom>
                <a:avLst/>
                <a:gdLst>
                  <a:gd name="T0" fmla="*/ 12 w 12"/>
                  <a:gd name="T1" fmla="*/ 0 h 64"/>
                  <a:gd name="T2" fmla="*/ 0 w 12"/>
                  <a:gd name="T3" fmla="*/ 13 h 64"/>
                  <a:gd name="T4" fmla="*/ 0 w 12"/>
                  <a:gd name="T5" fmla="*/ 52 h 64"/>
                  <a:gd name="T6" fmla="*/ 12 w 12"/>
                  <a:gd name="T7" fmla="*/ 64 h 64"/>
                  <a:gd name="T8" fmla="*/ 12 w 12"/>
                  <a:gd name="T9" fmla="*/ 0 h 64"/>
                </a:gdLst>
                <a:ahLst/>
                <a:cxnLst>
                  <a:cxn ang="0">
                    <a:pos x="T0" y="T1"/>
                  </a:cxn>
                  <a:cxn ang="0">
                    <a:pos x="T2" y="T3"/>
                  </a:cxn>
                  <a:cxn ang="0">
                    <a:pos x="T4" y="T5"/>
                  </a:cxn>
                  <a:cxn ang="0">
                    <a:pos x="T6" y="T7"/>
                  </a:cxn>
                  <a:cxn ang="0">
                    <a:pos x="T8" y="T9"/>
                  </a:cxn>
                </a:cxnLst>
                <a:rect l="0" t="0" r="r" b="b"/>
                <a:pathLst>
                  <a:path w="12" h="64">
                    <a:moveTo>
                      <a:pt x="12" y="0"/>
                    </a:moveTo>
                    <a:cubicBezTo>
                      <a:pt x="5" y="0"/>
                      <a:pt x="0" y="6"/>
                      <a:pt x="0" y="13"/>
                    </a:cubicBezTo>
                    <a:cubicBezTo>
                      <a:pt x="0" y="52"/>
                      <a:pt x="0" y="52"/>
                      <a:pt x="0" y="52"/>
                    </a:cubicBezTo>
                    <a:cubicBezTo>
                      <a:pt x="0" y="59"/>
                      <a:pt x="5" y="64"/>
                      <a:pt x="12" y="64"/>
                    </a:cubicBezTo>
                    <a:lnTo>
                      <a:pt x="12" y="0"/>
                    </a:lnTo>
                    <a:close/>
                  </a:path>
                </a:pathLst>
              </a:custGeom>
              <a:solidFill>
                <a:srgbClr val="4155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48" name="Freeform 181"/>
              <p:cNvSpPr>
                <a:spLocks/>
              </p:cNvSpPr>
              <p:nvPr/>
            </p:nvSpPr>
            <p:spPr bwMode="auto">
              <a:xfrm>
                <a:off x="9487019" y="2807627"/>
                <a:ext cx="216011" cy="285504"/>
              </a:xfrm>
              <a:custGeom>
                <a:avLst/>
                <a:gdLst>
                  <a:gd name="T0" fmla="*/ 122 w 123"/>
                  <a:gd name="T1" fmla="*/ 155 h 162"/>
                  <a:gd name="T2" fmla="*/ 122 w 123"/>
                  <a:gd name="T3" fmla="*/ 155 h 162"/>
                  <a:gd name="T4" fmla="*/ 67 w 123"/>
                  <a:gd name="T5" fmla="*/ 5 h 162"/>
                  <a:gd name="T6" fmla="*/ 62 w 123"/>
                  <a:gd name="T7" fmla="*/ 0 h 162"/>
                  <a:gd name="T8" fmla="*/ 62 w 123"/>
                  <a:gd name="T9" fmla="*/ 0 h 162"/>
                  <a:gd name="T10" fmla="*/ 62 w 123"/>
                  <a:gd name="T11" fmla="*/ 0 h 162"/>
                  <a:gd name="T12" fmla="*/ 62 w 123"/>
                  <a:gd name="T13" fmla="*/ 0 h 162"/>
                  <a:gd name="T14" fmla="*/ 62 w 123"/>
                  <a:gd name="T15" fmla="*/ 0 h 162"/>
                  <a:gd name="T16" fmla="*/ 57 w 123"/>
                  <a:gd name="T17" fmla="*/ 5 h 162"/>
                  <a:gd name="T18" fmla="*/ 2 w 123"/>
                  <a:gd name="T19" fmla="*/ 155 h 162"/>
                  <a:gd name="T20" fmla="*/ 1 w 123"/>
                  <a:gd name="T21" fmla="*/ 155 h 162"/>
                  <a:gd name="T22" fmla="*/ 0 w 123"/>
                  <a:gd name="T23" fmla="*/ 161 h 162"/>
                  <a:gd name="T24" fmla="*/ 1 w 123"/>
                  <a:gd name="T25" fmla="*/ 162 h 162"/>
                  <a:gd name="T26" fmla="*/ 122 w 123"/>
                  <a:gd name="T27" fmla="*/ 162 h 162"/>
                  <a:gd name="T28" fmla="*/ 123 w 123"/>
                  <a:gd name="T29" fmla="*/ 161 h 162"/>
                  <a:gd name="T30" fmla="*/ 122 w 123"/>
                  <a:gd name="T31" fmla="*/ 15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62">
                    <a:moveTo>
                      <a:pt x="122" y="155"/>
                    </a:moveTo>
                    <a:cubicBezTo>
                      <a:pt x="122" y="155"/>
                      <a:pt x="122" y="155"/>
                      <a:pt x="122" y="155"/>
                    </a:cubicBezTo>
                    <a:cubicBezTo>
                      <a:pt x="67" y="5"/>
                      <a:pt x="67" y="5"/>
                      <a:pt x="67" y="5"/>
                    </a:cubicBezTo>
                    <a:cubicBezTo>
                      <a:pt x="66" y="1"/>
                      <a:pt x="64" y="0"/>
                      <a:pt x="62" y="0"/>
                    </a:cubicBezTo>
                    <a:cubicBezTo>
                      <a:pt x="62" y="0"/>
                      <a:pt x="62" y="0"/>
                      <a:pt x="62" y="0"/>
                    </a:cubicBezTo>
                    <a:cubicBezTo>
                      <a:pt x="62" y="0"/>
                      <a:pt x="62" y="0"/>
                      <a:pt x="62" y="0"/>
                    </a:cubicBezTo>
                    <a:cubicBezTo>
                      <a:pt x="62" y="0"/>
                      <a:pt x="62" y="0"/>
                      <a:pt x="62" y="0"/>
                    </a:cubicBezTo>
                    <a:cubicBezTo>
                      <a:pt x="62" y="0"/>
                      <a:pt x="62" y="0"/>
                      <a:pt x="62" y="0"/>
                    </a:cubicBezTo>
                    <a:cubicBezTo>
                      <a:pt x="59" y="0"/>
                      <a:pt x="58" y="1"/>
                      <a:pt x="57" y="5"/>
                    </a:cubicBezTo>
                    <a:cubicBezTo>
                      <a:pt x="2" y="155"/>
                      <a:pt x="2" y="155"/>
                      <a:pt x="2" y="155"/>
                    </a:cubicBezTo>
                    <a:cubicBezTo>
                      <a:pt x="1" y="155"/>
                      <a:pt x="1" y="155"/>
                      <a:pt x="1" y="155"/>
                    </a:cubicBezTo>
                    <a:cubicBezTo>
                      <a:pt x="0" y="161"/>
                      <a:pt x="0" y="161"/>
                      <a:pt x="0" y="161"/>
                    </a:cubicBezTo>
                    <a:cubicBezTo>
                      <a:pt x="0" y="162"/>
                      <a:pt x="0" y="162"/>
                      <a:pt x="1" y="162"/>
                    </a:cubicBezTo>
                    <a:cubicBezTo>
                      <a:pt x="122" y="162"/>
                      <a:pt x="122" y="162"/>
                      <a:pt x="122" y="162"/>
                    </a:cubicBezTo>
                    <a:cubicBezTo>
                      <a:pt x="123" y="162"/>
                      <a:pt x="123" y="162"/>
                      <a:pt x="123" y="161"/>
                    </a:cubicBezTo>
                    <a:lnTo>
                      <a:pt x="122" y="155"/>
                    </a:lnTo>
                    <a:close/>
                  </a:path>
                </a:pathLst>
              </a:custGeom>
              <a:solidFill>
                <a:srgbClr val="2AB0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49" name="Freeform 182"/>
              <p:cNvSpPr>
                <a:spLocks/>
              </p:cNvSpPr>
              <p:nvPr/>
            </p:nvSpPr>
            <p:spPr bwMode="auto">
              <a:xfrm>
                <a:off x="9487019" y="2807627"/>
                <a:ext cx="108843" cy="285504"/>
              </a:xfrm>
              <a:custGeom>
                <a:avLst/>
                <a:gdLst>
                  <a:gd name="T0" fmla="*/ 62 w 62"/>
                  <a:gd name="T1" fmla="*/ 0 h 162"/>
                  <a:gd name="T2" fmla="*/ 62 w 62"/>
                  <a:gd name="T3" fmla="*/ 0 h 162"/>
                  <a:gd name="T4" fmla="*/ 62 w 62"/>
                  <a:gd name="T5" fmla="*/ 0 h 162"/>
                  <a:gd name="T6" fmla="*/ 57 w 62"/>
                  <a:gd name="T7" fmla="*/ 5 h 162"/>
                  <a:gd name="T8" fmla="*/ 2 w 62"/>
                  <a:gd name="T9" fmla="*/ 155 h 162"/>
                  <a:gd name="T10" fmla="*/ 1 w 62"/>
                  <a:gd name="T11" fmla="*/ 155 h 162"/>
                  <a:gd name="T12" fmla="*/ 0 w 62"/>
                  <a:gd name="T13" fmla="*/ 161 h 162"/>
                  <a:gd name="T14" fmla="*/ 1 w 62"/>
                  <a:gd name="T15" fmla="*/ 162 h 162"/>
                  <a:gd name="T16" fmla="*/ 62 w 62"/>
                  <a:gd name="T17" fmla="*/ 162 h 162"/>
                  <a:gd name="T18" fmla="*/ 62 w 62"/>
                  <a:gd name="T19"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162">
                    <a:moveTo>
                      <a:pt x="62" y="0"/>
                    </a:moveTo>
                    <a:cubicBezTo>
                      <a:pt x="62" y="0"/>
                      <a:pt x="62" y="0"/>
                      <a:pt x="62" y="0"/>
                    </a:cubicBezTo>
                    <a:cubicBezTo>
                      <a:pt x="62" y="0"/>
                      <a:pt x="62" y="0"/>
                      <a:pt x="62" y="0"/>
                    </a:cubicBezTo>
                    <a:cubicBezTo>
                      <a:pt x="59" y="0"/>
                      <a:pt x="58" y="1"/>
                      <a:pt x="57" y="5"/>
                    </a:cubicBezTo>
                    <a:cubicBezTo>
                      <a:pt x="2" y="155"/>
                      <a:pt x="2" y="155"/>
                      <a:pt x="2" y="155"/>
                    </a:cubicBezTo>
                    <a:cubicBezTo>
                      <a:pt x="1" y="155"/>
                      <a:pt x="1" y="155"/>
                      <a:pt x="1" y="155"/>
                    </a:cubicBezTo>
                    <a:cubicBezTo>
                      <a:pt x="0" y="161"/>
                      <a:pt x="0" y="161"/>
                      <a:pt x="0" y="161"/>
                    </a:cubicBezTo>
                    <a:cubicBezTo>
                      <a:pt x="0" y="162"/>
                      <a:pt x="0" y="162"/>
                      <a:pt x="1" y="162"/>
                    </a:cubicBezTo>
                    <a:cubicBezTo>
                      <a:pt x="62" y="162"/>
                      <a:pt x="62" y="162"/>
                      <a:pt x="62" y="162"/>
                    </a:cubicBezTo>
                    <a:lnTo>
                      <a:pt x="62" y="0"/>
                    </a:lnTo>
                    <a:close/>
                  </a:path>
                </a:pathLst>
              </a:custGeom>
              <a:solidFill>
                <a:srgbClr val="2AB0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50" name="Freeform 183"/>
              <p:cNvSpPr>
                <a:spLocks/>
              </p:cNvSpPr>
              <p:nvPr/>
            </p:nvSpPr>
            <p:spPr bwMode="auto">
              <a:xfrm>
                <a:off x="9670377" y="3097317"/>
                <a:ext cx="61119" cy="158241"/>
              </a:xfrm>
              <a:custGeom>
                <a:avLst/>
                <a:gdLst>
                  <a:gd name="T0" fmla="*/ 35 w 35"/>
                  <a:gd name="T1" fmla="*/ 72 h 90"/>
                  <a:gd name="T2" fmla="*/ 17 w 35"/>
                  <a:gd name="T3" fmla="*/ 90 h 90"/>
                  <a:gd name="T4" fmla="*/ 0 w 35"/>
                  <a:gd name="T5" fmla="*/ 72 h 90"/>
                  <a:gd name="T6" fmla="*/ 0 w 35"/>
                  <a:gd name="T7" fmla="*/ 18 h 90"/>
                  <a:gd name="T8" fmla="*/ 17 w 35"/>
                  <a:gd name="T9" fmla="*/ 0 h 90"/>
                  <a:gd name="T10" fmla="*/ 35 w 35"/>
                  <a:gd name="T11" fmla="*/ 18 h 90"/>
                  <a:gd name="T12" fmla="*/ 35 w 35"/>
                  <a:gd name="T13" fmla="*/ 72 h 90"/>
                </a:gdLst>
                <a:ahLst/>
                <a:cxnLst>
                  <a:cxn ang="0">
                    <a:pos x="T0" y="T1"/>
                  </a:cxn>
                  <a:cxn ang="0">
                    <a:pos x="T2" y="T3"/>
                  </a:cxn>
                  <a:cxn ang="0">
                    <a:pos x="T4" y="T5"/>
                  </a:cxn>
                  <a:cxn ang="0">
                    <a:pos x="T6" y="T7"/>
                  </a:cxn>
                  <a:cxn ang="0">
                    <a:pos x="T8" y="T9"/>
                  </a:cxn>
                  <a:cxn ang="0">
                    <a:pos x="T10" y="T11"/>
                  </a:cxn>
                  <a:cxn ang="0">
                    <a:pos x="T12" y="T13"/>
                  </a:cxn>
                </a:cxnLst>
                <a:rect l="0" t="0" r="r" b="b"/>
                <a:pathLst>
                  <a:path w="35" h="90">
                    <a:moveTo>
                      <a:pt x="35" y="72"/>
                    </a:moveTo>
                    <a:cubicBezTo>
                      <a:pt x="35" y="82"/>
                      <a:pt x="27" y="90"/>
                      <a:pt x="17" y="90"/>
                    </a:cubicBezTo>
                    <a:cubicBezTo>
                      <a:pt x="8" y="90"/>
                      <a:pt x="0" y="82"/>
                      <a:pt x="0" y="72"/>
                    </a:cubicBezTo>
                    <a:cubicBezTo>
                      <a:pt x="0" y="18"/>
                      <a:pt x="0" y="18"/>
                      <a:pt x="0" y="18"/>
                    </a:cubicBezTo>
                    <a:cubicBezTo>
                      <a:pt x="0" y="8"/>
                      <a:pt x="8" y="0"/>
                      <a:pt x="17" y="0"/>
                    </a:cubicBezTo>
                    <a:cubicBezTo>
                      <a:pt x="27" y="0"/>
                      <a:pt x="35" y="8"/>
                      <a:pt x="35" y="18"/>
                    </a:cubicBezTo>
                    <a:lnTo>
                      <a:pt x="35" y="72"/>
                    </a:lnTo>
                    <a:close/>
                  </a:path>
                </a:pathLst>
              </a:custGeom>
              <a:solidFill>
                <a:srgbClr val="3448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51" name="Freeform 184"/>
              <p:cNvSpPr>
                <a:spLocks/>
              </p:cNvSpPr>
              <p:nvPr/>
            </p:nvSpPr>
            <p:spPr bwMode="auto">
              <a:xfrm>
                <a:off x="9670377" y="3097317"/>
                <a:ext cx="29304" cy="158241"/>
              </a:xfrm>
              <a:custGeom>
                <a:avLst/>
                <a:gdLst>
                  <a:gd name="T0" fmla="*/ 17 w 17"/>
                  <a:gd name="T1" fmla="*/ 0 h 90"/>
                  <a:gd name="T2" fmla="*/ 0 w 17"/>
                  <a:gd name="T3" fmla="*/ 18 h 90"/>
                  <a:gd name="T4" fmla="*/ 0 w 17"/>
                  <a:gd name="T5" fmla="*/ 72 h 90"/>
                  <a:gd name="T6" fmla="*/ 17 w 17"/>
                  <a:gd name="T7" fmla="*/ 90 h 90"/>
                  <a:gd name="T8" fmla="*/ 17 w 17"/>
                  <a:gd name="T9" fmla="*/ 0 h 90"/>
                </a:gdLst>
                <a:ahLst/>
                <a:cxnLst>
                  <a:cxn ang="0">
                    <a:pos x="T0" y="T1"/>
                  </a:cxn>
                  <a:cxn ang="0">
                    <a:pos x="T2" y="T3"/>
                  </a:cxn>
                  <a:cxn ang="0">
                    <a:pos x="T4" y="T5"/>
                  </a:cxn>
                  <a:cxn ang="0">
                    <a:pos x="T6" y="T7"/>
                  </a:cxn>
                  <a:cxn ang="0">
                    <a:pos x="T8" y="T9"/>
                  </a:cxn>
                </a:cxnLst>
                <a:rect l="0" t="0" r="r" b="b"/>
                <a:pathLst>
                  <a:path w="17" h="90">
                    <a:moveTo>
                      <a:pt x="17" y="0"/>
                    </a:moveTo>
                    <a:cubicBezTo>
                      <a:pt x="8" y="0"/>
                      <a:pt x="0" y="8"/>
                      <a:pt x="0" y="18"/>
                    </a:cubicBezTo>
                    <a:cubicBezTo>
                      <a:pt x="0" y="72"/>
                      <a:pt x="0" y="72"/>
                      <a:pt x="0" y="72"/>
                    </a:cubicBezTo>
                    <a:cubicBezTo>
                      <a:pt x="0" y="82"/>
                      <a:pt x="8" y="90"/>
                      <a:pt x="17" y="90"/>
                    </a:cubicBezTo>
                    <a:lnTo>
                      <a:pt x="17" y="0"/>
                    </a:lnTo>
                    <a:close/>
                  </a:path>
                </a:pathLst>
              </a:custGeom>
              <a:solidFill>
                <a:srgbClr val="4155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52" name="Freeform 185"/>
              <p:cNvSpPr>
                <a:spLocks/>
              </p:cNvSpPr>
              <p:nvPr/>
            </p:nvSpPr>
            <p:spPr bwMode="auto">
              <a:xfrm>
                <a:off x="9548138" y="2788370"/>
                <a:ext cx="303086" cy="398533"/>
              </a:xfrm>
              <a:custGeom>
                <a:avLst/>
                <a:gdLst>
                  <a:gd name="T0" fmla="*/ 170 w 172"/>
                  <a:gd name="T1" fmla="*/ 217 h 226"/>
                  <a:gd name="T2" fmla="*/ 170 w 172"/>
                  <a:gd name="T3" fmla="*/ 217 h 226"/>
                  <a:gd name="T4" fmla="*/ 93 w 172"/>
                  <a:gd name="T5" fmla="*/ 7 h 226"/>
                  <a:gd name="T6" fmla="*/ 86 w 172"/>
                  <a:gd name="T7" fmla="*/ 0 h 226"/>
                  <a:gd name="T8" fmla="*/ 86 w 172"/>
                  <a:gd name="T9" fmla="*/ 0 h 226"/>
                  <a:gd name="T10" fmla="*/ 86 w 172"/>
                  <a:gd name="T11" fmla="*/ 0 h 226"/>
                  <a:gd name="T12" fmla="*/ 86 w 172"/>
                  <a:gd name="T13" fmla="*/ 0 h 226"/>
                  <a:gd name="T14" fmla="*/ 86 w 172"/>
                  <a:gd name="T15" fmla="*/ 0 h 226"/>
                  <a:gd name="T16" fmla="*/ 79 w 172"/>
                  <a:gd name="T17" fmla="*/ 7 h 226"/>
                  <a:gd name="T18" fmla="*/ 3 w 172"/>
                  <a:gd name="T19" fmla="*/ 217 h 226"/>
                  <a:gd name="T20" fmla="*/ 3 w 172"/>
                  <a:gd name="T21" fmla="*/ 217 h 226"/>
                  <a:gd name="T22" fmla="*/ 1 w 172"/>
                  <a:gd name="T23" fmla="*/ 224 h 226"/>
                  <a:gd name="T24" fmla="*/ 2 w 172"/>
                  <a:gd name="T25" fmla="*/ 226 h 226"/>
                  <a:gd name="T26" fmla="*/ 171 w 172"/>
                  <a:gd name="T27" fmla="*/ 226 h 226"/>
                  <a:gd name="T28" fmla="*/ 172 w 172"/>
                  <a:gd name="T29" fmla="*/ 224 h 226"/>
                  <a:gd name="T30" fmla="*/ 170 w 172"/>
                  <a:gd name="T31" fmla="*/ 217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 h="226">
                    <a:moveTo>
                      <a:pt x="170" y="217"/>
                    </a:moveTo>
                    <a:cubicBezTo>
                      <a:pt x="170" y="217"/>
                      <a:pt x="170" y="217"/>
                      <a:pt x="170" y="217"/>
                    </a:cubicBezTo>
                    <a:cubicBezTo>
                      <a:pt x="93" y="7"/>
                      <a:pt x="93" y="7"/>
                      <a:pt x="93" y="7"/>
                    </a:cubicBezTo>
                    <a:cubicBezTo>
                      <a:pt x="92" y="2"/>
                      <a:pt x="89" y="0"/>
                      <a:pt x="86" y="0"/>
                    </a:cubicBezTo>
                    <a:cubicBezTo>
                      <a:pt x="86" y="0"/>
                      <a:pt x="86" y="0"/>
                      <a:pt x="86" y="0"/>
                    </a:cubicBezTo>
                    <a:cubicBezTo>
                      <a:pt x="86" y="0"/>
                      <a:pt x="86" y="0"/>
                      <a:pt x="86" y="0"/>
                    </a:cubicBezTo>
                    <a:cubicBezTo>
                      <a:pt x="86" y="0"/>
                      <a:pt x="86" y="0"/>
                      <a:pt x="86" y="0"/>
                    </a:cubicBezTo>
                    <a:cubicBezTo>
                      <a:pt x="86" y="0"/>
                      <a:pt x="86" y="0"/>
                      <a:pt x="86" y="0"/>
                    </a:cubicBezTo>
                    <a:cubicBezTo>
                      <a:pt x="83" y="0"/>
                      <a:pt x="81" y="2"/>
                      <a:pt x="79" y="7"/>
                    </a:cubicBezTo>
                    <a:cubicBezTo>
                      <a:pt x="3" y="217"/>
                      <a:pt x="3" y="217"/>
                      <a:pt x="3" y="217"/>
                    </a:cubicBezTo>
                    <a:cubicBezTo>
                      <a:pt x="3" y="217"/>
                      <a:pt x="3" y="217"/>
                      <a:pt x="3" y="217"/>
                    </a:cubicBezTo>
                    <a:cubicBezTo>
                      <a:pt x="1" y="224"/>
                      <a:pt x="1" y="224"/>
                      <a:pt x="1" y="224"/>
                    </a:cubicBezTo>
                    <a:cubicBezTo>
                      <a:pt x="0" y="225"/>
                      <a:pt x="1" y="226"/>
                      <a:pt x="2" y="226"/>
                    </a:cubicBezTo>
                    <a:cubicBezTo>
                      <a:pt x="171" y="226"/>
                      <a:pt x="171" y="226"/>
                      <a:pt x="171" y="226"/>
                    </a:cubicBezTo>
                    <a:cubicBezTo>
                      <a:pt x="172" y="226"/>
                      <a:pt x="172" y="225"/>
                      <a:pt x="172" y="224"/>
                    </a:cubicBezTo>
                    <a:lnTo>
                      <a:pt x="170" y="217"/>
                    </a:lnTo>
                    <a:close/>
                  </a:path>
                </a:pathLst>
              </a:custGeom>
              <a:solidFill>
                <a:srgbClr val="2AB0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53" name="Freeform 186"/>
              <p:cNvSpPr>
                <a:spLocks/>
              </p:cNvSpPr>
              <p:nvPr/>
            </p:nvSpPr>
            <p:spPr bwMode="auto">
              <a:xfrm>
                <a:off x="9548138" y="2788370"/>
                <a:ext cx="151543" cy="398533"/>
              </a:xfrm>
              <a:custGeom>
                <a:avLst/>
                <a:gdLst>
                  <a:gd name="T0" fmla="*/ 86 w 86"/>
                  <a:gd name="T1" fmla="*/ 0 h 226"/>
                  <a:gd name="T2" fmla="*/ 86 w 86"/>
                  <a:gd name="T3" fmla="*/ 0 h 226"/>
                  <a:gd name="T4" fmla="*/ 86 w 86"/>
                  <a:gd name="T5" fmla="*/ 0 h 226"/>
                  <a:gd name="T6" fmla="*/ 79 w 86"/>
                  <a:gd name="T7" fmla="*/ 7 h 226"/>
                  <a:gd name="T8" fmla="*/ 3 w 86"/>
                  <a:gd name="T9" fmla="*/ 217 h 226"/>
                  <a:gd name="T10" fmla="*/ 3 w 86"/>
                  <a:gd name="T11" fmla="*/ 217 h 226"/>
                  <a:gd name="T12" fmla="*/ 1 w 86"/>
                  <a:gd name="T13" fmla="*/ 224 h 226"/>
                  <a:gd name="T14" fmla="*/ 2 w 86"/>
                  <a:gd name="T15" fmla="*/ 226 h 226"/>
                  <a:gd name="T16" fmla="*/ 86 w 86"/>
                  <a:gd name="T17" fmla="*/ 226 h 226"/>
                  <a:gd name="T18" fmla="*/ 86 w 86"/>
                  <a:gd name="T19"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226">
                    <a:moveTo>
                      <a:pt x="86" y="0"/>
                    </a:moveTo>
                    <a:cubicBezTo>
                      <a:pt x="86" y="0"/>
                      <a:pt x="86" y="0"/>
                      <a:pt x="86" y="0"/>
                    </a:cubicBezTo>
                    <a:cubicBezTo>
                      <a:pt x="86" y="0"/>
                      <a:pt x="86" y="0"/>
                      <a:pt x="86" y="0"/>
                    </a:cubicBezTo>
                    <a:cubicBezTo>
                      <a:pt x="83" y="0"/>
                      <a:pt x="81" y="2"/>
                      <a:pt x="79" y="7"/>
                    </a:cubicBezTo>
                    <a:cubicBezTo>
                      <a:pt x="3" y="217"/>
                      <a:pt x="3" y="217"/>
                      <a:pt x="3" y="217"/>
                    </a:cubicBezTo>
                    <a:cubicBezTo>
                      <a:pt x="3" y="217"/>
                      <a:pt x="3" y="217"/>
                      <a:pt x="3" y="217"/>
                    </a:cubicBezTo>
                    <a:cubicBezTo>
                      <a:pt x="1" y="224"/>
                      <a:pt x="1" y="224"/>
                      <a:pt x="1" y="224"/>
                    </a:cubicBezTo>
                    <a:cubicBezTo>
                      <a:pt x="0" y="225"/>
                      <a:pt x="1" y="226"/>
                      <a:pt x="2" y="226"/>
                    </a:cubicBezTo>
                    <a:cubicBezTo>
                      <a:pt x="86" y="226"/>
                      <a:pt x="86" y="226"/>
                      <a:pt x="86" y="226"/>
                    </a:cubicBezTo>
                    <a:lnTo>
                      <a:pt x="86" y="0"/>
                    </a:lnTo>
                    <a:close/>
                  </a:path>
                </a:pathLst>
              </a:custGeom>
              <a:solidFill>
                <a:srgbClr val="4ED0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54" name="Freeform 187"/>
              <p:cNvSpPr>
                <a:spLocks/>
              </p:cNvSpPr>
              <p:nvPr/>
            </p:nvSpPr>
            <p:spPr bwMode="auto">
              <a:xfrm>
                <a:off x="9448505" y="3150064"/>
                <a:ext cx="62794" cy="158241"/>
              </a:xfrm>
              <a:custGeom>
                <a:avLst/>
                <a:gdLst>
                  <a:gd name="T0" fmla="*/ 36 w 36"/>
                  <a:gd name="T1" fmla="*/ 72 h 90"/>
                  <a:gd name="T2" fmla="*/ 18 w 36"/>
                  <a:gd name="T3" fmla="*/ 90 h 90"/>
                  <a:gd name="T4" fmla="*/ 0 w 36"/>
                  <a:gd name="T5" fmla="*/ 72 h 90"/>
                  <a:gd name="T6" fmla="*/ 0 w 36"/>
                  <a:gd name="T7" fmla="*/ 18 h 90"/>
                  <a:gd name="T8" fmla="*/ 18 w 36"/>
                  <a:gd name="T9" fmla="*/ 0 h 90"/>
                  <a:gd name="T10" fmla="*/ 36 w 36"/>
                  <a:gd name="T11" fmla="*/ 18 h 90"/>
                  <a:gd name="T12" fmla="*/ 36 w 36"/>
                  <a:gd name="T13" fmla="*/ 72 h 90"/>
                </a:gdLst>
                <a:ahLst/>
                <a:cxnLst>
                  <a:cxn ang="0">
                    <a:pos x="T0" y="T1"/>
                  </a:cxn>
                  <a:cxn ang="0">
                    <a:pos x="T2" y="T3"/>
                  </a:cxn>
                  <a:cxn ang="0">
                    <a:pos x="T4" y="T5"/>
                  </a:cxn>
                  <a:cxn ang="0">
                    <a:pos x="T6" y="T7"/>
                  </a:cxn>
                  <a:cxn ang="0">
                    <a:pos x="T8" y="T9"/>
                  </a:cxn>
                  <a:cxn ang="0">
                    <a:pos x="T10" y="T11"/>
                  </a:cxn>
                  <a:cxn ang="0">
                    <a:pos x="T12" y="T13"/>
                  </a:cxn>
                </a:cxnLst>
                <a:rect l="0" t="0" r="r" b="b"/>
                <a:pathLst>
                  <a:path w="36" h="90">
                    <a:moveTo>
                      <a:pt x="36" y="72"/>
                    </a:moveTo>
                    <a:cubicBezTo>
                      <a:pt x="36" y="82"/>
                      <a:pt x="28" y="90"/>
                      <a:pt x="18" y="90"/>
                    </a:cubicBezTo>
                    <a:cubicBezTo>
                      <a:pt x="8" y="90"/>
                      <a:pt x="0" y="82"/>
                      <a:pt x="0" y="72"/>
                    </a:cubicBezTo>
                    <a:cubicBezTo>
                      <a:pt x="0" y="18"/>
                      <a:pt x="0" y="18"/>
                      <a:pt x="0" y="18"/>
                    </a:cubicBezTo>
                    <a:cubicBezTo>
                      <a:pt x="0" y="8"/>
                      <a:pt x="8" y="0"/>
                      <a:pt x="18" y="0"/>
                    </a:cubicBezTo>
                    <a:cubicBezTo>
                      <a:pt x="28" y="0"/>
                      <a:pt x="36" y="8"/>
                      <a:pt x="36" y="18"/>
                    </a:cubicBezTo>
                    <a:lnTo>
                      <a:pt x="36" y="72"/>
                    </a:lnTo>
                    <a:close/>
                  </a:path>
                </a:pathLst>
              </a:custGeom>
              <a:solidFill>
                <a:srgbClr val="4155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55" name="Freeform 188"/>
              <p:cNvSpPr>
                <a:spLocks/>
              </p:cNvSpPr>
              <p:nvPr/>
            </p:nvSpPr>
            <p:spPr bwMode="auto">
              <a:xfrm>
                <a:off x="9448505" y="3150064"/>
                <a:ext cx="30978" cy="158241"/>
              </a:xfrm>
              <a:custGeom>
                <a:avLst/>
                <a:gdLst>
                  <a:gd name="T0" fmla="*/ 18 w 18"/>
                  <a:gd name="T1" fmla="*/ 0 h 90"/>
                  <a:gd name="T2" fmla="*/ 0 w 18"/>
                  <a:gd name="T3" fmla="*/ 18 h 90"/>
                  <a:gd name="T4" fmla="*/ 0 w 18"/>
                  <a:gd name="T5" fmla="*/ 72 h 90"/>
                  <a:gd name="T6" fmla="*/ 18 w 18"/>
                  <a:gd name="T7" fmla="*/ 90 h 90"/>
                  <a:gd name="T8" fmla="*/ 18 w 18"/>
                  <a:gd name="T9" fmla="*/ 0 h 90"/>
                </a:gdLst>
                <a:ahLst/>
                <a:cxnLst>
                  <a:cxn ang="0">
                    <a:pos x="T0" y="T1"/>
                  </a:cxn>
                  <a:cxn ang="0">
                    <a:pos x="T2" y="T3"/>
                  </a:cxn>
                  <a:cxn ang="0">
                    <a:pos x="T4" y="T5"/>
                  </a:cxn>
                  <a:cxn ang="0">
                    <a:pos x="T6" y="T7"/>
                  </a:cxn>
                  <a:cxn ang="0">
                    <a:pos x="T8" y="T9"/>
                  </a:cxn>
                </a:cxnLst>
                <a:rect l="0" t="0" r="r" b="b"/>
                <a:pathLst>
                  <a:path w="18" h="90">
                    <a:moveTo>
                      <a:pt x="18" y="0"/>
                    </a:moveTo>
                    <a:cubicBezTo>
                      <a:pt x="8" y="0"/>
                      <a:pt x="0" y="8"/>
                      <a:pt x="0" y="18"/>
                    </a:cubicBezTo>
                    <a:cubicBezTo>
                      <a:pt x="0" y="72"/>
                      <a:pt x="0" y="72"/>
                      <a:pt x="0" y="72"/>
                    </a:cubicBezTo>
                    <a:cubicBezTo>
                      <a:pt x="0" y="82"/>
                      <a:pt x="8" y="89"/>
                      <a:pt x="18" y="90"/>
                    </a:cubicBezTo>
                    <a:lnTo>
                      <a:pt x="18" y="0"/>
                    </a:lnTo>
                    <a:close/>
                  </a:path>
                </a:pathLst>
              </a:custGeom>
              <a:solidFill>
                <a:srgbClr val="536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56" name="Freeform 189"/>
              <p:cNvSpPr>
                <a:spLocks/>
              </p:cNvSpPr>
              <p:nvPr/>
            </p:nvSpPr>
            <p:spPr bwMode="auto">
              <a:xfrm>
                <a:off x="9344686" y="2728925"/>
                <a:ext cx="270433" cy="482258"/>
              </a:xfrm>
              <a:custGeom>
                <a:avLst/>
                <a:gdLst>
                  <a:gd name="T0" fmla="*/ 152 w 154"/>
                  <a:gd name="T1" fmla="*/ 263 h 274"/>
                  <a:gd name="T2" fmla="*/ 152 w 154"/>
                  <a:gd name="T3" fmla="*/ 263 h 274"/>
                  <a:gd name="T4" fmla="*/ 85 w 154"/>
                  <a:gd name="T5" fmla="*/ 8 h 274"/>
                  <a:gd name="T6" fmla="*/ 77 w 154"/>
                  <a:gd name="T7" fmla="*/ 0 h 274"/>
                  <a:gd name="T8" fmla="*/ 77 w 154"/>
                  <a:gd name="T9" fmla="*/ 0 h 274"/>
                  <a:gd name="T10" fmla="*/ 77 w 154"/>
                  <a:gd name="T11" fmla="*/ 0 h 274"/>
                  <a:gd name="T12" fmla="*/ 77 w 154"/>
                  <a:gd name="T13" fmla="*/ 0 h 274"/>
                  <a:gd name="T14" fmla="*/ 77 w 154"/>
                  <a:gd name="T15" fmla="*/ 0 h 274"/>
                  <a:gd name="T16" fmla="*/ 69 w 154"/>
                  <a:gd name="T17" fmla="*/ 8 h 274"/>
                  <a:gd name="T18" fmla="*/ 2 w 154"/>
                  <a:gd name="T19" fmla="*/ 263 h 274"/>
                  <a:gd name="T20" fmla="*/ 2 w 154"/>
                  <a:gd name="T21" fmla="*/ 263 h 274"/>
                  <a:gd name="T22" fmla="*/ 0 w 154"/>
                  <a:gd name="T23" fmla="*/ 272 h 274"/>
                  <a:gd name="T24" fmla="*/ 2 w 154"/>
                  <a:gd name="T25" fmla="*/ 274 h 274"/>
                  <a:gd name="T26" fmla="*/ 152 w 154"/>
                  <a:gd name="T27" fmla="*/ 274 h 274"/>
                  <a:gd name="T28" fmla="*/ 154 w 154"/>
                  <a:gd name="T29" fmla="*/ 272 h 274"/>
                  <a:gd name="T30" fmla="*/ 152 w 154"/>
                  <a:gd name="T31" fmla="*/ 26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274">
                    <a:moveTo>
                      <a:pt x="152" y="263"/>
                    </a:moveTo>
                    <a:cubicBezTo>
                      <a:pt x="152" y="263"/>
                      <a:pt x="152" y="263"/>
                      <a:pt x="152" y="263"/>
                    </a:cubicBezTo>
                    <a:cubicBezTo>
                      <a:pt x="152" y="263"/>
                      <a:pt x="103" y="74"/>
                      <a:pt x="85" y="8"/>
                    </a:cubicBezTo>
                    <a:cubicBezTo>
                      <a:pt x="83" y="2"/>
                      <a:pt x="80" y="0"/>
                      <a:pt x="77" y="0"/>
                    </a:cubicBezTo>
                    <a:cubicBezTo>
                      <a:pt x="77" y="0"/>
                      <a:pt x="77" y="0"/>
                      <a:pt x="77" y="0"/>
                    </a:cubicBezTo>
                    <a:cubicBezTo>
                      <a:pt x="77" y="0"/>
                      <a:pt x="77" y="0"/>
                      <a:pt x="77" y="0"/>
                    </a:cubicBezTo>
                    <a:cubicBezTo>
                      <a:pt x="77" y="0"/>
                      <a:pt x="77" y="0"/>
                      <a:pt x="77" y="0"/>
                    </a:cubicBezTo>
                    <a:cubicBezTo>
                      <a:pt x="77" y="0"/>
                      <a:pt x="77" y="0"/>
                      <a:pt x="77" y="0"/>
                    </a:cubicBezTo>
                    <a:cubicBezTo>
                      <a:pt x="74" y="0"/>
                      <a:pt x="71" y="2"/>
                      <a:pt x="69" y="8"/>
                    </a:cubicBezTo>
                    <a:cubicBezTo>
                      <a:pt x="51" y="74"/>
                      <a:pt x="2" y="263"/>
                      <a:pt x="2" y="263"/>
                    </a:cubicBezTo>
                    <a:cubicBezTo>
                      <a:pt x="2" y="263"/>
                      <a:pt x="2" y="263"/>
                      <a:pt x="2" y="263"/>
                    </a:cubicBezTo>
                    <a:cubicBezTo>
                      <a:pt x="0" y="272"/>
                      <a:pt x="0" y="272"/>
                      <a:pt x="0" y="272"/>
                    </a:cubicBezTo>
                    <a:cubicBezTo>
                      <a:pt x="0" y="273"/>
                      <a:pt x="0" y="274"/>
                      <a:pt x="2" y="274"/>
                    </a:cubicBezTo>
                    <a:cubicBezTo>
                      <a:pt x="152" y="274"/>
                      <a:pt x="152" y="274"/>
                      <a:pt x="152" y="274"/>
                    </a:cubicBezTo>
                    <a:cubicBezTo>
                      <a:pt x="154" y="274"/>
                      <a:pt x="154" y="273"/>
                      <a:pt x="154" y="272"/>
                    </a:cubicBezTo>
                    <a:lnTo>
                      <a:pt x="152" y="263"/>
                    </a:lnTo>
                    <a:close/>
                  </a:path>
                </a:pathLst>
              </a:custGeom>
              <a:solidFill>
                <a:srgbClr val="3BBF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357" name="Freeform 190"/>
              <p:cNvSpPr>
                <a:spLocks/>
              </p:cNvSpPr>
              <p:nvPr/>
            </p:nvSpPr>
            <p:spPr bwMode="auto">
              <a:xfrm>
                <a:off x="9344686" y="2728925"/>
                <a:ext cx="134798" cy="482258"/>
              </a:xfrm>
              <a:custGeom>
                <a:avLst/>
                <a:gdLst>
                  <a:gd name="T0" fmla="*/ 77 w 77"/>
                  <a:gd name="T1" fmla="*/ 0 h 274"/>
                  <a:gd name="T2" fmla="*/ 77 w 77"/>
                  <a:gd name="T3" fmla="*/ 0 h 274"/>
                  <a:gd name="T4" fmla="*/ 77 w 77"/>
                  <a:gd name="T5" fmla="*/ 0 h 274"/>
                  <a:gd name="T6" fmla="*/ 69 w 77"/>
                  <a:gd name="T7" fmla="*/ 8 h 274"/>
                  <a:gd name="T8" fmla="*/ 2 w 77"/>
                  <a:gd name="T9" fmla="*/ 263 h 274"/>
                  <a:gd name="T10" fmla="*/ 2 w 77"/>
                  <a:gd name="T11" fmla="*/ 263 h 274"/>
                  <a:gd name="T12" fmla="*/ 0 w 77"/>
                  <a:gd name="T13" fmla="*/ 272 h 274"/>
                  <a:gd name="T14" fmla="*/ 2 w 77"/>
                  <a:gd name="T15" fmla="*/ 274 h 274"/>
                  <a:gd name="T16" fmla="*/ 77 w 77"/>
                  <a:gd name="T17" fmla="*/ 274 h 274"/>
                  <a:gd name="T18" fmla="*/ 77 w 77"/>
                  <a:gd name="T19"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274">
                    <a:moveTo>
                      <a:pt x="77" y="0"/>
                    </a:moveTo>
                    <a:cubicBezTo>
                      <a:pt x="77" y="0"/>
                      <a:pt x="77" y="0"/>
                      <a:pt x="77" y="0"/>
                    </a:cubicBezTo>
                    <a:cubicBezTo>
                      <a:pt x="77" y="0"/>
                      <a:pt x="77" y="0"/>
                      <a:pt x="77" y="0"/>
                    </a:cubicBezTo>
                    <a:cubicBezTo>
                      <a:pt x="74" y="0"/>
                      <a:pt x="71" y="2"/>
                      <a:pt x="69" y="8"/>
                    </a:cubicBezTo>
                    <a:cubicBezTo>
                      <a:pt x="51" y="74"/>
                      <a:pt x="2" y="263"/>
                      <a:pt x="2" y="263"/>
                    </a:cubicBezTo>
                    <a:cubicBezTo>
                      <a:pt x="2" y="263"/>
                      <a:pt x="2" y="263"/>
                      <a:pt x="2" y="263"/>
                    </a:cubicBezTo>
                    <a:cubicBezTo>
                      <a:pt x="0" y="272"/>
                      <a:pt x="0" y="272"/>
                      <a:pt x="0" y="272"/>
                    </a:cubicBezTo>
                    <a:cubicBezTo>
                      <a:pt x="0" y="273"/>
                      <a:pt x="0" y="274"/>
                      <a:pt x="2" y="274"/>
                    </a:cubicBezTo>
                    <a:cubicBezTo>
                      <a:pt x="77" y="274"/>
                      <a:pt x="77" y="274"/>
                      <a:pt x="77" y="274"/>
                    </a:cubicBezTo>
                    <a:lnTo>
                      <a:pt x="77" y="0"/>
                    </a:lnTo>
                    <a:close/>
                  </a:path>
                </a:pathLst>
              </a:custGeom>
              <a:solidFill>
                <a:srgbClr val="4ED0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grpSp>
        <p:grpSp>
          <p:nvGrpSpPr>
            <p:cNvPr id="44" name="组合 43"/>
            <p:cNvGrpSpPr/>
            <p:nvPr/>
          </p:nvGrpSpPr>
          <p:grpSpPr>
            <a:xfrm>
              <a:off x="2873625" y="4569975"/>
              <a:ext cx="294059" cy="216024"/>
              <a:chOff x="3589242" y="4293096"/>
              <a:chExt cx="931863" cy="766762"/>
            </a:xfrm>
          </p:grpSpPr>
          <p:sp>
            <p:nvSpPr>
              <p:cNvPr id="341" name="Freeform 73"/>
              <p:cNvSpPr>
                <a:spLocks/>
              </p:cNvSpPr>
              <p:nvPr/>
            </p:nvSpPr>
            <p:spPr bwMode="auto">
              <a:xfrm>
                <a:off x="3589242" y="4323258"/>
                <a:ext cx="931863" cy="736600"/>
              </a:xfrm>
              <a:custGeom>
                <a:avLst/>
                <a:gdLst>
                  <a:gd name="T0" fmla="*/ 227 w 248"/>
                  <a:gd name="T1" fmla="*/ 0 h 196"/>
                  <a:gd name="T2" fmla="*/ 21 w 248"/>
                  <a:gd name="T3" fmla="*/ 0 h 196"/>
                  <a:gd name="T4" fmla="*/ 0 w 248"/>
                  <a:gd name="T5" fmla="*/ 21 h 196"/>
                  <a:gd name="T6" fmla="*/ 0 w 248"/>
                  <a:gd name="T7" fmla="*/ 175 h 196"/>
                  <a:gd name="T8" fmla="*/ 21 w 248"/>
                  <a:gd name="T9" fmla="*/ 196 h 196"/>
                  <a:gd name="T10" fmla="*/ 227 w 248"/>
                  <a:gd name="T11" fmla="*/ 196 h 196"/>
                  <a:gd name="T12" fmla="*/ 248 w 248"/>
                  <a:gd name="T13" fmla="*/ 175 h 196"/>
                  <a:gd name="T14" fmla="*/ 248 w 248"/>
                  <a:gd name="T15" fmla="*/ 21 h 196"/>
                  <a:gd name="T16" fmla="*/ 227 w 248"/>
                  <a:gd name="T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196">
                    <a:moveTo>
                      <a:pt x="227" y="0"/>
                    </a:moveTo>
                    <a:cubicBezTo>
                      <a:pt x="21" y="0"/>
                      <a:pt x="21" y="0"/>
                      <a:pt x="21" y="0"/>
                    </a:cubicBezTo>
                    <a:cubicBezTo>
                      <a:pt x="9" y="0"/>
                      <a:pt x="0" y="9"/>
                      <a:pt x="0" y="21"/>
                    </a:cubicBezTo>
                    <a:cubicBezTo>
                      <a:pt x="0" y="175"/>
                      <a:pt x="0" y="175"/>
                      <a:pt x="0" y="175"/>
                    </a:cubicBezTo>
                    <a:cubicBezTo>
                      <a:pt x="0" y="187"/>
                      <a:pt x="9" y="196"/>
                      <a:pt x="21" y="196"/>
                    </a:cubicBezTo>
                    <a:cubicBezTo>
                      <a:pt x="227" y="196"/>
                      <a:pt x="227" y="196"/>
                      <a:pt x="227" y="196"/>
                    </a:cubicBezTo>
                    <a:cubicBezTo>
                      <a:pt x="239" y="196"/>
                      <a:pt x="248" y="187"/>
                      <a:pt x="248" y="175"/>
                    </a:cubicBezTo>
                    <a:cubicBezTo>
                      <a:pt x="248" y="21"/>
                      <a:pt x="248" y="21"/>
                      <a:pt x="248" y="21"/>
                    </a:cubicBezTo>
                    <a:cubicBezTo>
                      <a:pt x="248" y="9"/>
                      <a:pt x="239" y="0"/>
                      <a:pt x="22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42" name="Freeform 74"/>
              <p:cNvSpPr>
                <a:spLocks/>
              </p:cNvSpPr>
              <p:nvPr/>
            </p:nvSpPr>
            <p:spPr bwMode="auto">
              <a:xfrm>
                <a:off x="3589242" y="4293096"/>
                <a:ext cx="931863" cy="736600"/>
              </a:xfrm>
              <a:custGeom>
                <a:avLst/>
                <a:gdLst>
                  <a:gd name="T0" fmla="*/ 227 w 248"/>
                  <a:gd name="T1" fmla="*/ 0 h 196"/>
                  <a:gd name="T2" fmla="*/ 21 w 248"/>
                  <a:gd name="T3" fmla="*/ 0 h 196"/>
                  <a:gd name="T4" fmla="*/ 0 w 248"/>
                  <a:gd name="T5" fmla="*/ 21 h 196"/>
                  <a:gd name="T6" fmla="*/ 0 w 248"/>
                  <a:gd name="T7" fmla="*/ 175 h 196"/>
                  <a:gd name="T8" fmla="*/ 21 w 248"/>
                  <a:gd name="T9" fmla="*/ 196 h 196"/>
                  <a:gd name="T10" fmla="*/ 227 w 248"/>
                  <a:gd name="T11" fmla="*/ 196 h 196"/>
                  <a:gd name="T12" fmla="*/ 248 w 248"/>
                  <a:gd name="T13" fmla="*/ 175 h 196"/>
                  <a:gd name="T14" fmla="*/ 248 w 248"/>
                  <a:gd name="T15" fmla="*/ 21 h 196"/>
                  <a:gd name="T16" fmla="*/ 227 w 248"/>
                  <a:gd name="T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196">
                    <a:moveTo>
                      <a:pt x="227" y="0"/>
                    </a:moveTo>
                    <a:cubicBezTo>
                      <a:pt x="21" y="0"/>
                      <a:pt x="21" y="0"/>
                      <a:pt x="21" y="0"/>
                    </a:cubicBezTo>
                    <a:cubicBezTo>
                      <a:pt x="9" y="0"/>
                      <a:pt x="0" y="9"/>
                      <a:pt x="0" y="21"/>
                    </a:cubicBezTo>
                    <a:cubicBezTo>
                      <a:pt x="0" y="175"/>
                      <a:pt x="0" y="175"/>
                      <a:pt x="0" y="175"/>
                    </a:cubicBezTo>
                    <a:cubicBezTo>
                      <a:pt x="0" y="187"/>
                      <a:pt x="9" y="196"/>
                      <a:pt x="21" y="196"/>
                    </a:cubicBezTo>
                    <a:cubicBezTo>
                      <a:pt x="227" y="196"/>
                      <a:pt x="227" y="196"/>
                      <a:pt x="227" y="196"/>
                    </a:cubicBezTo>
                    <a:cubicBezTo>
                      <a:pt x="239" y="196"/>
                      <a:pt x="248" y="187"/>
                      <a:pt x="248" y="175"/>
                    </a:cubicBezTo>
                    <a:cubicBezTo>
                      <a:pt x="248" y="21"/>
                      <a:pt x="248" y="21"/>
                      <a:pt x="248" y="21"/>
                    </a:cubicBezTo>
                    <a:cubicBezTo>
                      <a:pt x="248" y="9"/>
                      <a:pt x="239" y="0"/>
                      <a:pt x="227" y="0"/>
                    </a:cubicBezTo>
                    <a:close/>
                  </a:path>
                </a:pathLst>
              </a:custGeom>
              <a:solidFill>
                <a:srgbClr val="528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43" name="Rectangle 75"/>
              <p:cNvSpPr>
                <a:spLocks noChangeArrowheads="1"/>
              </p:cNvSpPr>
              <p:nvPr/>
            </p:nvSpPr>
            <p:spPr bwMode="auto">
              <a:xfrm>
                <a:off x="3589242" y="4383583"/>
                <a:ext cx="931863" cy="149225"/>
              </a:xfrm>
              <a:prstGeom prst="rect">
                <a:avLst/>
              </a:prstGeom>
              <a:solidFill>
                <a:srgbClr val="2222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44" name="Freeform 76"/>
              <p:cNvSpPr>
                <a:spLocks/>
              </p:cNvSpPr>
              <p:nvPr/>
            </p:nvSpPr>
            <p:spPr bwMode="auto">
              <a:xfrm>
                <a:off x="3695604" y="4609008"/>
                <a:ext cx="720725" cy="90488"/>
              </a:xfrm>
              <a:custGeom>
                <a:avLst/>
                <a:gdLst>
                  <a:gd name="T0" fmla="*/ 0 w 454"/>
                  <a:gd name="T1" fmla="*/ 0 h 57"/>
                  <a:gd name="T2" fmla="*/ 0 w 454"/>
                  <a:gd name="T3" fmla="*/ 57 h 57"/>
                  <a:gd name="T4" fmla="*/ 222 w 454"/>
                  <a:gd name="T5" fmla="*/ 57 h 57"/>
                  <a:gd name="T6" fmla="*/ 222 w 454"/>
                  <a:gd name="T7" fmla="*/ 57 h 57"/>
                  <a:gd name="T8" fmla="*/ 402 w 454"/>
                  <a:gd name="T9" fmla="*/ 57 h 57"/>
                  <a:gd name="T10" fmla="*/ 402 w 454"/>
                  <a:gd name="T11" fmla="*/ 57 h 57"/>
                  <a:gd name="T12" fmla="*/ 454 w 454"/>
                  <a:gd name="T13" fmla="*/ 57 h 57"/>
                  <a:gd name="T14" fmla="*/ 454 w 454"/>
                  <a:gd name="T15" fmla="*/ 0 h 57"/>
                  <a:gd name="T16" fmla="*/ 0 w 454"/>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57">
                    <a:moveTo>
                      <a:pt x="0" y="0"/>
                    </a:moveTo>
                    <a:lnTo>
                      <a:pt x="0" y="57"/>
                    </a:lnTo>
                    <a:lnTo>
                      <a:pt x="222" y="57"/>
                    </a:lnTo>
                    <a:lnTo>
                      <a:pt x="222" y="57"/>
                    </a:lnTo>
                    <a:lnTo>
                      <a:pt x="402" y="57"/>
                    </a:lnTo>
                    <a:lnTo>
                      <a:pt x="402" y="57"/>
                    </a:lnTo>
                    <a:lnTo>
                      <a:pt x="454" y="57"/>
                    </a:lnTo>
                    <a:lnTo>
                      <a:pt x="4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45" name="Freeform 77"/>
              <p:cNvSpPr>
                <a:spLocks/>
              </p:cNvSpPr>
              <p:nvPr/>
            </p:nvSpPr>
            <p:spPr bwMode="auto">
              <a:xfrm>
                <a:off x="3695604" y="4788396"/>
                <a:ext cx="300038" cy="166688"/>
              </a:xfrm>
              <a:custGeom>
                <a:avLst/>
                <a:gdLst>
                  <a:gd name="T0" fmla="*/ 58 w 80"/>
                  <a:gd name="T1" fmla="*/ 0 h 44"/>
                  <a:gd name="T2" fmla="*/ 40 w 80"/>
                  <a:gd name="T3" fmla="*/ 9 h 44"/>
                  <a:gd name="T4" fmla="*/ 22 w 80"/>
                  <a:gd name="T5" fmla="*/ 0 h 44"/>
                  <a:gd name="T6" fmla="*/ 0 w 80"/>
                  <a:gd name="T7" fmla="*/ 22 h 44"/>
                  <a:gd name="T8" fmla="*/ 22 w 80"/>
                  <a:gd name="T9" fmla="*/ 44 h 44"/>
                  <a:gd name="T10" fmla="*/ 40 w 80"/>
                  <a:gd name="T11" fmla="*/ 35 h 44"/>
                  <a:gd name="T12" fmla="*/ 58 w 80"/>
                  <a:gd name="T13" fmla="*/ 44 h 44"/>
                  <a:gd name="T14" fmla="*/ 80 w 80"/>
                  <a:gd name="T15" fmla="*/ 22 h 44"/>
                  <a:gd name="T16" fmla="*/ 58 w 80"/>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4">
                    <a:moveTo>
                      <a:pt x="58" y="0"/>
                    </a:moveTo>
                    <a:cubicBezTo>
                      <a:pt x="51" y="0"/>
                      <a:pt x="44" y="4"/>
                      <a:pt x="40" y="9"/>
                    </a:cubicBezTo>
                    <a:cubicBezTo>
                      <a:pt x="36" y="4"/>
                      <a:pt x="29" y="0"/>
                      <a:pt x="22" y="0"/>
                    </a:cubicBezTo>
                    <a:cubicBezTo>
                      <a:pt x="10" y="0"/>
                      <a:pt x="0" y="10"/>
                      <a:pt x="0" y="22"/>
                    </a:cubicBezTo>
                    <a:cubicBezTo>
                      <a:pt x="0" y="34"/>
                      <a:pt x="10" y="44"/>
                      <a:pt x="22" y="44"/>
                    </a:cubicBezTo>
                    <a:cubicBezTo>
                      <a:pt x="29" y="44"/>
                      <a:pt x="36" y="40"/>
                      <a:pt x="40" y="35"/>
                    </a:cubicBezTo>
                    <a:cubicBezTo>
                      <a:pt x="44" y="40"/>
                      <a:pt x="51" y="44"/>
                      <a:pt x="58" y="44"/>
                    </a:cubicBezTo>
                    <a:cubicBezTo>
                      <a:pt x="70" y="44"/>
                      <a:pt x="80" y="34"/>
                      <a:pt x="80" y="22"/>
                    </a:cubicBezTo>
                    <a:cubicBezTo>
                      <a:pt x="80" y="10"/>
                      <a:pt x="70" y="0"/>
                      <a:pt x="58" y="0"/>
                    </a:cubicBezTo>
                    <a:close/>
                  </a:path>
                </a:pathLst>
              </a:custGeom>
              <a:solidFill>
                <a:srgbClr val="457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grpSp>
        <p:grpSp>
          <p:nvGrpSpPr>
            <p:cNvPr id="45" name="组合 44"/>
            <p:cNvGrpSpPr/>
            <p:nvPr/>
          </p:nvGrpSpPr>
          <p:grpSpPr>
            <a:xfrm>
              <a:off x="4875489" y="4716129"/>
              <a:ext cx="294059" cy="216024"/>
              <a:chOff x="3589242" y="4293096"/>
              <a:chExt cx="931863" cy="766762"/>
            </a:xfrm>
          </p:grpSpPr>
          <p:sp>
            <p:nvSpPr>
              <p:cNvPr id="336" name="Freeform 73"/>
              <p:cNvSpPr>
                <a:spLocks/>
              </p:cNvSpPr>
              <p:nvPr/>
            </p:nvSpPr>
            <p:spPr bwMode="auto">
              <a:xfrm>
                <a:off x="3589242" y="4323258"/>
                <a:ext cx="931863" cy="736600"/>
              </a:xfrm>
              <a:custGeom>
                <a:avLst/>
                <a:gdLst>
                  <a:gd name="T0" fmla="*/ 227 w 248"/>
                  <a:gd name="T1" fmla="*/ 0 h 196"/>
                  <a:gd name="T2" fmla="*/ 21 w 248"/>
                  <a:gd name="T3" fmla="*/ 0 h 196"/>
                  <a:gd name="T4" fmla="*/ 0 w 248"/>
                  <a:gd name="T5" fmla="*/ 21 h 196"/>
                  <a:gd name="T6" fmla="*/ 0 w 248"/>
                  <a:gd name="T7" fmla="*/ 175 h 196"/>
                  <a:gd name="T8" fmla="*/ 21 w 248"/>
                  <a:gd name="T9" fmla="*/ 196 h 196"/>
                  <a:gd name="T10" fmla="*/ 227 w 248"/>
                  <a:gd name="T11" fmla="*/ 196 h 196"/>
                  <a:gd name="T12" fmla="*/ 248 w 248"/>
                  <a:gd name="T13" fmla="*/ 175 h 196"/>
                  <a:gd name="T14" fmla="*/ 248 w 248"/>
                  <a:gd name="T15" fmla="*/ 21 h 196"/>
                  <a:gd name="T16" fmla="*/ 227 w 248"/>
                  <a:gd name="T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196">
                    <a:moveTo>
                      <a:pt x="227" y="0"/>
                    </a:moveTo>
                    <a:cubicBezTo>
                      <a:pt x="21" y="0"/>
                      <a:pt x="21" y="0"/>
                      <a:pt x="21" y="0"/>
                    </a:cubicBezTo>
                    <a:cubicBezTo>
                      <a:pt x="9" y="0"/>
                      <a:pt x="0" y="9"/>
                      <a:pt x="0" y="21"/>
                    </a:cubicBezTo>
                    <a:cubicBezTo>
                      <a:pt x="0" y="175"/>
                      <a:pt x="0" y="175"/>
                      <a:pt x="0" y="175"/>
                    </a:cubicBezTo>
                    <a:cubicBezTo>
                      <a:pt x="0" y="187"/>
                      <a:pt x="9" y="196"/>
                      <a:pt x="21" y="196"/>
                    </a:cubicBezTo>
                    <a:cubicBezTo>
                      <a:pt x="227" y="196"/>
                      <a:pt x="227" y="196"/>
                      <a:pt x="227" y="196"/>
                    </a:cubicBezTo>
                    <a:cubicBezTo>
                      <a:pt x="239" y="196"/>
                      <a:pt x="248" y="187"/>
                      <a:pt x="248" y="175"/>
                    </a:cubicBezTo>
                    <a:cubicBezTo>
                      <a:pt x="248" y="21"/>
                      <a:pt x="248" y="21"/>
                      <a:pt x="248" y="21"/>
                    </a:cubicBezTo>
                    <a:cubicBezTo>
                      <a:pt x="248" y="9"/>
                      <a:pt x="239" y="0"/>
                      <a:pt x="22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37" name="Freeform 74"/>
              <p:cNvSpPr>
                <a:spLocks/>
              </p:cNvSpPr>
              <p:nvPr/>
            </p:nvSpPr>
            <p:spPr bwMode="auto">
              <a:xfrm>
                <a:off x="3589242" y="4293096"/>
                <a:ext cx="931863" cy="736600"/>
              </a:xfrm>
              <a:custGeom>
                <a:avLst/>
                <a:gdLst>
                  <a:gd name="T0" fmla="*/ 227 w 248"/>
                  <a:gd name="T1" fmla="*/ 0 h 196"/>
                  <a:gd name="T2" fmla="*/ 21 w 248"/>
                  <a:gd name="T3" fmla="*/ 0 h 196"/>
                  <a:gd name="T4" fmla="*/ 0 w 248"/>
                  <a:gd name="T5" fmla="*/ 21 h 196"/>
                  <a:gd name="T6" fmla="*/ 0 w 248"/>
                  <a:gd name="T7" fmla="*/ 175 h 196"/>
                  <a:gd name="T8" fmla="*/ 21 w 248"/>
                  <a:gd name="T9" fmla="*/ 196 h 196"/>
                  <a:gd name="T10" fmla="*/ 227 w 248"/>
                  <a:gd name="T11" fmla="*/ 196 h 196"/>
                  <a:gd name="T12" fmla="*/ 248 w 248"/>
                  <a:gd name="T13" fmla="*/ 175 h 196"/>
                  <a:gd name="T14" fmla="*/ 248 w 248"/>
                  <a:gd name="T15" fmla="*/ 21 h 196"/>
                  <a:gd name="T16" fmla="*/ 227 w 248"/>
                  <a:gd name="T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196">
                    <a:moveTo>
                      <a:pt x="227" y="0"/>
                    </a:moveTo>
                    <a:cubicBezTo>
                      <a:pt x="21" y="0"/>
                      <a:pt x="21" y="0"/>
                      <a:pt x="21" y="0"/>
                    </a:cubicBezTo>
                    <a:cubicBezTo>
                      <a:pt x="9" y="0"/>
                      <a:pt x="0" y="9"/>
                      <a:pt x="0" y="21"/>
                    </a:cubicBezTo>
                    <a:cubicBezTo>
                      <a:pt x="0" y="175"/>
                      <a:pt x="0" y="175"/>
                      <a:pt x="0" y="175"/>
                    </a:cubicBezTo>
                    <a:cubicBezTo>
                      <a:pt x="0" y="187"/>
                      <a:pt x="9" y="196"/>
                      <a:pt x="21" y="196"/>
                    </a:cubicBezTo>
                    <a:cubicBezTo>
                      <a:pt x="227" y="196"/>
                      <a:pt x="227" y="196"/>
                      <a:pt x="227" y="196"/>
                    </a:cubicBezTo>
                    <a:cubicBezTo>
                      <a:pt x="239" y="196"/>
                      <a:pt x="248" y="187"/>
                      <a:pt x="248" y="175"/>
                    </a:cubicBezTo>
                    <a:cubicBezTo>
                      <a:pt x="248" y="21"/>
                      <a:pt x="248" y="21"/>
                      <a:pt x="248" y="21"/>
                    </a:cubicBezTo>
                    <a:cubicBezTo>
                      <a:pt x="248" y="9"/>
                      <a:pt x="239" y="0"/>
                      <a:pt x="227" y="0"/>
                    </a:cubicBezTo>
                    <a:close/>
                  </a:path>
                </a:pathLst>
              </a:custGeom>
              <a:solidFill>
                <a:srgbClr val="528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38" name="Rectangle 75"/>
              <p:cNvSpPr>
                <a:spLocks noChangeArrowheads="1"/>
              </p:cNvSpPr>
              <p:nvPr/>
            </p:nvSpPr>
            <p:spPr bwMode="auto">
              <a:xfrm>
                <a:off x="3589242" y="4383583"/>
                <a:ext cx="931863" cy="149225"/>
              </a:xfrm>
              <a:prstGeom prst="rect">
                <a:avLst/>
              </a:prstGeom>
              <a:solidFill>
                <a:srgbClr val="2222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39" name="Freeform 76"/>
              <p:cNvSpPr>
                <a:spLocks/>
              </p:cNvSpPr>
              <p:nvPr/>
            </p:nvSpPr>
            <p:spPr bwMode="auto">
              <a:xfrm>
                <a:off x="3695604" y="4609008"/>
                <a:ext cx="720725" cy="90488"/>
              </a:xfrm>
              <a:custGeom>
                <a:avLst/>
                <a:gdLst>
                  <a:gd name="T0" fmla="*/ 0 w 454"/>
                  <a:gd name="T1" fmla="*/ 0 h 57"/>
                  <a:gd name="T2" fmla="*/ 0 w 454"/>
                  <a:gd name="T3" fmla="*/ 57 h 57"/>
                  <a:gd name="T4" fmla="*/ 222 w 454"/>
                  <a:gd name="T5" fmla="*/ 57 h 57"/>
                  <a:gd name="T6" fmla="*/ 222 w 454"/>
                  <a:gd name="T7" fmla="*/ 57 h 57"/>
                  <a:gd name="T8" fmla="*/ 402 w 454"/>
                  <a:gd name="T9" fmla="*/ 57 h 57"/>
                  <a:gd name="T10" fmla="*/ 402 w 454"/>
                  <a:gd name="T11" fmla="*/ 57 h 57"/>
                  <a:gd name="T12" fmla="*/ 454 w 454"/>
                  <a:gd name="T13" fmla="*/ 57 h 57"/>
                  <a:gd name="T14" fmla="*/ 454 w 454"/>
                  <a:gd name="T15" fmla="*/ 0 h 57"/>
                  <a:gd name="T16" fmla="*/ 0 w 454"/>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57">
                    <a:moveTo>
                      <a:pt x="0" y="0"/>
                    </a:moveTo>
                    <a:lnTo>
                      <a:pt x="0" y="57"/>
                    </a:lnTo>
                    <a:lnTo>
                      <a:pt x="222" y="57"/>
                    </a:lnTo>
                    <a:lnTo>
                      <a:pt x="222" y="57"/>
                    </a:lnTo>
                    <a:lnTo>
                      <a:pt x="402" y="57"/>
                    </a:lnTo>
                    <a:lnTo>
                      <a:pt x="402" y="57"/>
                    </a:lnTo>
                    <a:lnTo>
                      <a:pt x="454" y="57"/>
                    </a:lnTo>
                    <a:lnTo>
                      <a:pt x="4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40" name="Freeform 77"/>
              <p:cNvSpPr>
                <a:spLocks/>
              </p:cNvSpPr>
              <p:nvPr/>
            </p:nvSpPr>
            <p:spPr bwMode="auto">
              <a:xfrm>
                <a:off x="3695604" y="4788396"/>
                <a:ext cx="300038" cy="166688"/>
              </a:xfrm>
              <a:custGeom>
                <a:avLst/>
                <a:gdLst>
                  <a:gd name="T0" fmla="*/ 58 w 80"/>
                  <a:gd name="T1" fmla="*/ 0 h 44"/>
                  <a:gd name="T2" fmla="*/ 40 w 80"/>
                  <a:gd name="T3" fmla="*/ 9 h 44"/>
                  <a:gd name="T4" fmla="*/ 22 w 80"/>
                  <a:gd name="T5" fmla="*/ 0 h 44"/>
                  <a:gd name="T6" fmla="*/ 0 w 80"/>
                  <a:gd name="T7" fmla="*/ 22 h 44"/>
                  <a:gd name="T8" fmla="*/ 22 w 80"/>
                  <a:gd name="T9" fmla="*/ 44 h 44"/>
                  <a:gd name="T10" fmla="*/ 40 w 80"/>
                  <a:gd name="T11" fmla="*/ 35 h 44"/>
                  <a:gd name="T12" fmla="*/ 58 w 80"/>
                  <a:gd name="T13" fmla="*/ 44 h 44"/>
                  <a:gd name="T14" fmla="*/ 80 w 80"/>
                  <a:gd name="T15" fmla="*/ 22 h 44"/>
                  <a:gd name="T16" fmla="*/ 58 w 80"/>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4">
                    <a:moveTo>
                      <a:pt x="58" y="0"/>
                    </a:moveTo>
                    <a:cubicBezTo>
                      <a:pt x="51" y="0"/>
                      <a:pt x="44" y="4"/>
                      <a:pt x="40" y="9"/>
                    </a:cubicBezTo>
                    <a:cubicBezTo>
                      <a:pt x="36" y="4"/>
                      <a:pt x="29" y="0"/>
                      <a:pt x="22" y="0"/>
                    </a:cubicBezTo>
                    <a:cubicBezTo>
                      <a:pt x="10" y="0"/>
                      <a:pt x="0" y="10"/>
                      <a:pt x="0" y="22"/>
                    </a:cubicBezTo>
                    <a:cubicBezTo>
                      <a:pt x="0" y="34"/>
                      <a:pt x="10" y="44"/>
                      <a:pt x="22" y="44"/>
                    </a:cubicBezTo>
                    <a:cubicBezTo>
                      <a:pt x="29" y="44"/>
                      <a:pt x="36" y="40"/>
                      <a:pt x="40" y="35"/>
                    </a:cubicBezTo>
                    <a:cubicBezTo>
                      <a:pt x="44" y="40"/>
                      <a:pt x="51" y="44"/>
                      <a:pt x="58" y="44"/>
                    </a:cubicBezTo>
                    <a:cubicBezTo>
                      <a:pt x="70" y="44"/>
                      <a:pt x="80" y="34"/>
                      <a:pt x="80" y="22"/>
                    </a:cubicBezTo>
                    <a:cubicBezTo>
                      <a:pt x="80" y="10"/>
                      <a:pt x="70" y="0"/>
                      <a:pt x="58" y="0"/>
                    </a:cubicBezTo>
                    <a:close/>
                  </a:path>
                </a:pathLst>
              </a:custGeom>
              <a:solidFill>
                <a:srgbClr val="457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grpSp>
        <p:cxnSp>
          <p:nvCxnSpPr>
            <p:cNvPr id="46" name="直接箭头连接符 45"/>
            <p:cNvCxnSpPr>
              <a:stCxn id="486" idx="1"/>
              <a:endCxn id="398" idx="0"/>
            </p:cNvCxnSpPr>
            <p:nvPr/>
          </p:nvCxnSpPr>
          <p:spPr>
            <a:xfrm flipH="1">
              <a:off x="3693104" y="3155067"/>
              <a:ext cx="381400" cy="1329503"/>
            </a:xfrm>
            <a:prstGeom prst="straightConnector1">
              <a:avLst/>
            </a:prstGeom>
            <a:noFill/>
            <a:ln w="9525" cap="flat" cmpd="sng" algn="ctr">
              <a:solidFill>
                <a:srgbClr val="545454"/>
              </a:solidFill>
              <a:prstDash val="sysDot"/>
              <a:miter lim="800000"/>
              <a:tailEnd type="triangle"/>
            </a:ln>
            <a:effectLst/>
          </p:spPr>
        </p:cxnSp>
        <p:cxnSp>
          <p:nvCxnSpPr>
            <p:cNvPr id="47" name="直接箭头连接符 46"/>
            <p:cNvCxnSpPr>
              <a:stCxn id="509" idx="1"/>
              <a:endCxn id="343" idx="0"/>
            </p:cNvCxnSpPr>
            <p:nvPr/>
          </p:nvCxnSpPr>
          <p:spPr>
            <a:xfrm>
              <a:off x="2668315" y="3404037"/>
              <a:ext cx="352340" cy="1191431"/>
            </a:xfrm>
            <a:prstGeom prst="straightConnector1">
              <a:avLst/>
            </a:prstGeom>
            <a:noFill/>
            <a:ln w="9525" cap="flat" cmpd="sng" algn="ctr">
              <a:solidFill>
                <a:srgbClr val="545454"/>
              </a:solidFill>
              <a:prstDash val="sysDot"/>
              <a:miter lim="800000"/>
              <a:tailEnd type="triangle"/>
            </a:ln>
            <a:effectLst/>
          </p:spPr>
        </p:cxnSp>
        <p:sp>
          <p:nvSpPr>
            <p:cNvPr id="48" name="文本框 47"/>
            <p:cNvSpPr txBox="1"/>
            <p:nvPr/>
          </p:nvSpPr>
          <p:spPr>
            <a:xfrm>
              <a:off x="5913344" y="2866399"/>
              <a:ext cx="2160728" cy="369332"/>
            </a:xfrm>
            <a:prstGeom prst="rect">
              <a:avLst/>
            </a:prstGeom>
            <a:noFill/>
          </p:spPr>
          <p:txBody>
            <a:bodyPr wrap="square" rtlCol="0">
              <a:spAutoFit/>
            </a:bodyPr>
            <a:lstStyle/>
            <a:p>
              <a:pPr defTabSz="914400">
                <a:lnSpc>
                  <a:spcPct val="90000"/>
                </a:lnSpc>
              </a:pPr>
              <a:r>
                <a:rPr lang="en-US" altLang="zh-CN" sz="1000" dirty="0">
                  <a:solidFill>
                    <a:srgbClr val="000000"/>
                  </a:solidFill>
                  <a:latin typeface="New roman"/>
                </a:rPr>
                <a:t>I need the traffic</a:t>
              </a:r>
            </a:p>
            <a:p>
              <a:pPr defTabSz="914400">
                <a:lnSpc>
                  <a:spcPct val="90000"/>
                </a:lnSpc>
              </a:pPr>
              <a:r>
                <a:rPr lang="en-US" altLang="zh-CN" sz="1000" dirty="0">
                  <a:solidFill>
                    <a:srgbClr val="000000"/>
                  </a:solidFill>
                  <a:latin typeface="New roman"/>
                </a:rPr>
                <a:t>Information of RSU1</a:t>
              </a:r>
              <a:endParaRPr lang="zh-CN" altLang="en-US" sz="1000" dirty="0">
                <a:solidFill>
                  <a:srgbClr val="000000"/>
                </a:solidFill>
                <a:latin typeface="New roman"/>
              </a:endParaRPr>
            </a:p>
          </p:txBody>
        </p:sp>
        <p:sp>
          <p:nvSpPr>
            <p:cNvPr id="49" name="椭圆形标注 48"/>
            <p:cNvSpPr/>
            <p:nvPr/>
          </p:nvSpPr>
          <p:spPr>
            <a:xfrm>
              <a:off x="5831752" y="2839977"/>
              <a:ext cx="1594248" cy="445421"/>
            </a:xfrm>
            <a:prstGeom prst="wedgeEllipseCallout">
              <a:avLst/>
            </a:prstGeom>
            <a:noFill/>
            <a:ln w="9525" cap="flat" cmpd="sng" algn="ctr">
              <a:solidFill>
                <a:srgbClr val="545454">
                  <a:shade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grpSp>
          <p:nvGrpSpPr>
            <p:cNvPr id="50" name="组合 49"/>
            <p:cNvGrpSpPr/>
            <p:nvPr/>
          </p:nvGrpSpPr>
          <p:grpSpPr>
            <a:xfrm>
              <a:off x="1047947" y="4087842"/>
              <a:ext cx="570726" cy="242846"/>
              <a:chOff x="3789030" y="2293035"/>
              <a:chExt cx="570726" cy="242846"/>
            </a:xfrm>
          </p:grpSpPr>
          <p:sp>
            <p:nvSpPr>
              <p:cNvPr id="313" name="Freeform 447"/>
              <p:cNvSpPr>
                <a:spLocks/>
              </p:cNvSpPr>
              <p:nvPr/>
            </p:nvSpPr>
            <p:spPr bwMode="auto">
              <a:xfrm>
                <a:off x="3789030" y="2293035"/>
                <a:ext cx="570726" cy="200862"/>
              </a:xfrm>
              <a:custGeom>
                <a:avLst/>
                <a:gdLst>
                  <a:gd name="T0" fmla="*/ 14 w 581"/>
                  <a:gd name="T1" fmla="*/ 164 h 171"/>
                  <a:gd name="T2" fmla="*/ 47 w 581"/>
                  <a:gd name="T3" fmla="*/ 171 h 171"/>
                  <a:gd name="T4" fmla="*/ 575 w 581"/>
                  <a:gd name="T5" fmla="*/ 171 h 171"/>
                  <a:gd name="T6" fmla="*/ 561 w 581"/>
                  <a:gd name="T7" fmla="*/ 112 h 171"/>
                  <a:gd name="T8" fmla="*/ 450 w 581"/>
                  <a:gd name="T9" fmla="*/ 64 h 171"/>
                  <a:gd name="T10" fmla="*/ 263 w 581"/>
                  <a:gd name="T11" fmla="*/ 3 h 171"/>
                  <a:gd name="T12" fmla="*/ 88 w 581"/>
                  <a:gd name="T13" fmla="*/ 46 h 171"/>
                  <a:gd name="T14" fmla="*/ 5 w 581"/>
                  <a:gd name="T15" fmla="*/ 56 h 171"/>
                  <a:gd name="T16" fmla="*/ 20 w 581"/>
                  <a:gd name="T17" fmla="*/ 88 h 171"/>
                  <a:gd name="T18" fmla="*/ 7 w 581"/>
                  <a:gd name="T19" fmla="*/ 113 h 171"/>
                  <a:gd name="T20" fmla="*/ 14 w 581"/>
                  <a:gd name="T21" fmla="*/ 16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1" h="171">
                    <a:moveTo>
                      <a:pt x="14" y="164"/>
                    </a:moveTo>
                    <a:cubicBezTo>
                      <a:pt x="47" y="171"/>
                      <a:pt x="47" y="171"/>
                      <a:pt x="47" y="171"/>
                    </a:cubicBezTo>
                    <a:cubicBezTo>
                      <a:pt x="575" y="171"/>
                      <a:pt x="575" y="171"/>
                      <a:pt x="575" y="171"/>
                    </a:cubicBezTo>
                    <a:cubicBezTo>
                      <a:pt x="575" y="171"/>
                      <a:pt x="581" y="135"/>
                      <a:pt x="561" y="112"/>
                    </a:cubicBezTo>
                    <a:cubicBezTo>
                      <a:pt x="541" y="89"/>
                      <a:pt x="450" y="64"/>
                      <a:pt x="450" y="64"/>
                    </a:cubicBezTo>
                    <a:cubicBezTo>
                      <a:pt x="450" y="64"/>
                      <a:pt x="352" y="6"/>
                      <a:pt x="263" y="3"/>
                    </a:cubicBezTo>
                    <a:cubicBezTo>
                      <a:pt x="174" y="0"/>
                      <a:pt x="88" y="46"/>
                      <a:pt x="88" y="46"/>
                    </a:cubicBezTo>
                    <a:cubicBezTo>
                      <a:pt x="88" y="46"/>
                      <a:pt x="19" y="53"/>
                      <a:pt x="5" y="56"/>
                    </a:cubicBezTo>
                    <a:cubicBezTo>
                      <a:pt x="0" y="68"/>
                      <a:pt x="18" y="79"/>
                      <a:pt x="20" y="88"/>
                    </a:cubicBezTo>
                    <a:cubicBezTo>
                      <a:pt x="21" y="96"/>
                      <a:pt x="9" y="98"/>
                      <a:pt x="7" y="113"/>
                    </a:cubicBezTo>
                    <a:cubicBezTo>
                      <a:pt x="5" y="130"/>
                      <a:pt x="14" y="164"/>
                      <a:pt x="14" y="164"/>
                    </a:cubicBezTo>
                    <a:close/>
                  </a:path>
                </a:pathLst>
              </a:custGeom>
              <a:solidFill>
                <a:srgbClr val="C41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14" name="Freeform 448"/>
              <p:cNvSpPr>
                <a:spLocks/>
              </p:cNvSpPr>
              <p:nvPr/>
            </p:nvSpPr>
            <p:spPr bwMode="auto">
              <a:xfrm>
                <a:off x="3793832" y="2427217"/>
                <a:ext cx="564552" cy="71619"/>
              </a:xfrm>
              <a:custGeom>
                <a:avLst/>
                <a:gdLst>
                  <a:gd name="T0" fmla="*/ 2 w 575"/>
                  <a:gd name="T1" fmla="*/ 0 h 61"/>
                  <a:gd name="T2" fmla="*/ 323 w 575"/>
                  <a:gd name="T3" fmla="*/ 18 h 61"/>
                  <a:gd name="T4" fmla="*/ 561 w 575"/>
                  <a:gd name="T5" fmla="*/ 9 h 61"/>
                  <a:gd name="T6" fmla="*/ 570 w 575"/>
                  <a:gd name="T7" fmla="*/ 61 h 61"/>
                  <a:gd name="T8" fmla="*/ 42 w 575"/>
                  <a:gd name="T9" fmla="*/ 61 h 61"/>
                  <a:gd name="T10" fmla="*/ 9 w 575"/>
                  <a:gd name="T11" fmla="*/ 54 h 61"/>
                  <a:gd name="T12" fmla="*/ 2 w 575"/>
                  <a:gd name="T13" fmla="*/ 3 h 61"/>
                  <a:gd name="T14" fmla="*/ 2 w 57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5" h="61">
                    <a:moveTo>
                      <a:pt x="2" y="0"/>
                    </a:moveTo>
                    <a:cubicBezTo>
                      <a:pt x="94" y="11"/>
                      <a:pt x="204" y="18"/>
                      <a:pt x="323" y="18"/>
                    </a:cubicBezTo>
                    <a:cubicBezTo>
                      <a:pt x="408" y="18"/>
                      <a:pt x="488" y="15"/>
                      <a:pt x="561" y="9"/>
                    </a:cubicBezTo>
                    <a:cubicBezTo>
                      <a:pt x="575" y="31"/>
                      <a:pt x="570" y="61"/>
                      <a:pt x="570" y="61"/>
                    </a:cubicBezTo>
                    <a:cubicBezTo>
                      <a:pt x="42" y="61"/>
                      <a:pt x="42" y="61"/>
                      <a:pt x="42" y="61"/>
                    </a:cubicBezTo>
                    <a:cubicBezTo>
                      <a:pt x="9" y="54"/>
                      <a:pt x="9" y="54"/>
                      <a:pt x="9" y="54"/>
                    </a:cubicBezTo>
                    <a:cubicBezTo>
                      <a:pt x="9" y="54"/>
                      <a:pt x="0" y="20"/>
                      <a:pt x="2" y="3"/>
                    </a:cubicBezTo>
                    <a:cubicBezTo>
                      <a:pt x="2" y="2"/>
                      <a:pt x="2" y="1"/>
                      <a:pt x="2" y="0"/>
                    </a:cubicBezTo>
                    <a:close/>
                  </a:path>
                </a:pathLst>
              </a:custGeom>
              <a:solidFill>
                <a:srgbClr val="9E11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15" name="Freeform 449"/>
              <p:cNvSpPr>
                <a:spLocks/>
              </p:cNvSpPr>
              <p:nvPr/>
            </p:nvSpPr>
            <p:spPr bwMode="auto">
              <a:xfrm>
                <a:off x="3926224" y="2313615"/>
                <a:ext cx="262726" cy="51039"/>
              </a:xfrm>
              <a:custGeom>
                <a:avLst/>
                <a:gdLst>
                  <a:gd name="T0" fmla="*/ 267 w 267"/>
                  <a:gd name="T1" fmla="*/ 43 h 43"/>
                  <a:gd name="T2" fmla="*/ 22 w 267"/>
                  <a:gd name="T3" fmla="*/ 43 h 43"/>
                  <a:gd name="T4" fmla="*/ 0 w 267"/>
                  <a:gd name="T5" fmla="*/ 22 h 43"/>
                  <a:gd name="T6" fmla="*/ 117 w 267"/>
                  <a:gd name="T7" fmla="*/ 0 h 43"/>
                  <a:gd name="T8" fmla="*/ 267 w 267"/>
                  <a:gd name="T9" fmla="*/ 43 h 43"/>
                </a:gdLst>
                <a:ahLst/>
                <a:cxnLst>
                  <a:cxn ang="0">
                    <a:pos x="T0" y="T1"/>
                  </a:cxn>
                  <a:cxn ang="0">
                    <a:pos x="T2" y="T3"/>
                  </a:cxn>
                  <a:cxn ang="0">
                    <a:pos x="T4" y="T5"/>
                  </a:cxn>
                  <a:cxn ang="0">
                    <a:pos x="T6" y="T7"/>
                  </a:cxn>
                  <a:cxn ang="0">
                    <a:pos x="T8" y="T9"/>
                  </a:cxn>
                </a:cxnLst>
                <a:rect l="0" t="0" r="r" b="b"/>
                <a:pathLst>
                  <a:path w="267" h="43">
                    <a:moveTo>
                      <a:pt x="267" y="43"/>
                    </a:moveTo>
                    <a:cubicBezTo>
                      <a:pt x="22" y="43"/>
                      <a:pt x="22" y="43"/>
                      <a:pt x="22" y="43"/>
                    </a:cubicBezTo>
                    <a:cubicBezTo>
                      <a:pt x="0" y="22"/>
                      <a:pt x="0" y="22"/>
                      <a:pt x="0" y="22"/>
                    </a:cubicBezTo>
                    <a:cubicBezTo>
                      <a:pt x="0" y="22"/>
                      <a:pt x="55" y="0"/>
                      <a:pt x="117" y="0"/>
                    </a:cubicBezTo>
                    <a:cubicBezTo>
                      <a:pt x="178" y="0"/>
                      <a:pt x="267" y="43"/>
                      <a:pt x="267" y="43"/>
                    </a:cubicBezTo>
                    <a:close/>
                  </a:path>
                </a:pathLst>
              </a:custGeom>
              <a:solidFill>
                <a:srgbClr val="292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16" name="Freeform 450"/>
              <p:cNvSpPr>
                <a:spLocks/>
              </p:cNvSpPr>
              <p:nvPr/>
            </p:nvSpPr>
            <p:spPr bwMode="auto">
              <a:xfrm>
                <a:off x="3993449" y="2324317"/>
                <a:ext cx="168748" cy="40337"/>
              </a:xfrm>
              <a:custGeom>
                <a:avLst/>
                <a:gdLst>
                  <a:gd name="T0" fmla="*/ 0 w 172"/>
                  <a:gd name="T1" fmla="*/ 3 h 34"/>
                  <a:gd name="T2" fmla="*/ 44 w 172"/>
                  <a:gd name="T3" fmla="*/ 0 h 34"/>
                  <a:gd name="T4" fmla="*/ 172 w 172"/>
                  <a:gd name="T5" fmla="*/ 34 h 34"/>
                  <a:gd name="T6" fmla="*/ 87 w 172"/>
                  <a:gd name="T7" fmla="*/ 34 h 34"/>
                  <a:gd name="T8" fmla="*/ 36 w 172"/>
                  <a:gd name="T9" fmla="*/ 13 h 34"/>
                  <a:gd name="T10" fmla="*/ 0 w 172"/>
                  <a:gd name="T11" fmla="*/ 3 h 34"/>
                </a:gdLst>
                <a:ahLst/>
                <a:cxnLst>
                  <a:cxn ang="0">
                    <a:pos x="T0" y="T1"/>
                  </a:cxn>
                  <a:cxn ang="0">
                    <a:pos x="T2" y="T3"/>
                  </a:cxn>
                  <a:cxn ang="0">
                    <a:pos x="T4" y="T5"/>
                  </a:cxn>
                  <a:cxn ang="0">
                    <a:pos x="T6" y="T7"/>
                  </a:cxn>
                  <a:cxn ang="0">
                    <a:pos x="T8" y="T9"/>
                  </a:cxn>
                  <a:cxn ang="0">
                    <a:pos x="T10" y="T11"/>
                  </a:cxn>
                </a:cxnLst>
                <a:rect l="0" t="0" r="r" b="b"/>
                <a:pathLst>
                  <a:path w="172" h="34">
                    <a:moveTo>
                      <a:pt x="0" y="3"/>
                    </a:moveTo>
                    <a:cubicBezTo>
                      <a:pt x="14" y="1"/>
                      <a:pt x="28" y="0"/>
                      <a:pt x="44" y="0"/>
                    </a:cubicBezTo>
                    <a:cubicBezTo>
                      <a:pt x="96" y="0"/>
                      <a:pt x="172" y="34"/>
                      <a:pt x="172" y="34"/>
                    </a:cubicBezTo>
                    <a:cubicBezTo>
                      <a:pt x="87" y="34"/>
                      <a:pt x="87" y="34"/>
                      <a:pt x="87" y="34"/>
                    </a:cubicBezTo>
                    <a:cubicBezTo>
                      <a:pt x="72" y="26"/>
                      <a:pt x="55" y="19"/>
                      <a:pt x="36" y="13"/>
                    </a:cubicBezTo>
                    <a:cubicBezTo>
                      <a:pt x="24" y="9"/>
                      <a:pt x="12" y="6"/>
                      <a:pt x="0" y="3"/>
                    </a:cubicBez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17" name="Freeform 451"/>
              <p:cNvSpPr>
                <a:spLocks/>
              </p:cNvSpPr>
              <p:nvPr/>
            </p:nvSpPr>
            <p:spPr bwMode="auto">
              <a:xfrm>
                <a:off x="4182776" y="2402521"/>
                <a:ext cx="117987" cy="95492"/>
              </a:xfrm>
              <a:custGeom>
                <a:avLst/>
                <a:gdLst>
                  <a:gd name="T0" fmla="*/ 4 w 120"/>
                  <a:gd name="T1" fmla="*/ 81 h 81"/>
                  <a:gd name="T2" fmla="*/ 0 w 120"/>
                  <a:gd name="T3" fmla="*/ 60 h 81"/>
                  <a:gd name="T4" fmla="*/ 60 w 120"/>
                  <a:gd name="T5" fmla="*/ 0 h 81"/>
                  <a:gd name="T6" fmla="*/ 120 w 120"/>
                  <a:gd name="T7" fmla="*/ 60 h 81"/>
                  <a:gd name="T8" fmla="*/ 116 w 120"/>
                  <a:gd name="T9" fmla="*/ 81 h 81"/>
                  <a:gd name="T10" fmla="*/ 4 w 120"/>
                  <a:gd name="T11" fmla="*/ 81 h 81"/>
                </a:gdLst>
                <a:ahLst/>
                <a:cxnLst>
                  <a:cxn ang="0">
                    <a:pos x="T0" y="T1"/>
                  </a:cxn>
                  <a:cxn ang="0">
                    <a:pos x="T2" y="T3"/>
                  </a:cxn>
                  <a:cxn ang="0">
                    <a:pos x="T4" y="T5"/>
                  </a:cxn>
                  <a:cxn ang="0">
                    <a:pos x="T6" y="T7"/>
                  </a:cxn>
                  <a:cxn ang="0">
                    <a:pos x="T8" y="T9"/>
                  </a:cxn>
                  <a:cxn ang="0">
                    <a:pos x="T10" y="T11"/>
                  </a:cxn>
                </a:cxnLst>
                <a:rect l="0" t="0" r="r" b="b"/>
                <a:pathLst>
                  <a:path w="120" h="81">
                    <a:moveTo>
                      <a:pt x="4" y="81"/>
                    </a:moveTo>
                    <a:cubicBezTo>
                      <a:pt x="1" y="75"/>
                      <a:pt x="0" y="67"/>
                      <a:pt x="0" y="60"/>
                    </a:cubicBezTo>
                    <a:cubicBezTo>
                      <a:pt x="0" y="27"/>
                      <a:pt x="27" y="0"/>
                      <a:pt x="60" y="0"/>
                    </a:cubicBezTo>
                    <a:cubicBezTo>
                      <a:pt x="93" y="0"/>
                      <a:pt x="120" y="27"/>
                      <a:pt x="120" y="60"/>
                    </a:cubicBezTo>
                    <a:cubicBezTo>
                      <a:pt x="120" y="67"/>
                      <a:pt x="119" y="75"/>
                      <a:pt x="116" y="81"/>
                    </a:cubicBezTo>
                    <a:lnTo>
                      <a:pt x="4" y="81"/>
                    </a:lnTo>
                    <a:close/>
                  </a:path>
                </a:pathLst>
              </a:custGeom>
              <a:solidFill>
                <a:srgbClr val="C41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18" name="Oval 452"/>
              <p:cNvSpPr>
                <a:spLocks noChangeArrowheads="1"/>
              </p:cNvSpPr>
              <p:nvPr/>
            </p:nvSpPr>
            <p:spPr bwMode="auto">
              <a:xfrm>
                <a:off x="4191693" y="2417339"/>
                <a:ext cx="98093" cy="118542"/>
              </a:xfrm>
              <a:prstGeom prst="ellipse">
                <a:avLst/>
              </a:prstGeom>
              <a:solidFill>
                <a:srgbClr val="45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19" name="Freeform 453"/>
              <p:cNvSpPr>
                <a:spLocks noEditPoints="1"/>
              </p:cNvSpPr>
              <p:nvPr/>
            </p:nvSpPr>
            <p:spPr bwMode="auto">
              <a:xfrm>
                <a:off x="4204041" y="2432980"/>
                <a:ext cx="72713" cy="87260"/>
              </a:xfrm>
              <a:custGeom>
                <a:avLst/>
                <a:gdLst>
                  <a:gd name="T0" fmla="*/ 37 w 74"/>
                  <a:gd name="T1" fmla="*/ 74 h 74"/>
                  <a:gd name="T2" fmla="*/ 0 w 74"/>
                  <a:gd name="T3" fmla="*/ 37 h 74"/>
                  <a:gd name="T4" fmla="*/ 37 w 74"/>
                  <a:gd name="T5" fmla="*/ 0 h 74"/>
                  <a:gd name="T6" fmla="*/ 74 w 74"/>
                  <a:gd name="T7" fmla="*/ 37 h 74"/>
                  <a:gd name="T8" fmla="*/ 37 w 74"/>
                  <a:gd name="T9" fmla="*/ 74 h 74"/>
                  <a:gd name="T10" fmla="*/ 37 w 74"/>
                  <a:gd name="T11" fmla="*/ 8 h 74"/>
                  <a:gd name="T12" fmla="*/ 8 w 74"/>
                  <a:gd name="T13" fmla="*/ 37 h 74"/>
                  <a:gd name="T14" fmla="*/ 37 w 74"/>
                  <a:gd name="T15" fmla="*/ 66 h 74"/>
                  <a:gd name="T16" fmla="*/ 66 w 74"/>
                  <a:gd name="T17" fmla="*/ 37 h 74"/>
                  <a:gd name="T18" fmla="*/ 37 w 74"/>
                  <a:gd name="T19" fmla="*/ 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4">
                    <a:moveTo>
                      <a:pt x="37" y="74"/>
                    </a:moveTo>
                    <a:cubicBezTo>
                      <a:pt x="17" y="74"/>
                      <a:pt x="0" y="57"/>
                      <a:pt x="0" y="37"/>
                    </a:cubicBezTo>
                    <a:cubicBezTo>
                      <a:pt x="0" y="17"/>
                      <a:pt x="17" y="0"/>
                      <a:pt x="37" y="0"/>
                    </a:cubicBezTo>
                    <a:cubicBezTo>
                      <a:pt x="57" y="0"/>
                      <a:pt x="74" y="17"/>
                      <a:pt x="74" y="37"/>
                    </a:cubicBezTo>
                    <a:cubicBezTo>
                      <a:pt x="74" y="57"/>
                      <a:pt x="57" y="74"/>
                      <a:pt x="37" y="74"/>
                    </a:cubicBezTo>
                    <a:close/>
                    <a:moveTo>
                      <a:pt x="37" y="8"/>
                    </a:moveTo>
                    <a:cubicBezTo>
                      <a:pt x="21" y="8"/>
                      <a:pt x="8" y="21"/>
                      <a:pt x="8" y="37"/>
                    </a:cubicBezTo>
                    <a:cubicBezTo>
                      <a:pt x="8" y="53"/>
                      <a:pt x="21" y="66"/>
                      <a:pt x="37" y="66"/>
                    </a:cubicBezTo>
                    <a:cubicBezTo>
                      <a:pt x="53" y="66"/>
                      <a:pt x="66" y="53"/>
                      <a:pt x="66" y="37"/>
                    </a:cubicBezTo>
                    <a:cubicBezTo>
                      <a:pt x="66" y="21"/>
                      <a:pt x="53" y="8"/>
                      <a:pt x="37" y="8"/>
                    </a:cubicBez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20" name="Freeform 454"/>
              <p:cNvSpPr>
                <a:spLocks/>
              </p:cNvSpPr>
              <p:nvPr/>
            </p:nvSpPr>
            <p:spPr bwMode="auto">
              <a:xfrm>
                <a:off x="4236967" y="2436273"/>
                <a:ext cx="7545" cy="80674"/>
              </a:xfrm>
              <a:custGeom>
                <a:avLst/>
                <a:gdLst>
                  <a:gd name="T0" fmla="*/ 0 w 11"/>
                  <a:gd name="T1" fmla="*/ 98 h 98"/>
                  <a:gd name="T2" fmla="*/ 11 w 11"/>
                  <a:gd name="T3" fmla="*/ 98 h 98"/>
                  <a:gd name="T4" fmla="*/ 11 w 11"/>
                  <a:gd name="T5" fmla="*/ 0 h 98"/>
                  <a:gd name="T6" fmla="*/ 0 w 11"/>
                  <a:gd name="T7" fmla="*/ 0 h 98"/>
                  <a:gd name="T8" fmla="*/ 0 w 11"/>
                  <a:gd name="T9" fmla="*/ 98 h 98"/>
                  <a:gd name="T10" fmla="*/ 0 w 11"/>
                  <a:gd name="T11" fmla="*/ 98 h 98"/>
                </a:gdLst>
                <a:ahLst/>
                <a:cxnLst>
                  <a:cxn ang="0">
                    <a:pos x="T0" y="T1"/>
                  </a:cxn>
                  <a:cxn ang="0">
                    <a:pos x="T2" y="T3"/>
                  </a:cxn>
                  <a:cxn ang="0">
                    <a:pos x="T4" y="T5"/>
                  </a:cxn>
                  <a:cxn ang="0">
                    <a:pos x="T6" y="T7"/>
                  </a:cxn>
                  <a:cxn ang="0">
                    <a:pos x="T8" y="T9"/>
                  </a:cxn>
                  <a:cxn ang="0">
                    <a:pos x="T10" y="T11"/>
                  </a:cxn>
                </a:cxnLst>
                <a:rect l="0" t="0" r="r" b="b"/>
                <a:pathLst>
                  <a:path w="11" h="98">
                    <a:moveTo>
                      <a:pt x="0" y="98"/>
                    </a:moveTo>
                    <a:lnTo>
                      <a:pt x="11" y="98"/>
                    </a:lnTo>
                    <a:lnTo>
                      <a:pt x="11" y="0"/>
                    </a:lnTo>
                    <a:lnTo>
                      <a:pt x="0" y="0"/>
                    </a:lnTo>
                    <a:lnTo>
                      <a:pt x="0" y="98"/>
                    </a:lnTo>
                    <a:lnTo>
                      <a:pt x="0" y="98"/>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21" name="Freeform 455"/>
              <p:cNvSpPr>
                <a:spLocks/>
              </p:cNvSpPr>
              <p:nvPr/>
            </p:nvSpPr>
            <p:spPr bwMode="auto">
              <a:xfrm>
                <a:off x="4207471" y="2471671"/>
                <a:ext cx="66539" cy="9878"/>
              </a:xfrm>
              <a:custGeom>
                <a:avLst/>
                <a:gdLst>
                  <a:gd name="T0" fmla="*/ 0 w 97"/>
                  <a:gd name="T1" fmla="*/ 12 h 12"/>
                  <a:gd name="T2" fmla="*/ 97 w 97"/>
                  <a:gd name="T3" fmla="*/ 12 h 12"/>
                  <a:gd name="T4" fmla="*/ 97 w 97"/>
                  <a:gd name="T5" fmla="*/ 0 h 12"/>
                  <a:gd name="T6" fmla="*/ 0 w 97"/>
                  <a:gd name="T7" fmla="*/ 0 h 12"/>
                  <a:gd name="T8" fmla="*/ 0 w 97"/>
                  <a:gd name="T9" fmla="*/ 12 h 12"/>
                  <a:gd name="T10" fmla="*/ 0 w 97"/>
                  <a:gd name="T11" fmla="*/ 12 h 12"/>
                </a:gdLst>
                <a:ahLst/>
                <a:cxnLst>
                  <a:cxn ang="0">
                    <a:pos x="T0" y="T1"/>
                  </a:cxn>
                  <a:cxn ang="0">
                    <a:pos x="T2" y="T3"/>
                  </a:cxn>
                  <a:cxn ang="0">
                    <a:pos x="T4" y="T5"/>
                  </a:cxn>
                  <a:cxn ang="0">
                    <a:pos x="T6" y="T7"/>
                  </a:cxn>
                  <a:cxn ang="0">
                    <a:pos x="T8" y="T9"/>
                  </a:cxn>
                  <a:cxn ang="0">
                    <a:pos x="T10" y="T11"/>
                  </a:cxn>
                </a:cxnLst>
                <a:rect l="0" t="0" r="r" b="b"/>
                <a:pathLst>
                  <a:path w="97" h="12">
                    <a:moveTo>
                      <a:pt x="0" y="12"/>
                    </a:moveTo>
                    <a:lnTo>
                      <a:pt x="97" y="12"/>
                    </a:lnTo>
                    <a:lnTo>
                      <a:pt x="97" y="0"/>
                    </a:lnTo>
                    <a:lnTo>
                      <a:pt x="0" y="0"/>
                    </a:lnTo>
                    <a:lnTo>
                      <a:pt x="0" y="12"/>
                    </a:lnTo>
                    <a:lnTo>
                      <a:pt x="0" y="12"/>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22" name="Freeform 456"/>
              <p:cNvSpPr>
                <a:spLocks/>
              </p:cNvSpPr>
              <p:nvPr/>
            </p:nvSpPr>
            <p:spPr bwMode="auto">
              <a:xfrm>
                <a:off x="4214330" y="2444505"/>
                <a:ext cx="52819" cy="64210"/>
              </a:xfrm>
              <a:custGeom>
                <a:avLst/>
                <a:gdLst>
                  <a:gd name="T0" fmla="*/ 8 w 77"/>
                  <a:gd name="T1" fmla="*/ 78 h 78"/>
                  <a:gd name="T2" fmla="*/ 77 w 77"/>
                  <a:gd name="T3" fmla="*/ 9 h 78"/>
                  <a:gd name="T4" fmla="*/ 68 w 77"/>
                  <a:gd name="T5" fmla="*/ 0 h 78"/>
                  <a:gd name="T6" fmla="*/ 0 w 77"/>
                  <a:gd name="T7" fmla="*/ 69 h 78"/>
                  <a:gd name="T8" fmla="*/ 8 w 77"/>
                  <a:gd name="T9" fmla="*/ 78 h 78"/>
                  <a:gd name="T10" fmla="*/ 8 w 77"/>
                  <a:gd name="T11" fmla="*/ 78 h 78"/>
                </a:gdLst>
                <a:ahLst/>
                <a:cxnLst>
                  <a:cxn ang="0">
                    <a:pos x="T0" y="T1"/>
                  </a:cxn>
                  <a:cxn ang="0">
                    <a:pos x="T2" y="T3"/>
                  </a:cxn>
                  <a:cxn ang="0">
                    <a:pos x="T4" y="T5"/>
                  </a:cxn>
                  <a:cxn ang="0">
                    <a:pos x="T6" y="T7"/>
                  </a:cxn>
                  <a:cxn ang="0">
                    <a:pos x="T8" y="T9"/>
                  </a:cxn>
                  <a:cxn ang="0">
                    <a:pos x="T10" y="T11"/>
                  </a:cxn>
                </a:cxnLst>
                <a:rect l="0" t="0" r="r" b="b"/>
                <a:pathLst>
                  <a:path w="77" h="78">
                    <a:moveTo>
                      <a:pt x="8" y="78"/>
                    </a:moveTo>
                    <a:lnTo>
                      <a:pt x="77" y="9"/>
                    </a:lnTo>
                    <a:lnTo>
                      <a:pt x="68" y="0"/>
                    </a:lnTo>
                    <a:lnTo>
                      <a:pt x="0" y="69"/>
                    </a:lnTo>
                    <a:lnTo>
                      <a:pt x="8" y="78"/>
                    </a:lnTo>
                    <a:lnTo>
                      <a:pt x="8" y="78"/>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23" name="Freeform 457"/>
              <p:cNvSpPr>
                <a:spLocks/>
              </p:cNvSpPr>
              <p:nvPr/>
            </p:nvSpPr>
            <p:spPr bwMode="auto">
              <a:xfrm>
                <a:off x="4214330" y="2444505"/>
                <a:ext cx="52819" cy="64210"/>
              </a:xfrm>
              <a:custGeom>
                <a:avLst/>
                <a:gdLst>
                  <a:gd name="T0" fmla="*/ 68 w 77"/>
                  <a:gd name="T1" fmla="*/ 78 h 78"/>
                  <a:gd name="T2" fmla="*/ 77 w 77"/>
                  <a:gd name="T3" fmla="*/ 69 h 78"/>
                  <a:gd name="T4" fmla="*/ 8 w 77"/>
                  <a:gd name="T5" fmla="*/ 0 h 78"/>
                  <a:gd name="T6" fmla="*/ 0 w 77"/>
                  <a:gd name="T7" fmla="*/ 9 h 78"/>
                  <a:gd name="T8" fmla="*/ 68 w 77"/>
                  <a:gd name="T9" fmla="*/ 78 h 78"/>
                  <a:gd name="T10" fmla="*/ 68 w 77"/>
                  <a:gd name="T11" fmla="*/ 78 h 78"/>
                </a:gdLst>
                <a:ahLst/>
                <a:cxnLst>
                  <a:cxn ang="0">
                    <a:pos x="T0" y="T1"/>
                  </a:cxn>
                  <a:cxn ang="0">
                    <a:pos x="T2" y="T3"/>
                  </a:cxn>
                  <a:cxn ang="0">
                    <a:pos x="T4" y="T5"/>
                  </a:cxn>
                  <a:cxn ang="0">
                    <a:pos x="T6" y="T7"/>
                  </a:cxn>
                  <a:cxn ang="0">
                    <a:pos x="T8" y="T9"/>
                  </a:cxn>
                  <a:cxn ang="0">
                    <a:pos x="T10" y="T11"/>
                  </a:cxn>
                </a:cxnLst>
                <a:rect l="0" t="0" r="r" b="b"/>
                <a:pathLst>
                  <a:path w="77" h="78">
                    <a:moveTo>
                      <a:pt x="68" y="78"/>
                    </a:moveTo>
                    <a:lnTo>
                      <a:pt x="77" y="69"/>
                    </a:lnTo>
                    <a:lnTo>
                      <a:pt x="8" y="0"/>
                    </a:lnTo>
                    <a:lnTo>
                      <a:pt x="0" y="9"/>
                    </a:lnTo>
                    <a:lnTo>
                      <a:pt x="68" y="78"/>
                    </a:lnTo>
                    <a:lnTo>
                      <a:pt x="68" y="78"/>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24" name="Oval 458"/>
              <p:cNvSpPr>
                <a:spLocks noChangeArrowheads="1"/>
              </p:cNvSpPr>
              <p:nvPr/>
            </p:nvSpPr>
            <p:spPr bwMode="auto">
              <a:xfrm>
                <a:off x="4230794" y="2465085"/>
                <a:ext cx="19893" cy="23050"/>
              </a:xfrm>
              <a:prstGeom prst="ellipse">
                <a:avLst/>
              </a:prstGeom>
              <a:solidFill>
                <a:srgbClr val="9B9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25" name="Freeform 459"/>
              <p:cNvSpPr>
                <a:spLocks/>
              </p:cNvSpPr>
              <p:nvPr/>
            </p:nvSpPr>
            <p:spPr bwMode="auto">
              <a:xfrm>
                <a:off x="3832932" y="2402521"/>
                <a:ext cx="118672" cy="95492"/>
              </a:xfrm>
              <a:custGeom>
                <a:avLst/>
                <a:gdLst>
                  <a:gd name="T0" fmla="*/ 4 w 121"/>
                  <a:gd name="T1" fmla="*/ 81 h 81"/>
                  <a:gd name="T2" fmla="*/ 0 w 121"/>
                  <a:gd name="T3" fmla="*/ 60 h 81"/>
                  <a:gd name="T4" fmla="*/ 60 w 121"/>
                  <a:gd name="T5" fmla="*/ 0 h 81"/>
                  <a:gd name="T6" fmla="*/ 121 w 121"/>
                  <a:gd name="T7" fmla="*/ 60 h 81"/>
                  <a:gd name="T8" fmla="*/ 116 w 121"/>
                  <a:gd name="T9" fmla="*/ 81 h 81"/>
                  <a:gd name="T10" fmla="*/ 4 w 121"/>
                  <a:gd name="T11" fmla="*/ 81 h 81"/>
                </a:gdLst>
                <a:ahLst/>
                <a:cxnLst>
                  <a:cxn ang="0">
                    <a:pos x="T0" y="T1"/>
                  </a:cxn>
                  <a:cxn ang="0">
                    <a:pos x="T2" y="T3"/>
                  </a:cxn>
                  <a:cxn ang="0">
                    <a:pos x="T4" y="T5"/>
                  </a:cxn>
                  <a:cxn ang="0">
                    <a:pos x="T6" y="T7"/>
                  </a:cxn>
                  <a:cxn ang="0">
                    <a:pos x="T8" y="T9"/>
                  </a:cxn>
                  <a:cxn ang="0">
                    <a:pos x="T10" y="T11"/>
                  </a:cxn>
                </a:cxnLst>
                <a:rect l="0" t="0" r="r" b="b"/>
                <a:pathLst>
                  <a:path w="121" h="81">
                    <a:moveTo>
                      <a:pt x="4" y="81"/>
                    </a:moveTo>
                    <a:cubicBezTo>
                      <a:pt x="2" y="75"/>
                      <a:pt x="0" y="67"/>
                      <a:pt x="0" y="60"/>
                    </a:cubicBezTo>
                    <a:cubicBezTo>
                      <a:pt x="0" y="27"/>
                      <a:pt x="27" y="0"/>
                      <a:pt x="60" y="0"/>
                    </a:cubicBezTo>
                    <a:cubicBezTo>
                      <a:pt x="94" y="0"/>
                      <a:pt x="121" y="27"/>
                      <a:pt x="121" y="60"/>
                    </a:cubicBezTo>
                    <a:cubicBezTo>
                      <a:pt x="121" y="67"/>
                      <a:pt x="119" y="75"/>
                      <a:pt x="116" y="81"/>
                    </a:cubicBezTo>
                    <a:lnTo>
                      <a:pt x="4" y="81"/>
                    </a:lnTo>
                    <a:close/>
                  </a:path>
                </a:pathLst>
              </a:custGeom>
              <a:solidFill>
                <a:srgbClr val="C41D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26" name="Oval 460"/>
              <p:cNvSpPr>
                <a:spLocks noChangeArrowheads="1"/>
              </p:cNvSpPr>
              <p:nvPr/>
            </p:nvSpPr>
            <p:spPr bwMode="auto">
              <a:xfrm>
                <a:off x="3841849" y="2417339"/>
                <a:ext cx="99465" cy="118542"/>
              </a:xfrm>
              <a:prstGeom prst="ellipse">
                <a:avLst/>
              </a:prstGeom>
              <a:solidFill>
                <a:srgbClr val="45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27" name="Freeform 461"/>
              <p:cNvSpPr>
                <a:spLocks noEditPoints="1"/>
              </p:cNvSpPr>
              <p:nvPr/>
            </p:nvSpPr>
            <p:spPr bwMode="auto">
              <a:xfrm>
                <a:off x="3855569" y="2432980"/>
                <a:ext cx="72026" cy="87260"/>
              </a:xfrm>
              <a:custGeom>
                <a:avLst/>
                <a:gdLst>
                  <a:gd name="T0" fmla="*/ 37 w 73"/>
                  <a:gd name="T1" fmla="*/ 74 h 74"/>
                  <a:gd name="T2" fmla="*/ 0 w 73"/>
                  <a:gd name="T3" fmla="*/ 37 h 74"/>
                  <a:gd name="T4" fmla="*/ 37 w 73"/>
                  <a:gd name="T5" fmla="*/ 0 h 74"/>
                  <a:gd name="T6" fmla="*/ 73 w 73"/>
                  <a:gd name="T7" fmla="*/ 37 h 74"/>
                  <a:gd name="T8" fmla="*/ 37 w 73"/>
                  <a:gd name="T9" fmla="*/ 74 h 74"/>
                  <a:gd name="T10" fmla="*/ 37 w 73"/>
                  <a:gd name="T11" fmla="*/ 8 h 74"/>
                  <a:gd name="T12" fmla="*/ 7 w 73"/>
                  <a:gd name="T13" fmla="*/ 37 h 74"/>
                  <a:gd name="T14" fmla="*/ 37 w 73"/>
                  <a:gd name="T15" fmla="*/ 66 h 74"/>
                  <a:gd name="T16" fmla="*/ 66 w 73"/>
                  <a:gd name="T17" fmla="*/ 37 h 74"/>
                  <a:gd name="T18" fmla="*/ 37 w 73"/>
                  <a:gd name="T19" fmla="*/ 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4">
                    <a:moveTo>
                      <a:pt x="37" y="74"/>
                    </a:moveTo>
                    <a:cubicBezTo>
                      <a:pt x="16" y="74"/>
                      <a:pt x="0" y="57"/>
                      <a:pt x="0" y="37"/>
                    </a:cubicBezTo>
                    <a:cubicBezTo>
                      <a:pt x="0" y="17"/>
                      <a:pt x="16" y="0"/>
                      <a:pt x="37" y="0"/>
                    </a:cubicBezTo>
                    <a:cubicBezTo>
                      <a:pt x="57" y="0"/>
                      <a:pt x="73" y="17"/>
                      <a:pt x="73" y="37"/>
                    </a:cubicBezTo>
                    <a:cubicBezTo>
                      <a:pt x="73" y="57"/>
                      <a:pt x="57" y="74"/>
                      <a:pt x="37" y="74"/>
                    </a:cubicBezTo>
                    <a:close/>
                    <a:moveTo>
                      <a:pt x="37" y="8"/>
                    </a:moveTo>
                    <a:cubicBezTo>
                      <a:pt x="21" y="8"/>
                      <a:pt x="7" y="21"/>
                      <a:pt x="7" y="37"/>
                    </a:cubicBezTo>
                    <a:cubicBezTo>
                      <a:pt x="7" y="53"/>
                      <a:pt x="21" y="66"/>
                      <a:pt x="37" y="66"/>
                    </a:cubicBezTo>
                    <a:cubicBezTo>
                      <a:pt x="53" y="66"/>
                      <a:pt x="66" y="53"/>
                      <a:pt x="66" y="37"/>
                    </a:cubicBezTo>
                    <a:cubicBezTo>
                      <a:pt x="66" y="21"/>
                      <a:pt x="53" y="8"/>
                      <a:pt x="37" y="8"/>
                    </a:cubicBez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28" name="Freeform 462"/>
              <p:cNvSpPr>
                <a:spLocks/>
              </p:cNvSpPr>
              <p:nvPr/>
            </p:nvSpPr>
            <p:spPr bwMode="auto">
              <a:xfrm>
                <a:off x="3887809" y="2436273"/>
                <a:ext cx="8232" cy="80674"/>
              </a:xfrm>
              <a:custGeom>
                <a:avLst/>
                <a:gdLst>
                  <a:gd name="T0" fmla="*/ 0 w 12"/>
                  <a:gd name="T1" fmla="*/ 98 h 98"/>
                  <a:gd name="T2" fmla="*/ 12 w 12"/>
                  <a:gd name="T3" fmla="*/ 98 h 98"/>
                  <a:gd name="T4" fmla="*/ 12 w 12"/>
                  <a:gd name="T5" fmla="*/ 0 h 98"/>
                  <a:gd name="T6" fmla="*/ 0 w 12"/>
                  <a:gd name="T7" fmla="*/ 0 h 98"/>
                  <a:gd name="T8" fmla="*/ 0 w 12"/>
                  <a:gd name="T9" fmla="*/ 98 h 98"/>
                  <a:gd name="T10" fmla="*/ 0 w 12"/>
                  <a:gd name="T11" fmla="*/ 98 h 98"/>
                </a:gdLst>
                <a:ahLst/>
                <a:cxnLst>
                  <a:cxn ang="0">
                    <a:pos x="T0" y="T1"/>
                  </a:cxn>
                  <a:cxn ang="0">
                    <a:pos x="T2" y="T3"/>
                  </a:cxn>
                  <a:cxn ang="0">
                    <a:pos x="T4" y="T5"/>
                  </a:cxn>
                  <a:cxn ang="0">
                    <a:pos x="T6" y="T7"/>
                  </a:cxn>
                  <a:cxn ang="0">
                    <a:pos x="T8" y="T9"/>
                  </a:cxn>
                  <a:cxn ang="0">
                    <a:pos x="T10" y="T11"/>
                  </a:cxn>
                </a:cxnLst>
                <a:rect l="0" t="0" r="r" b="b"/>
                <a:pathLst>
                  <a:path w="12" h="98">
                    <a:moveTo>
                      <a:pt x="0" y="98"/>
                    </a:moveTo>
                    <a:lnTo>
                      <a:pt x="12" y="98"/>
                    </a:lnTo>
                    <a:lnTo>
                      <a:pt x="12" y="0"/>
                    </a:lnTo>
                    <a:lnTo>
                      <a:pt x="0" y="0"/>
                    </a:lnTo>
                    <a:lnTo>
                      <a:pt x="0" y="98"/>
                    </a:lnTo>
                    <a:lnTo>
                      <a:pt x="0" y="98"/>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29" name="Freeform 463"/>
              <p:cNvSpPr>
                <a:spLocks/>
              </p:cNvSpPr>
              <p:nvPr/>
            </p:nvSpPr>
            <p:spPr bwMode="auto">
              <a:xfrm>
                <a:off x="3858313" y="2471671"/>
                <a:ext cx="65853" cy="9878"/>
              </a:xfrm>
              <a:custGeom>
                <a:avLst/>
                <a:gdLst>
                  <a:gd name="T0" fmla="*/ 0 w 96"/>
                  <a:gd name="T1" fmla="*/ 12 h 12"/>
                  <a:gd name="T2" fmla="*/ 96 w 96"/>
                  <a:gd name="T3" fmla="*/ 12 h 12"/>
                  <a:gd name="T4" fmla="*/ 96 w 96"/>
                  <a:gd name="T5" fmla="*/ 0 h 12"/>
                  <a:gd name="T6" fmla="*/ 0 w 96"/>
                  <a:gd name="T7" fmla="*/ 0 h 12"/>
                  <a:gd name="T8" fmla="*/ 0 w 96"/>
                  <a:gd name="T9" fmla="*/ 12 h 12"/>
                  <a:gd name="T10" fmla="*/ 0 w 96"/>
                  <a:gd name="T11" fmla="*/ 12 h 12"/>
                </a:gdLst>
                <a:ahLst/>
                <a:cxnLst>
                  <a:cxn ang="0">
                    <a:pos x="T0" y="T1"/>
                  </a:cxn>
                  <a:cxn ang="0">
                    <a:pos x="T2" y="T3"/>
                  </a:cxn>
                  <a:cxn ang="0">
                    <a:pos x="T4" y="T5"/>
                  </a:cxn>
                  <a:cxn ang="0">
                    <a:pos x="T6" y="T7"/>
                  </a:cxn>
                  <a:cxn ang="0">
                    <a:pos x="T8" y="T9"/>
                  </a:cxn>
                  <a:cxn ang="0">
                    <a:pos x="T10" y="T11"/>
                  </a:cxn>
                </a:cxnLst>
                <a:rect l="0" t="0" r="r" b="b"/>
                <a:pathLst>
                  <a:path w="96" h="12">
                    <a:moveTo>
                      <a:pt x="0" y="12"/>
                    </a:moveTo>
                    <a:lnTo>
                      <a:pt x="96" y="12"/>
                    </a:lnTo>
                    <a:lnTo>
                      <a:pt x="96" y="0"/>
                    </a:lnTo>
                    <a:lnTo>
                      <a:pt x="0" y="0"/>
                    </a:lnTo>
                    <a:lnTo>
                      <a:pt x="0" y="12"/>
                    </a:lnTo>
                    <a:lnTo>
                      <a:pt x="0" y="12"/>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30" name="Freeform 464"/>
              <p:cNvSpPr>
                <a:spLocks/>
              </p:cNvSpPr>
              <p:nvPr/>
            </p:nvSpPr>
            <p:spPr bwMode="auto">
              <a:xfrm>
                <a:off x="3865172" y="2444505"/>
                <a:ext cx="52134" cy="64210"/>
              </a:xfrm>
              <a:custGeom>
                <a:avLst/>
                <a:gdLst>
                  <a:gd name="T0" fmla="*/ 9 w 76"/>
                  <a:gd name="T1" fmla="*/ 78 h 78"/>
                  <a:gd name="T2" fmla="*/ 76 w 76"/>
                  <a:gd name="T3" fmla="*/ 9 h 78"/>
                  <a:gd name="T4" fmla="*/ 69 w 76"/>
                  <a:gd name="T5" fmla="*/ 0 h 78"/>
                  <a:gd name="T6" fmla="*/ 0 w 76"/>
                  <a:gd name="T7" fmla="*/ 69 h 78"/>
                  <a:gd name="T8" fmla="*/ 9 w 76"/>
                  <a:gd name="T9" fmla="*/ 78 h 78"/>
                  <a:gd name="T10" fmla="*/ 9 w 76"/>
                  <a:gd name="T11" fmla="*/ 78 h 78"/>
                </a:gdLst>
                <a:ahLst/>
                <a:cxnLst>
                  <a:cxn ang="0">
                    <a:pos x="T0" y="T1"/>
                  </a:cxn>
                  <a:cxn ang="0">
                    <a:pos x="T2" y="T3"/>
                  </a:cxn>
                  <a:cxn ang="0">
                    <a:pos x="T4" y="T5"/>
                  </a:cxn>
                  <a:cxn ang="0">
                    <a:pos x="T6" y="T7"/>
                  </a:cxn>
                  <a:cxn ang="0">
                    <a:pos x="T8" y="T9"/>
                  </a:cxn>
                  <a:cxn ang="0">
                    <a:pos x="T10" y="T11"/>
                  </a:cxn>
                </a:cxnLst>
                <a:rect l="0" t="0" r="r" b="b"/>
                <a:pathLst>
                  <a:path w="76" h="78">
                    <a:moveTo>
                      <a:pt x="9" y="78"/>
                    </a:moveTo>
                    <a:lnTo>
                      <a:pt x="76" y="9"/>
                    </a:lnTo>
                    <a:lnTo>
                      <a:pt x="69" y="0"/>
                    </a:lnTo>
                    <a:lnTo>
                      <a:pt x="0" y="69"/>
                    </a:lnTo>
                    <a:lnTo>
                      <a:pt x="9" y="78"/>
                    </a:lnTo>
                    <a:lnTo>
                      <a:pt x="9" y="78"/>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31" name="Freeform 465"/>
              <p:cNvSpPr>
                <a:spLocks/>
              </p:cNvSpPr>
              <p:nvPr/>
            </p:nvSpPr>
            <p:spPr bwMode="auto">
              <a:xfrm>
                <a:off x="3865172" y="2444505"/>
                <a:ext cx="52134" cy="64210"/>
              </a:xfrm>
              <a:custGeom>
                <a:avLst/>
                <a:gdLst>
                  <a:gd name="T0" fmla="*/ 69 w 76"/>
                  <a:gd name="T1" fmla="*/ 78 h 78"/>
                  <a:gd name="T2" fmla="*/ 76 w 76"/>
                  <a:gd name="T3" fmla="*/ 69 h 78"/>
                  <a:gd name="T4" fmla="*/ 9 w 76"/>
                  <a:gd name="T5" fmla="*/ 0 h 78"/>
                  <a:gd name="T6" fmla="*/ 0 w 76"/>
                  <a:gd name="T7" fmla="*/ 9 h 78"/>
                  <a:gd name="T8" fmla="*/ 69 w 76"/>
                  <a:gd name="T9" fmla="*/ 78 h 78"/>
                  <a:gd name="T10" fmla="*/ 69 w 76"/>
                  <a:gd name="T11" fmla="*/ 78 h 78"/>
                </a:gdLst>
                <a:ahLst/>
                <a:cxnLst>
                  <a:cxn ang="0">
                    <a:pos x="T0" y="T1"/>
                  </a:cxn>
                  <a:cxn ang="0">
                    <a:pos x="T2" y="T3"/>
                  </a:cxn>
                  <a:cxn ang="0">
                    <a:pos x="T4" y="T5"/>
                  </a:cxn>
                  <a:cxn ang="0">
                    <a:pos x="T6" y="T7"/>
                  </a:cxn>
                  <a:cxn ang="0">
                    <a:pos x="T8" y="T9"/>
                  </a:cxn>
                  <a:cxn ang="0">
                    <a:pos x="T10" y="T11"/>
                  </a:cxn>
                </a:cxnLst>
                <a:rect l="0" t="0" r="r" b="b"/>
                <a:pathLst>
                  <a:path w="76" h="78">
                    <a:moveTo>
                      <a:pt x="69" y="78"/>
                    </a:moveTo>
                    <a:lnTo>
                      <a:pt x="76" y="69"/>
                    </a:lnTo>
                    <a:lnTo>
                      <a:pt x="9" y="0"/>
                    </a:lnTo>
                    <a:lnTo>
                      <a:pt x="0" y="9"/>
                    </a:lnTo>
                    <a:lnTo>
                      <a:pt x="69" y="78"/>
                    </a:lnTo>
                    <a:lnTo>
                      <a:pt x="69" y="78"/>
                    </a:ln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32" name="Oval 466"/>
              <p:cNvSpPr>
                <a:spLocks noChangeArrowheads="1"/>
              </p:cNvSpPr>
              <p:nvPr/>
            </p:nvSpPr>
            <p:spPr bwMode="auto">
              <a:xfrm>
                <a:off x="3882322" y="2465085"/>
                <a:ext cx="18521" cy="23050"/>
              </a:xfrm>
              <a:prstGeom prst="ellipse">
                <a:avLst/>
              </a:prstGeom>
              <a:solidFill>
                <a:srgbClr val="9B9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33" name="Freeform 467"/>
              <p:cNvSpPr>
                <a:spLocks/>
              </p:cNvSpPr>
              <p:nvPr/>
            </p:nvSpPr>
            <p:spPr bwMode="auto">
              <a:xfrm>
                <a:off x="4284985" y="2407460"/>
                <a:ext cx="54191" cy="38691"/>
              </a:xfrm>
              <a:custGeom>
                <a:avLst/>
                <a:gdLst>
                  <a:gd name="T0" fmla="*/ 0 w 55"/>
                  <a:gd name="T1" fmla="*/ 0 h 33"/>
                  <a:gd name="T2" fmla="*/ 26 w 55"/>
                  <a:gd name="T3" fmla="*/ 33 h 33"/>
                  <a:gd name="T4" fmla="*/ 55 w 55"/>
                  <a:gd name="T5" fmla="*/ 33 h 33"/>
                  <a:gd name="T6" fmla="*/ 0 w 55"/>
                  <a:gd name="T7" fmla="*/ 0 h 33"/>
                </a:gdLst>
                <a:ahLst/>
                <a:cxnLst>
                  <a:cxn ang="0">
                    <a:pos x="T0" y="T1"/>
                  </a:cxn>
                  <a:cxn ang="0">
                    <a:pos x="T2" y="T3"/>
                  </a:cxn>
                  <a:cxn ang="0">
                    <a:pos x="T4" y="T5"/>
                  </a:cxn>
                  <a:cxn ang="0">
                    <a:pos x="T6" y="T7"/>
                  </a:cxn>
                </a:cxnLst>
                <a:rect l="0" t="0" r="r" b="b"/>
                <a:pathLst>
                  <a:path w="55" h="33">
                    <a:moveTo>
                      <a:pt x="0" y="0"/>
                    </a:moveTo>
                    <a:cubicBezTo>
                      <a:pt x="0" y="0"/>
                      <a:pt x="24" y="12"/>
                      <a:pt x="26" y="33"/>
                    </a:cubicBezTo>
                    <a:cubicBezTo>
                      <a:pt x="43" y="33"/>
                      <a:pt x="55" y="33"/>
                      <a:pt x="55" y="33"/>
                    </a:cubicBezTo>
                    <a:cubicBezTo>
                      <a:pt x="55" y="33"/>
                      <a:pt x="44" y="6"/>
                      <a:pt x="0" y="0"/>
                    </a:cubicBezTo>
                    <a:close/>
                  </a:path>
                </a:pathLst>
              </a:custGeom>
              <a:solidFill>
                <a:srgbClr val="C8C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34" name="Freeform 468"/>
              <p:cNvSpPr>
                <a:spLocks/>
              </p:cNvSpPr>
              <p:nvPr/>
            </p:nvSpPr>
            <p:spPr bwMode="auto">
              <a:xfrm>
                <a:off x="4283613" y="2407460"/>
                <a:ext cx="32926" cy="38691"/>
              </a:xfrm>
              <a:custGeom>
                <a:avLst/>
                <a:gdLst>
                  <a:gd name="T0" fmla="*/ 12 w 33"/>
                  <a:gd name="T1" fmla="*/ 2 h 33"/>
                  <a:gd name="T2" fmla="*/ 33 w 33"/>
                  <a:gd name="T3" fmla="*/ 33 h 33"/>
                  <a:gd name="T4" fmla="*/ 26 w 33"/>
                  <a:gd name="T5" fmla="*/ 33 h 33"/>
                  <a:gd name="T6" fmla="*/ 0 w 33"/>
                  <a:gd name="T7" fmla="*/ 0 h 33"/>
                  <a:gd name="T8" fmla="*/ 12 w 33"/>
                  <a:gd name="T9" fmla="*/ 2 h 33"/>
                </a:gdLst>
                <a:ahLst/>
                <a:cxnLst>
                  <a:cxn ang="0">
                    <a:pos x="T0" y="T1"/>
                  </a:cxn>
                  <a:cxn ang="0">
                    <a:pos x="T2" y="T3"/>
                  </a:cxn>
                  <a:cxn ang="0">
                    <a:pos x="T4" y="T5"/>
                  </a:cxn>
                  <a:cxn ang="0">
                    <a:pos x="T6" y="T7"/>
                  </a:cxn>
                  <a:cxn ang="0">
                    <a:pos x="T8" y="T9"/>
                  </a:cxn>
                </a:cxnLst>
                <a:rect l="0" t="0" r="r" b="b"/>
                <a:pathLst>
                  <a:path w="33" h="33">
                    <a:moveTo>
                      <a:pt x="12" y="2"/>
                    </a:moveTo>
                    <a:cubicBezTo>
                      <a:pt x="18" y="6"/>
                      <a:pt x="32" y="17"/>
                      <a:pt x="33" y="33"/>
                    </a:cubicBezTo>
                    <a:cubicBezTo>
                      <a:pt x="31" y="33"/>
                      <a:pt x="28" y="33"/>
                      <a:pt x="26" y="33"/>
                    </a:cubicBezTo>
                    <a:cubicBezTo>
                      <a:pt x="24" y="12"/>
                      <a:pt x="0" y="0"/>
                      <a:pt x="0" y="0"/>
                    </a:cubicBezTo>
                    <a:cubicBezTo>
                      <a:pt x="4" y="0"/>
                      <a:pt x="8" y="1"/>
                      <a:pt x="12" y="2"/>
                    </a:cubicBezTo>
                    <a:close/>
                  </a:path>
                </a:pathLst>
              </a:custGeom>
              <a:solidFill>
                <a:srgbClr val="FF8A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35" name="Freeform 469"/>
              <p:cNvSpPr>
                <a:spLocks/>
              </p:cNvSpPr>
              <p:nvPr/>
            </p:nvSpPr>
            <p:spPr bwMode="auto">
              <a:xfrm>
                <a:off x="3958464" y="2376179"/>
                <a:ext cx="41844" cy="12348"/>
              </a:xfrm>
              <a:custGeom>
                <a:avLst/>
                <a:gdLst>
                  <a:gd name="T0" fmla="*/ 0 w 42"/>
                  <a:gd name="T1" fmla="*/ 5 h 10"/>
                  <a:gd name="T2" fmla="*/ 5 w 42"/>
                  <a:gd name="T3" fmla="*/ 10 h 10"/>
                  <a:gd name="T4" fmla="*/ 37 w 42"/>
                  <a:gd name="T5" fmla="*/ 10 h 10"/>
                  <a:gd name="T6" fmla="*/ 42 w 42"/>
                  <a:gd name="T7" fmla="*/ 5 h 10"/>
                  <a:gd name="T8" fmla="*/ 42 w 42"/>
                  <a:gd name="T9" fmla="*/ 5 h 10"/>
                  <a:gd name="T10" fmla="*/ 37 w 42"/>
                  <a:gd name="T11" fmla="*/ 0 h 10"/>
                  <a:gd name="T12" fmla="*/ 5 w 42"/>
                  <a:gd name="T13" fmla="*/ 0 h 10"/>
                  <a:gd name="T14" fmla="*/ 0 w 42"/>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0">
                    <a:moveTo>
                      <a:pt x="0" y="5"/>
                    </a:moveTo>
                    <a:cubicBezTo>
                      <a:pt x="0" y="8"/>
                      <a:pt x="2" y="10"/>
                      <a:pt x="5" y="10"/>
                    </a:cubicBezTo>
                    <a:cubicBezTo>
                      <a:pt x="37" y="10"/>
                      <a:pt x="37" y="10"/>
                      <a:pt x="37" y="10"/>
                    </a:cubicBezTo>
                    <a:cubicBezTo>
                      <a:pt x="40" y="10"/>
                      <a:pt x="42" y="8"/>
                      <a:pt x="42" y="5"/>
                    </a:cubicBezTo>
                    <a:cubicBezTo>
                      <a:pt x="42" y="5"/>
                      <a:pt x="42" y="5"/>
                      <a:pt x="42" y="5"/>
                    </a:cubicBezTo>
                    <a:cubicBezTo>
                      <a:pt x="42" y="2"/>
                      <a:pt x="40" y="0"/>
                      <a:pt x="37" y="0"/>
                    </a:cubicBezTo>
                    <a:cubicBezTo>
                      <a:pt x="5" y="0"/>
                      <a:pt x="5" y="0"/>
                      <a:pt x="5" y="0"/>
                    </a:cubicBezTo>
                    <a:cubicBezTo>
                      <a:pt x="2" y="0"/>
                      <a:pt x="0" y="2"/>
                      <a:pt x="0" y="5"/>
                    </a:cubicBezTo>
                    <a:close/>
                  </a:path>
                </a:pathLst>
              </a:custGeom>
              <a:solidFill>
                <a:srgbClr val="9E11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grpSp>
        <p:sp>
          <p:nvSpPr>
            <p:cNvPr id="51" name="Freeform 73"/>
            <p:cNvSpPr>
              <a:spLocks noEditPoints="1"/>
            </p:cNvSpPr>
            <p:nvPr/>
          </p:nvSpPr>
          <p:spPr bwMode="auto">
            <a:xfrm>
              <a:off x="2807028" y="5313826"/>
              <a:ext cx="255156" cy="281293"/>
            </a:xfrm>
            <a:custGeom>
              <a:avLst/>
              <a:gdLst>
                <a:gd name="T0" fmla="*/ 114 w 114"/>
                <a:gd name="T1" fmla="*/ 95 h 128"/>
                <a:gd name="T2" fmla="*/ 114 w 114"/>
                <a:gd name="T3" fmla="*/ 34 h 128"/>
                <a:gd name="T4" fmla="*/ 112 w 114"/>
                <a:gd name="T5" fmla="*/ 32 h 128"/>
                <a:gd name="T6" fmla="*/ 58 w 114"/>
                <a:gd name="T7" fmla="*/ 1 h 128"/>
                <a:gd name="T8" fmla="*/ 57 w 114"/>
                <a:gd name="T9" fmla="*/ 0 h 128"/>
                <a:gd name="T10" fmla="*/ 56 w 114"/>
                <a:gd name="T11" fmla="*/ 1 h 128"/>
                <a:gd name="T12" fmla="*/ 1 w 114"/>
                <a:gd name="T13" fmla="*/ 32 h 128"/>
                <a:gd name="T14" fmla="*/ 0 w 114"/>
                <a:gd name="T15" fmla="*/ 34 h 128"/>
                <a:gd name="T16" fmla="*/ 0 w 114"/>
                <a:gd name="T17" fmla="*/ 94 h 128"/>
                <a:gd name="T18" fmla="*/ 0 w 114"/>
                <a:gd name="T19" fmla="*/ 95 h 128"/>
                <a:gd name="T20" fmla="*/ 1 w 114"/>
                <a:gd name="T21" fmla="*/ 97 h 128"/>
                <a:gd name="T22" fmla="*/ 56 w 114"/>
                <a:gd name="T23" fmla="*/ 128 h 128"/>
                <a:gd name="T24" fmla="*/ 58 w 114"/>
                <a:gd name="T25" fmla="*/ 128 h 128"/>
                <a:gd name="T26" fmla="*/ 112 w 114"/>
                <a:gd name="T27" fmla="*/ 97 h 128"/>
                <a:gd name="T28" fmla="*/ 114 w 114"/>
                <a:gd name="T29" fmla="*/ 95 h 128"/>
                <a:gd name="T30" fmla="*/ 55 w 114"/>
                <a:gd name="T31" fmla="*/ 122 h 128"/>
                <a:gd name="T32" fmla="*/ 5 w 114"/>
                <a:gd name="T33" fmla="*/ 93 h 128"/>
                <a:gd name="T34" fmla="*/ 5 w 114"/>
                <a:gd name="T35" fmla="*/ 38 h 128"/>
                <a:gd name="T36" fmla="*/ 55 w 114"/>
                <a:gd name="T37" fmla="*/ 67 h 128"/>
                <a:gd name="T38" fmla="*/ 55 w 114"/>
                <a:gd name="T39" fmla="*/ 122 h 128"/>
                <a:gd name="T40" fmla="*/ 57 w 114"/>
                <a:gd name="T41" fmla="*/ 63 h 128"/>
                <a:gd name="T42" fmla="*/ 7 w 114"/>
                <a:gd name="T43" fmla="*/ 34 h 128"/>
                <a:gd name="T44" fmla="*/ 57 w 114"/>
                <a:gd name="T45" fmla="*/ 5 h 128"/>
                <a:gd name="T46" fmla="*/ 107 w 114"/>
                <a:gd name="T47" fmla="*/ 34 h 128"/>
                <a:gd name="T48" fmla="*/ 57 w 114"/>
                <a:gd name="T49" fmla="*/ 63 h 128"/>
                <a:gd name="T50" fmla="*/ 109 w 114"/>
                <a:gd name="T51" fmla="*/ 93 h 128"/>
                <a:gd name="T52" fmla="*/ 59 w 114"/>
                <a:gd name="T53" fmla="*/ 122 h 128"/>
                <a:gd name="T54" fmla="*/ 59 w 114"/>
                <a:gd name="T55" fmla="*/ 67 h 128"/>
                <a:gd name="T56" fmla="*/ 109 w 114"/>
                <a:gd name="T57" fmla="*/ 38 h 128"/>
                <a:gd name="T58" fmla="*/ 109 w 114"/>
                <a:gd name="T59" fmla="*/ 9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128">
                  <a:moveTo>
                    <a:pt x="114" y="95"/>
                  </a:moveTo>
                  <a:cubicBezTo>
                    <a:pt x="114" y="34"/>
                    <a:pt x="114" y="34"/>
                    <a:pt x="114" y="34"/>
                  </a:cubicBezTo>
                  <a:cubicBezTo>
                    <a:pt x="114" y="33"/>
                    <a:pt x="113" y="32"/>
                    <a:pt x="112" y="32"/>
                  </a:cubicBezTo>
                  <a:cubicBezTo>
                    <a:pt x="58" y="1"/>
                    <a:pt x="58" y="1"/>
                    <a:pt x="58" y="1"/>
                  </a:cubicBezTo>
                  <a:cubicBezTo>
                    <a:pt x="58" y="0"/>
                    <a:pt x="57" y="0"/>
                    <a:pt x="57" y="0"/>
                  </a:cubicBezTo>
                  <a:cubicBezTo>
                    <a:pt x="57" y="0"/>
                    <a:pt x="56" y="0"/>
                    <a:pt x="56" y="1"/>
                  </a:cubicBezTo>
                  <a:cubicBezTo>
                    <a:pt x="1" y="32"/>
                    <a:pt x="1" y="32"/>
                    <a:pt x="1" y="32"/>
                  </a:cubicBezTo>
                  <a:cubicBezTo>
                    <a:pt x="1" y="32"/>
                    <a:pt x="0" y="33"/>
                    <a:pt x="0" y="34"/>
                  </a:cubicBezTo>
                  <a:cubicBezTo>
                    <a:pt x="0" y="94"/>
                    <a:pt x="0" y="94"/>
                    <a:pt x="0" y="94"/>
                  </a:cubicBezTo>
                  <a:cubicBezTo>
                    <a:pt x="0" y="94"/>
                    <a:pt x="0" y="95"/>
                    <a:pt x="0" y="95"/>
                  </a:cubicBezTo>
                  <a:cubicBezTo>
                    <a:pt x="0" y="95"/>
                    <a:pt x="1" y="96"/>
                    <a:pt x="1" y="97"/>
                  </a:cubicBezTo>
                  <a:cubicBezTo>
                    <a:pt x="56" y="128"/>
                    <a:pt x="56" y="128"/>
                    <a:pt x="56" y="128"/>
                  </a:cubicBezTo>
                  <a:cubicBezTo>
                    <a:pt x="56" y="128"/>
                    <a:pt x="57" y="128"/>
                    <a:pt x="58" y="128"/>
                  </a:cubicBezTo>
                  <a:cubicBezTo>
                    <a:pt x="112" y="97"/>
                    <a:pt x="112" y="97"/>
                    <a:pt x="112" y="97"/>
                  </a:cubicBezTo>
                  <a:cubicBezTo>
                    <a:pt x="113" y="96"/>
                    <a:pt x="114" y="95"/>
                    <a:pt x="114" y="95"/>
                  </a:cubicBezTo>
                  <a:close/>
                  <a:moveTo>
                    <a:pt x="55" y="122"/>
                  </a:moveTo>
                  <a:cubicBezTo>
                    <a:pt x="5" y="93"/>
                    <a:pt x="5" y="93"/>
                    <a:pt x="5" y="93"/>
                  </a:cubicBezTo>
                  <a:cubicBezTo>
                    <a:pt x="5" y="38"/>
                    <a:pt x="5" y="38"/>
                    <a:pt x="5" y="38"/>
                  </a:cubicBezTo>
                  <a:cubicBezTo>
                    <a:pt x="55" y="67"/>
                    <a:pt x="55" y="67"/>
                    <a:pt x="55" y="67"/>
                  </a:cubicBezTo>
                  <a:lnTo>
                    <a:pt x="55" y="122"/>
                  </a:lnTo>
                  <a:close/>
                  <a:moveTo>
                    <a:pt x="57" y="63"/>
                  </a:moveTo>
                  <a:cubicBezTo>
                    <a:pt x="7" y="34"/>
                    <a:pt x="7" y="34"/>
                    <a:pt x="7" y="34"/>
                  </a:cubicBezTo>
                  <a:cubicBezTo>
                    <a:pt x="57" y="5"/>
                    <a:pt x="57" y="5"/>
                    <a:pt x="57" y="5"/>
                  </a:cubicBezTo>
                  <a:cubicBezTo>
                    <a:pt x="107" y="34"/>
                    <a:pt x="107" y="34"/>
                    <a:pt x="107" y="34"/>
                  </a:cubicBezTo>
                  <a:lnTo>
                    <a:pt x="57" y="63"/>
                  </a:lnTo>
                  <a:close/>
                  <a:moveTo>
                    <a:pt x="109" y="93"/>
                  </a:moveTo>
                  <a:cubicBezTo>
                    <a:pt x="59" y="122"/>
                    <a:pt x="59" y="122"/>
                    <a:pt x="59" y="122"/>
                  </a:cubicBezTo>
                  <a:cubicBezTo>
                    <a:pt x="59" y="67"/>
                    <a:pt x="59" y="67"/>
                    <a:pt x="59" y="67"/>
                  </a:cubicBezTo>
                  <a:cubicBezTo>
                    <a:pt x="109" y="38"/>
                    <a:pt x="109" y="38"/>
                    <a:pt x="109" y="38"/>
                  </a:cubicBezTo>
                  <a:lnTo>
                    <a:pt x="109" y="9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cxnSp>
          <p:nvCxnSpPr>
            <p:cNvPr id="52" name="直接箭头连接符 51"/>
            <p:cNvCxnSpPr>
              <a:stCxn id="314" idx="1"/>
              <a:endCxn id="309" idx="1"/>
            </p:cNvCxnSpPr>
            <p:nvPr/>
          </p:nvCxnSpPr>
          <p:spPr>
            <a:xfrm>
              <a:off x="1369880" y="4243157"/>
              <a:ext cx="1058803" cy="721225"/>
            </a:xfrm>
            <a:prstGeom prst="straightConnector1">
              <a:avLst/>
            </a:prstGeom>
            <a:noFill/>
            <a:ln w="9525" cap="flat" cmpd="sng" algn="ctr">
              <a:solidFill>
                <a:srgbClr val="545454"/>
              </a:solidFill>
              <a:prstDash val="sysDot"/>
              <a:miter lim="800000"/>
              <a:tailEnd type="triangle"/>
            </a:ln>
            <a:effectLst/>
          </p:spPr>
        </p:cxnSp>
        <p:cxnSp>
          <p:nvCxnSpPr>
            <p:cNvPr id="53" name="直接箭头连接符 52"/>
            <p:cNvCxnSpPr>
              <a:endCxn id="338" idx="0"/>
            </p:cNvCxnSpPr>
            <p:nvPr/>
          </p:nvCxnSpPr>
          <p:spPr>
            <a:xfrm flipH="1">
              <a:off x="5022519" y="3832119"/>
              <a:ext cx="915619" cy="909503"/>
            </a:xfrm>
            <a:prstGeom prst="straightConnector1">
              <a:avLst/>
            </a:prstGeom>
            <a:noFill/>
            <a:ln w="9525" cap="flat" cmpd="sng" algn="ctr">
              <a:solidFill>
                <a:srgbClr val="545454"/>
              </a:solidFill>
              <a:prstDash val="sysDot"/>
              <a:miter lim="800000"/>
              <a:tailEnd type="triangle"/>
            </a:ln>
            <a:effectLst/>
          </p:spPr>
        </p:cxnSp>
        <p:sp>
          <p:nvSpPr>
            <p:cNvPr id="54" name="Freeform 73"/>
            <p:cNvSpPr>
              <a:spLocks noEditPoints="1"/>
            </p:cNvSpPr>
            <p:nvPr/>
          </p:nvSpPr>
          <p:spPr bwMode="auto">
            <a:xfrm>
              <a:off x="3280666" y="5306091"/>
              <a:ext cx="255156" cy="281293"/>
            </a:xfrm>
            <a:custGeom>
              <a:avLst/>
              <a:gdLst>
                <a:gd name="T0" fmla="*/ 114 w 114"/>
                <a:gd name="T1" fmla="*/ 95 h 128"/>
                <a:gd name="T2" fmla="*/ 114 w 114"/>
                <a:gd name="T3" fmla="*/ 34 h 128"/>
                <a:gd name="T4" fmla="*/ 112 w 114"/>
                <a:gd name="T5" fmla="*/ 32 h 128"/>
                <a:gd name="T6" fmla="*/ 58 w 114"/>
                <a:gd name="T7" fmla="*/ 1 h 128"/>
                <a:gd name="T8" fmla="*/ 57 w 114"/>
                <a:gd name="T9" fmla="*/ 0 h 128"/>
                <a:gd name="T10" fmla="*/ 56 w 114"/>
                <a:gd name="T11" fmla="*/ 1 h 128"/>
                <a:gd name="T12" fmla="*/ 1 w 114"/>
                <a:gd name="T13" fmla="*/ 32 h 128"/>
                <a:gd name="T14" fmla="*/ 0 w 114"/>
                <a:gd name="T15" fmla="*/ 34 h 128"/>
                <a:gd name="T16" fmla="*/ 0 w 114"/>
                <a:gd name="T17" fmla="*/ 94 h 128"/>
                <a:gd name="T18" fmla="*/ 0 w 114"/>
                <a:gd name="T19" fmla="*/ 95 h 128"/>
                <a:gd name="T20" fmla="*/ 1 w 114"/>
                <a:gd name="T21" fmla="*/ 97 h 128"/>
                <a:gd name="T22" fmla="*/ 56 w 114"/>
                <a:gd name="T23" fmla="*/ 128 h 128"/>
                <a:gd name="T24" fmla="*/ 58 w 114"/>
                <a:gd name="T25" fmla="*/ 128 h 128"/>
                <a:gd name="T26" fmla="*/ 112 w 114"/>
                <a:gd name="T27" fmla="*/ 97 h 128"/>
                <a:gd name="T28" fmla="*/ 114 w 114"/>
                <a:gd name="T29" fmla="*/ 95 h 128"/>
                <a:gd name="T30" fmla="*/ 55 w 114"/>
                <a:gd name="T31" fmla="*/ 122 h 128"/>
                <a:gd name="T32" fmla="*/ 5 w 114"/>
                <a:gd name="T33" fmla="*/ 93 h 128"/>
                <a:gd name="T34" fmla="*/ 5 w 114"/>
                <a:gd name="T35" fmla="*/ 38 h 128"/>
                <a:gd name="T36" fmla="*/ 55 w 114"/>
                <a:gd name="T37" fmla="*/ 67 h 128"/>
                <a:gd name="T38" fmla="*/ 55 w 114"/>
                <a:gd name="T39" fmla="*/ 122 h 128"/>
                <a:gd name="T40" fmla="*/ 57 w 114"/>
                <a:gd name="T41" fmla="*/ 63 h 128"/>
                <a:gd name="T42" fmla="*/ 7 w 114"/>
                <a:gd name="T43" fmla="*/ 34 h 128"/>
                <a:gd name="T44" fmla="*/ 57 w 114"/>
                <a:gd name="T45" fmla="*/ 5 h 128"/>
                <a:gd name="T46" fmla="*/ 107 w 114"/>
                <a:gd name="T47" fmla="*/ 34 h 128"/>
                <a:gd name="T48" fmla="*/ 57 w 114"/>
                <a:gd name="T49" fmla="*/ 63 h 128"/>
                <a:gd name="T50" fmla="*/ 109 w 114"/>
                <a:gd name="T51" fmla="*/ 93 h 128"/>
                <a:gd name="T52" fmla="*/ 59 w 114"/>
                <a:gd name="T53" fmla="*/ 122 h 128"/>
                <a:gd name="T54" fmla="*/ 59 w 114"/>
                <a:gd name="T55" fmla="*/ 67 h 128"/>
                <a:gd name="T56" fmla="*/ 109 w 114"/>
                <a:gd name="T57" fmla="*/ 38 h 128"/>
                <a:gd name="T58" fmla="*/ 109 w 114"/>
                <a:gd name="T59" fmla="*/ 9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128">
                  <a:moveTo>
                    <a:pt x="114" y="95"/>
                  </a:moveTo>
                  <a:cubicBezTo>
                    <a:pt x="114" y="34"/>
                    <a:pt x="114" y="34"/>
                    <a:pt x="114" y="34"/>
                  </a:cubicBezTo>
                  <a:cubicBezTo>
                    <a:pt x="114" y="33"/>
                    <a:pt x="113" y="32"/>
                    <a:pt x="112" y="32"/>
                  </a:cubicBezTo>
                  <a:cubicBezTo>
                    <a:pt x="58" y="1"/>
                    <a:pt x="58" y="1"/>
                    <a:pt x="58" y="1"/>
                  </a:cubicBezTo>
                  <a:cubicBezTo>
                    <a:pt x="58" y="0"/>
                    <a:pt x="57" y="0"/>
                    <a:pt x="57" y="0"/>
                  </a:cubicBezTo>
                  <a:cubicBezTo>
                    <a:pt x="57" y="0"/>
                    <a:pt x="56" y="0"/>
                    <a:pt x="56" y="1"/>
                  </a:cubicBezTo>
                  <a:cubicBezTo>
                    <a:pt x="1" y="32"/>
                    <a:pt x="1" y="32"/>
                    <a:pt x="1" y="32"/>
                  </a:cubicBezTo>
                  <a:cubicBezTo>
                    <a:pt x="1" y="32"/>
                    <a:pt x="0" y="33"/>
                    <a:pt x="0" y="34"/>
                  </a:cubicBezTo>
                  <a:cubicBezTo>
                    <a:pt x="0" y="94"/>
                    <a:pt x="0" y="94"/>
                    <a:pt x="0" y="94"/>
                  </a:cubicBezTo>
                  <a:cubicBezTo>
                    <a:pt x="0" y="94"/>
                    <a:pt x="0" y="95"/>
                    <a:pt x="0" y="95"/>
                  </a:cubicBezTo>
                  <a:cubicBezTo>
                    <a:pt x="0" y="95"/>
                    <a:pt x="1" y="96"/>
                    <a:pt x="1" y="97"/>
                  </a:cubicBezTo>
                  <a:cubicBezTo>
                    <a:pt x="56" y="128"/>
                    <a:pt x="56" y="128"/>
                    <a:pt x="56" y="128"/>
                  </a:cubicBezTo>
                  <a:cubicBezTo>
                    <a:pt x="56" y="128"/>
                    <a:pt x="57" y="128"/>
                    <a:pt x="58" y="128"/>
                  </a:cubicBezTo>
                  <a:cubicBezTo>
                    <a:pt x="112" y="97"/>
                    <a:pt x="112" y="97"/>
                    <a:pt x="112" y="97"/>
                  </a:cubicBezTo>
                  <a:cubicBezTo>
                    <a:pt x="113" y="96"/>
                    <a:pt x="114" y="95"/>
                    <a:pt x="114" y="95"/>
                  </a:cubicBezTo>
                  <a:close/>
                  <a:moveTo>
                    <a:pt x="55" y="122"/>
                  </a:moveTo>
                  <a:cubicBezTo>
                    <a:pt x="5" y="93"/>
                    <a:pt x="5" y="93"/>
                    <a:pt x="5" y="93"/>
                  </a:cubicBezTo>
                  <a:cubicBezTo>
                    <a:pt x="5" y="38"/>
                    <a:pt x="5" y="38"/>
                    <a:pt x="5" y="38"/>
                  </a:cubicBezTo>
                  <a:cubicBezTo>
                    <a:pt x="55" y="67"/>
                    <a:pt x="55" y="67"/>
                    <a:pt x="55" y="67"/>
                  </a:cubicBezTo>
                  <a:lnTo>
                    <a:pt x="55" y="122"/>
                  </a:lnTo>
                  <a:close/>
                  <a:moveTo>
                    <a:pt x="57" y="63"/>
                  </a:moveTo>
                  <a:cubicBezTo>
                    <a:pt x="7" y="34"/>
                    <a:pt x="7" y="34"/>
                    <a:pt x="7" y="34"/>
                  </a:cubicBezTo>
                  <a:cubicBezTo>
                    <a:pt x="57" y="5"/>
                    <a:pt x="57" y="5"/>
                    <a:pt x="57" y="5"/>
                  </a:cubicBezTo>
                  <a:cubicBezTo>
                    <a:pt x="107" y="34"/>
                    <a:pt x="107" y="34"/>
                    <a:pt x="107" y="34"/>
                  </a:cubicBezTo>
                  <a:lnTo>
                    <a:pt x="57" y="63"/>
                  </a:lnTo>
                  <a:close/>
                  <a:moveTo>
                    <a:pt x="109" y="93"/>
                  </a:moveTo>
                  <a:cubicBezTo>
                    <a:pt x="59" y="122"/>
                    <a:pt x="59" y="122"/>
                    <a:pt x="59" y="122"/>
                  </a:cubicBezTo>
                  <a:cubicBezTo>
                    <a:pt x="59" y="67"/>
                    <a:pt x="59" y="67"/>
                    <a:pt x="59" y="67"/>
                  </a:cubicBezTo>
                  <a:cubicBezTo>
                    <a:pt x="109" y="38"/>
                    <a:pt x="109" y="38"/>
                    <a:pt x="109" y="38"/>
                  </a:cubicBezTo>
                  <a:lnTo>
                    <a:pt x="109" y="9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5" name="Freeform 73"/>
            <p:cNvSpPr>
              <a:spLocks noEditPoints="1"/>
            </p:cNvSpPr>
            <p:nvPr/>
          </p:nvSpPr>
          <p:spPr bwMode="auto">
            <a:xfrm>
              <a:off x="3747827" y="5316777"/>
              <a:ext cx="255156" cy="281293"/>
            </a:xfrm>
            <a:custGeom>
              <a:avLst/>
              <a:gdLst>
                <a:gd name="T0" fmla="*/ 114 w 114"/>
                <a:gd name="T1" fmla="*/ 95 h 128"/>
                <a:gd name="T2" fmla="*/ 114 w 114"/>
                <a:gd name="T3" fmla="*/ 34 h 128"/>
                <a:gd name="T4" fmla="*/ 112 w 114"/>
                <a:gd name="T5" fmla="*/ 32 h 128"/>
                <a:gd name="T6" fmla="*/ 58 w 114"/>
                <a:gd name="T7" fmla="*/ 1 h 128"/>
                <a:gd name="T8" fmla="*/ 57 w 114"/>
                <a:gd name="T9" fmla="*/ 0 h 128"/>
                <a:gd name="T10" fmla="*/ 56 w 114"/>
                <a:gd name="T11" fmla="*/ 1 h 128"/>
                <a:gd name="T12" fmla="*/ 1 w 114"/>
                <a:gd name="T13" fmla="*/ 32 h 128"/>
                <a:gd name="T14" fmla="*/ 0 w 114"/>
                <a:gd name="T15" fmla="*/ 34 h 128"/>
                <a:gd name="T16" fmla="*/ 0 w 114"/>
                <a:gd name="T17" fmla="*/ 94 h 128"/>
                <a:gd name="T18" fmla="*/ 0 w 114"/>
                <a:gd name="T19" fmla="*/ 95 h 128"/>
                <a:gd name="T20" fmla="*/ 1 w 114"/>
                <a:gd name="T21" fmla="*/ 97 h 128"/>
                <a:gd name="T22" fmla="*/ 56 w 114"/>
                <a:gd name="T23" fmla="*/ 128 h 128"/>
                <a:gd name="T24" fmla="*/ 58 w 114"/>
                <a:gd name="T25" fmla="*/ 128 h 128"/>
                <a:gd name="T26" fmla="*/ 112 w 114"/>
                <a:gd name="T27" fmla="*/ 97 h 128"/>
                <a:gd name="T28" fmla="*/ 114 w 114"/>
                <a:gd name="T29" fmla="*/ 95 h 128"/>
                <a:gd name="T30" fmla="*/ 55 w 114"/>
                <a:gd name="T31" fmla="*/ 122 h 128"/>
                <a:gd name="T32" fmla="*/ 5 w 114"/>
                <a:gd name="T33" fmla="*/ 93 h 128"/>
                <a:gd name="T34" fmla="*/ 5 w 114"/>
                <a:gd name="T35" fmla="*/ 38 h 128"/>
                <a:gd name="T36" fmla="*/ 55 w 114"/>
                <a:gd name="T37" fmla="*/ 67 h 128"/>
                <a:gd name="T38" fmla="*/ 55 w 114"/>
                <a:gd name="T39" fmla="*/ 122 h 128"/>
                <a:gd name="T40" fmla="*/ 57 w 114"/>
                <a:gd name="T41" fmla="*/ 63 h 128"/>
                <a:gd name="T42" fmla="*/ 7 w 114"/>
                <a:gd name="T43" fmla="*/ 34 h 128"/>
                <a:gd name="T44" fmla="*/ 57 w 114"/>
                <a:gd name="T45" fmla="*/ 5 h 128"/>
                <a:gd name="T46" fmla="*/ 107 w 114"/>
                <a:gd name="T47" fmla="*/ 34 h 128"/>
                <a:gd name="T48" fmla="*/ 57 w 114"/>
                <a:gd name="T49" fmla="*/ 63 h 128"/>
                <a:gd name="T50" fmla="*/ 109 w 114"/>
                <a:gd name="T51" fmla="*/ 93 h 128"/>
                <a:gd name="T52" fmla="*/ 59 w 114"/>
                <a:gd name="T53" fmla="*/ 122 h 128"/>
                <a:gd name="T54" fmla="*/ 59 w 114"/>
                <a:gd name="T55" fmla="*/ 67 h 128"/>
                <a:gd name="T56" fmla="*/ 109 w 114"/>
                <a:gd name="T57" fmla="*/ 38 h 128"/>
                <a:gd name="T58" fmla="*/ 109 w 114"/>
                <a:gd name="T59" fmla="*/ 9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128">
                  <a:moveTo>
                    <a:pt x="114" y="95"/>
                  </a:moveTo>
                  <a:cubicBezTo>
                    <a:pt x="114" y="34"/>
                    <a:pt x="114" y="34"/>
                    <a:pt x="114" y="34"/>
                  </a:cubicBezTo>
                  <a:cubicBezTo>
                    <a:pt x="114" y="33"/>
                    <a:pt x="113" y="32"/>
                    <a:pt x="112" y="32"/>
                  </a:cubicBezTo>
                  <a:cubicBezTo>
                    <a:pt x="58" y="1"/>
                    <a:pt x="58" y="1"/>
                    <a:pt x="58" y="1"/>
                  </a:cubicBezTo>
                  <a:cubicBezTo>
                    <a:pt x="58" y="0"/>
                    <a:pt x="57" y="0"/>
                    <a:pt x="57" y="0"/>
                  </a:cubicBezTo>
                  <a:cubicBezTo>
                    <a:pt x="57" y="0"/>
                    <a:pt x="56" y="0"/>
                    <a:pt x="56" y="1"/>
                  </a:cubicBezTo>
                  <a:cubicBezTo>
                    <a:pt x="1" y="32"/>
                    <a:pt x="1" y="32"/>
                    <a:pt x="1" y="32"/>
                  </a:cubicBezTo>
                  <a:cubicBezTo>
                    <a:pt x="1" y="32"/>
                    <a:pt x="0" y="33"/>
                    <a:pt x="0" y="34"/>
                  </a:cubicBezTo>
                  <a:cubicBezTo>
                    <a:pt x="0" y="94"/>
                    <a:pt x="0" y="94"/>
                    <a:pt x="0" y="94"/>
                  </a:cubicBezTo>
                  <a:cubicBezTo>
                    <a:pt x="0" y="94"/>
                    <a:pt x="0" y="95"/>
                    <a:pt x="0" y="95"/>
                  </a:cubicBezTo>
                  <a:cubicBezTo>
                    <a:pt x="0" y="95"/>
                    <a:pt x="1" y="96"/>
                    <a:pt x="1" y="97"/>
                  </a:cubicBezTo>
                  <a:cubicBezTo>
                    <a:pt x="56" y="128"/>
                    <a:pt x="56" y="128"/>
                    <a:pt x="56" y="128"/>
                  </a:cubicBezTo>
                  <a:cubicBezTo>
                    <a:pt x="56" y="128"/>
                    <a:pt x="57" y="128"/>
                    <a:pt x="58" y="128"/>
                  </a:cubicBezTo>
                  <a:cubicBezTo>
                    <a:pt x="112" y="97"/>
                    <a:pt x="112" y="97"/>
                    <a:pt x="112" y="97"/>
                  </a:cubicBezTo>
                  <a:cubicBezTo>
                    <a:pt x="113" y="96"/>
                    <a:pt x="114" y="95"/>
                    <a:pt x="114" y="95"/>
                  </a:cubicBezTo>
                  <a:close/>
                  <a:moveTo>
                    <a:pt x="55" y="122"/>
                  </a:moveTo>
                  <a:cubicBezTo>
                    <a:pt x="5" y="93"/>
                    <a:pt x="5" y="93"/>
                    <a:pt x="5" y="93"/>
                  </a:cubicBezTo>
                  <a:cubicBezTo>
                    <a:pt x="5" y="38"/>
                    <a:pt x="5" y="38"/>
                    <a:pt x="5" y="38"/>
                  </a:cubicBezTo>
                  <a:cubicBezTo>
                    <a:pt x="55" y="67"/>
                    <a:pt x="55" y="67"/>
                    <a:pt x="55" y="67"/>
                  </a:cubicBezTo>
                  <a:lnTo>
                    <a:pt x="55" y="122"/>
                  </a:lnTo>
                  <a:close/>
                  <a:moveTo>
                    <a:pt x="57" y="63"/>
                  </a:moveTo>
                  <a:cubicBezTo>
                    <a:pt x="7" y="34"/>
                    <a:pt x="7" y="34"/>
                    <a:pt x="7" y="34"/>
                  </a:cubicBezTo>
                  <a:cubicBezTo>
                    <a:pt x="57" y="5"/>
                    <a:pt x="57" y="5"/>
                    <a:pt x="57" y="5"/>
                  </a:cubicBezTo>
                  <a:cubicBezTo>
                    <a:pt x="107" y="34"/>
                    <a:pt x="107" y="34"/>
                    <a:pt x="107" y="34"/>
                  </a:cubicBezTo>
                  <a:lnTo>
                    <a:pt x="57" y="63"/>
                  </a:lnTo>
                  <a:close/>
                  <a:moveTo>
                    <a:pt x="109" y="93"/>
                  </a:moveTo>
                  <a:cubicBezTo>
                    <a:pt x="59" y="122"/>
                    <a:pt x="59" y="122"/>
                    <a:pt x="59" y="122"/>
                  </a:cubicBezTo>
                  <a:cubicBezTo>
                    <a:pt x="59" y="67"/>
                    <a:pt x="59" y="67"/>
                    <a:pt x="59" y="67"/>
                  </a:cubicBezTo>
                  <a:cubicBezTo>
                    <a:pt x="109" y="38"/>
                    <a:pt x="109" y="38"/>
                    <a:pt x="109" y="38"/>
                  </a:cubicBezTo>
                  <a:lnTo>
                    <a:pt x="109" y="9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6" name="Freeform 73"/>
            <p:cNvSpPr>
              <a:spLocks noEditPoints="1"/>
            </p:cNvSpPr>
            <p:nvPr/>
          </p:nvSpPr>
          <p:spPr bwMode="auto">
            <a:xfrm>
              <a:off x="4195942" y="5316777"/>
              <a:ext cx="255156" cy="281293"/>
            </a:xfrm>
            <a:custGeom>
              <a:avLst/>
              <a:gdLst>
                <a:gd name="T0" fmla="*/ 114 w 114"/>
                <a:gd name="T1" fmla="*/ 95 h 128"/>
                <a:gd name="T2" fmla="*/ 114 w 114"/>
                <a:gd name="T3" fmla="*/ 34 h 128"/>
                <a:gd name="T4" fmla="*/ 112 w 114"/>
                <a:gd name="T5" fmla="*/ 32 h 128"/>
                <a:gd name="T6" fmla="*/ 58 w 114"/>
                <a:gd name="T7" fmla="*/ 1 h 128"/>
                <a:gd name="T8" fmla="*/ 57 w 114"/>
                <a:gd name="T9" fmla="*/ 0 h 128"/>
                <a:gd name="T10" fmla="*/ 56 w 114"/>
                <a:gd name="T11" fmla="*/ 1 h 128"/>
                <a:gd name="T12" fmla="*/ 1 w 114"/>
                <a:gd name="T13" fmla="*/ 32 h 128"/>
                <a:gd name="T14" fmla="*/ 0 w 114"/>
                <a:gd name="T15" fmla="*/ 34 h 128"/>
                <a:gd name="T16" fmla="*/ 0 w 114"/>
                <a:gd name="T17" fmla="*/ 94 h 128"/>
                <a:gd name="T18" fmla="*/ 0 w 114"/>
                <a:gd name="T19" fmla="*/ 95 h 128"/>
                <a:gd name="T20" fmla="*/ 1 w 114"/>
                <a:gd name="T21" fmla="*/ 97 h 128"/>
                <a:gd name="T22" fmla="*/ 56 w 114"/>
                <a:gd name="T23" fmla="*/ 128 h 128"/>
                <a:gd name="T24" fmla="*/ 58 w 114"/>
                <a:gd name="T25" fmla="*/ 128 h 128"/>
                <a:gd name="T26" fmla="*/ 112 w 114"/>
                <a:gd name="T27" fmla="*/ 97 h 128"/>
                <a:gd name="T28" fmla="*/ 114 w 114"/>
                <a:gd name="T29" fmla="*/ 95 h 128"/>
                <a:gd name="T30" fmla="*/ 55 w 114"/>
                <a:gd name="T31" fmla="*/ 122 h 128"/>
                <a:gd name="T32" fmla="*/ 5 w 114"/>
                <a:gd name="T33" fmla="*/ 93 h 128"/>
                <a:gd name="T34" fmla="*/ 5 w 114"/>
                <a:gd name="T35" fmla="*/ 38 h 128"/>
                <a:gd name="T36" fmla="*/ 55 w 114"/>
                <a:gd name="T37" fmla="*/ 67 h 128"/>
                <a:gd name="T38" fmla="*/ 55 w 114"/>
                <a:gd name="T39" fmla="*/ 122 h 128"/>
                <a:gd name="T40" fmla="*/ 57 w 114"/>
                <a:gd name="T41" fmla="*/ 63 h 128"/>
                <a:gd name="T42" fmla="*/ 7 w 114"/>
                <a:gd name="T43" fmla="*/ 34 h 128"/>
                <a:gd name="T44" fmla="*/ 57 w 114"/>
                <a:gd name="T45" fmla="*/ 5 h 128"/>
                <a:gd name="T46" fmla="*/ 107 w 114"/>
                <a:gd name="T47" fmla="*/ 34 h 128"/>
                <a:gd name="T48" fmla="*/ 57 w 114"/>
                <a:gd name="T49" fmla="*/ 63 h 128"/>
                <a:gd name="T50" fmla="*/ 109 w 114"/>
                <a:gd name="T51" fmla="*/ 93 h 128"/>
                <a:gd name="T52" fmla="*/ 59 w 114"/>
                <a:gd name="T53" fmla="*/ 122 h 128"/>
                <a:gd name="T54" fmla="*/ 59 w 114"/>
                <a:gd name="T55" fmla="*/ 67 h 128"/>
                <a:gd name="T56" fmla="*/ 109 w 114"/>
                <a:gd name="T57" fmla="*/ 38 h 128"/>
                <a:gd name="T58" fmla="*/ 109 w 114"/>
                <a:gd name="T59" fmla="*/ 9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128">
                  <a:moveTo>
                    <a:pt x="114" y="95"/>
                  </a:moveTo>
                  <a:cubicBezTo>
                    <a:pt x="114" y="34"/>
                    <a:pt x="114" y="34"/>
                    <a:pt x="114" y="34"/>
                  </a:cubicBezTo>
                  <a:cubicBezTo>
                    <a:pt x="114" y="33"/>
                    <a:pt x="113" y="32"/>
                    <a:pt x="112" y="32"/>
                  </a:cubicBezTo>
                  <a:cubicBezTo>
                    <a:pt x="58" y="1"/>
                    <a:pt x="58" y="1"/>
                    <a:pt x="58" y="1"/>
                  </a:cubicBezTo>
                  <a:cubicBezTo>
                    <a:pt x="58" y="0"/>
                    <a:pt x="57" y="0"/>
                    <a:pt x="57" y="0"/>
                  </a:cubicBezTo>
                  <a:cubicBezTo>
                    <a:pt x="57" y="0"/>
                    <a:pt x="56" y="0"/>
                    <a:pt x="56" y="1"/>
                  </a:cubicBezTo>
                  <a:cubicBezTo>
                    <a:pt x="1" y="32"/>
                    <a:pt x="1" y="32"/>
                    <a:pt x="1" y="32"/>
                  </a:cubicBezTo>
                  <a:cubicBezTo>
                    <a:pt x="1" y="32"/>
                    <a:pt x="0" y="33"/>
                    <a:pt x="0" y="34"/>
                  </a:cubicBezTo>
                  <a:cubicBezTo>
                    <a:pt x="0" y="94"/>
                    <a:pt x="0" y="94"/>
                    <a:pt x="0" y="94"/>
                  </a:cubicBezTo>
                  <a:cubicBezTo>
                    <a:pt x="0" y="94"/>
                    <a:pt x="0" y="95"/>
                    <a:pt x="0" y="95"/>
                  </a:cubicBezTo>
                  <a:cubicBezTo>
                    <a:pt x="0" y="95"/>
                    <a:pt x="1" y="96"/>
                    <a:pt x="1" y="97"/>
                  </a:cubicBezTo>
                  <a:cubicBezTo>
                    <a:pt x="56" y="128"/>
                    <a:pt x="56" y="128"/>
                    <a:pt x="56" y="128"/>
                  </a:cubicBezTo>
                  <a:cubicBezTo>
                    <a:pt x="56" y="128"/>
                    <a:pt x="57" y="128"/>
                    <a:pt x="58" y="128"/>
                  </a:cubicBezTo>
                  <a:cubicBezTo>
                    <a:pt x="112" y="97"/>
                    <a:pt x="112" y="97"/>
                    <a:pt x="112" y="97"/>
                  </a:cubicBezTo>
                  <a:cubicBezTo>
                    <a:pt x="113" y="96"/>
                    <a:pt x="114" y="95"/>
                    <a:pt x="114" y="95"/>
                  </a:cubicBezTo>
                  <a:close/>
                  <a:moveTo>
                    <a:pt x="55" y="122"/>
                  </a:moveTo>
                  <a:cubicBezTo>
                    <a:pt x="5" y="93"/>
                    <a:pt x="5" y="93"/>
                    <a:pt x="5" y="93"/>
                  </a:cubicBezTo>
                  <a:cubicBezTo>
                    <a:pt x="5" y="38"/>
                    <a:pt x="5" y="38"/>
                    <a:pt x="5" y="38"/>
                  </a:cubicBezTo>
                  <a:cubicBezTo>
                    <a:pt x="55" y="67"/>
                    <a:pt x="55" y="67"/>
                    <a:pt x="55" y="67"/>
                  </a:cubicBezTo>
                  <a:lnTo>
                    <a:pt x="55" y="122"/>
                  </a:lnTo>
                  <a:close/>
                  <a:moveTo>
                    <a:pt x="57" y="63"/>
                  </a:moveTo>
                  <a:cubicBezTo>
                    <a:pt x="7" y="34"/>
                    <a:pt x="7" y="34"/>
                    <a:pt x="7" y="34"/>
                  </a:cubicBezTo>
                  <a:cubicBezTo>
                    <a:pt x="57" y="5"/>
                    <a:pt x="57" y="5"/>
                    <a:pt x="57" y="5"/>
                  </a:cubicBezTo>
                  <a:cubicBezTo>
                    <a:pt x="107" y="34"/>
                    <a:pt x="107" y="34"/>
                    <a:pt x="107" y="34"/>
                  </a:cubicBezTo>
                  <a:lnTo>
                    <a:pt x="57" y="63"/>
                  </a:lnTo>
                  <a:close/>
                  <a:moveTo>
                    <a:pt x="109" y="93"/>
                  </a:moveTo>
                  <a:cubicBezTo>
                    <a:pt x="59" y="122"/>
                    <a:pt x="59" y="122"/>
                    <a:pt x="59" y="122"/>
                  </a:cubicBezTo>
                  <a:cubicBezTo>
                    <a:pt x="59" y="67"/>
                    <a:pt x="59" y="67"/>
                    <a:pt x="59" y="67"/>
                  </a:cubicBezTo>
                  <a:cubicBezTo>
                    <a:pt x="109" y="38"/>
                    <a:pt x="109" y="38"/>
                    <a:pt x="109" y="38"/>
                  </a:cubicBezTo>
                  <a:lnTo>
                    <a:pt x="109" y="93"/>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57" name="椭圆 56"/>
            <p:cNvSpPr/>
            <p:nvPr/>
          </p:nvSpPr>
          <p:spPr>
            <a:xfrm>
              <a:off x="1741192" y="4414586"/>
              <a:ext cx="3886651" cy="1318917"/>
            </a:xfrm>
            <a:prstGeom prst="ellipse">
              <a:avLst/>
            </a:prstGeom>
            <a:noFill/>
            <a:ln w="6350" cap="flat" cmpd="sng" algn="ctr">
              <a:solidFill>
                <a:srgbClr val="545454">
                  <a:shade val="50000"/>
                </a:srgbClr>
              </a:solidFill>
              <a:prstDash val="sysDash"/>
              <a:miter lim="800000"/>
            </a:ln>
            <a:effectLst/>
          </p:spPr>
          <p:txBody>
            <a:bodyPr rtlCol="0" anchor="ctr"/>
            <a:lstStyle/>
            <a:p>
              <a:pPr algn="ctr" defTabSz="914400">
                <a:defRPr/>
              </a:pPr>
              <a:endParaRPr lang="zh-CN" altLang="en-US" sz="2400" kern="0">
                <a:solidFill>
                  <a:prstClr val="white"/>
                </a:solidFill>
                <a:latin typeface="Century Gothic"/>
              </a:endParaRPr>
            </a:p>
          </p:txBody>
        </p:sp>
        <p:cxnSp>
          <p:nvCxnSpPr>
            <p:cNvPr id="58" name="直接连接符 57"/>
            <p:cNvCxnSpPr/>
            <p:nvPr/>
          </p:nvCxnSpPr>
          <p:spPr>
            <a:xfrm>
              <a:off x="3075021" y="5425094"/>
              <a:ext cx="212018" cy="0"/>
            </a:xfrm>
            <a:prstGeom prst="line">
              <a:avLst/>
            </a:prstGeom>
            <a:noFill/>
            <a:ln w="19050" cap="flat" cmpd="sng" algn="ctr">
              <a:solidFill>
                <a:srgbClr val="545454"/>
              </a:solidFill>
              <a:prstDash val="sysDot"/>
              <a:miter lim="800000"/>
            </a:ln>
            <a:effectLst/>
          </p:spPr>
        </p:cxnSp>
        <p:cxnSp>
          <p:nvCxnSpPr>
            <p:cNvPr id="59" name="直接连接符 58"/>
            <p:cNvCxnSpPr/>
            <p:nvPr/>
          </p:nvCxnSpPr>
          <p:spPr>
            <a:xfrm flipV="1">
              <a:off x="3523685" y="5441736"/>
              <a:ext cx="220802" cy="3312"/>
            </a:xfrm>
            <a:prstGeom prst="line">
              <a:avLst/>
            </a:prstGeom>
            <a:noFill/>
            <a:ln w="15875" cap="flat" cmpd="sng" algn="ctr">
              <a:solidFill>
                <a:srgbClr val="545454"/>
              </a:solidFill>
              <a:prstDash val="sysDot"/>
              <a:miter lim="800000"/>
            </a:ln>
            <a:effectLst/>
          </p:spPr>
        </p:cxnSp>
        <p:cxnSp>
          <p:nvCxnSpPr>
            <p:cNvPr id="60" name="直接连接符 59"/>
            <p:cNvCxnSpPr/>
            <p:nvPr/>
          </p:nvCxnSpPr>
          <p:spPr>
            <a:xfrm flipV="1">
              <a:off x="3993453" y="5455180"/>
              <a:ext cx="220802" cy="3312"/>
            </a:xfrm>
            <a:prstGeom prst="line">
              <a:avLst/>
            </a:prstGeom>
            <a:noFill/>
            <a:ln w="19050" cap="flat" cmpd="sng" algn="ctr">
              <a:solidFill>
                <a:srgbClr val="545454"/>
              </a:solidFill>
              <a:prstDash val="sysDot"/>
              <a:miter lim="800000"/>
            </a:ln>
            <a:effectLst/>
          </p:spPr>
        </p:cxnSp>
        <p:grpSp>
          <p:nvGrpSpPr>
            <p:cNvPr id="61" name="组合 60"/>
            <p:cNvGrpSpPr/>
            <p:nvPr/>
          </p:nvGrpSpPr>
          <p:grpSpPr>
            <a:xfrm>
              <a:off x="2230754" y="4964382"/>
              <a:ext cx="868050" cy="384879"/>
              <a:chOff x="2422946" y="4669067"/>
              <a:chExt cx="868050" cy="384879"/>
            </a:xfrm>
          </p:grpSpPr>
          <p:grpSp>
            <p:nvGrpSpPr>
              <p:cNvPr id="306" name="组合 305"/>
              <p:cNvGrpSpPr/>
              <p:nvPr/>
            </p:nvGrpSpPr>
            <p:grpSpPr>
              <a:xfrm>
                <a:off x="2595975" y="4669067"/>
                <a:ext cx="294059" cy="216024"/>
                <a:chOff x="3589242" y="4293096"/>
                <a:chExt cx="931863" cy="766762"/>
              </a:xfrm>
            </p:grpSpPr>
            <p:sp>
              <p:nvSpPr>
                <p:cNvPr id="308" name="Freeform 73"/>
                <p:cNvSpPr>
                  <a:spLocks/>
                </p:cNvSpPr>
                <p:nvPr/>
              </p:nvSpPr>
              <p:spPr bwMode="auto">
                <a:xfrm>
                  <a:off x="3589242" y="4323258"/>
                  <a:ext cx="931863" cy="736600"/>
                </a:xfrm>
                <a:custGeom>
                  <a:avLst/>
                  <a:gdLst>
                    <a:gd name="T0" fmla="*/ 227 w 248"/>
                    <a:gd name="T1" fmla="*/ 0 h 196"/>
                    <a:gd name="T2" fmla="*/ 21 w 248"/>
                    <a:gd name="T3" fmla="*/ 0 h 196"/>
                    <a:gd name="T4" fmla="*/ 0 w 248"/>
                    <a:gd name="T5" fmla="*/ 21 h 196"/>
                    <a:gd name="T6" fmla="*/ 0 w 248"/>
                    <a:gd name="T7" fmla="*/ 175 h 196"/>
                    <a:gd name="T8" fmla="*/ 21 w 248"/>
                    <a:gd name="T9" fmla="*/ 196 h 196"/>
                    <a:gd name="T10" fmla="*/ 227 w 248"/>
                    <a:gd name="T11" fmla="*/ 196 h 196"/>
                    <a:gd name="T12" fmla="*/ 248 w 248"/>
                    <a:gd name="T13" fmla="*/ 175 h 196"/>
                    <a:gd name="T14" fmla="*/ 248 w 248"/>
                    <a:gd name="T15" fmla="*/ 21 h 196"/>
                    <a:gd name="T16" fmla="*/ 227 w 248"/>
                    <a:gd name="T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196">
                      <a:moveTo>
                        <a:pt x="227" y="0"/>
                      </a:moveTo>
                      <a:cubicBezTo>
                        <a:pt x="21" y="0"/>
                        <a:pt x="21" y="0"/>
                        <a:pt x="21" y="0"/>
                      </a:cubicBezTo>
                      <a:cubicBezTo>
                        <a:pt x="9" y="0"/>
                        <a:pt x="0" y="9"/>
                        <a:pt x="0" y="21"/>
                      </a:cubicBezTo>
                      <a:cubicBezTo>
                        <a:pt x="0" y="175"/>
                        <a:pt x="0" y="175"/>
                        <a:pt x="0" y="175"/>
                      </a:cubicBezTo>
                      <a:cubicBezTo>
                        <a:pt x="0" y="187"/>
                        <a:pt x="9" y="196"/>
                        <a:pt x="21" y="196"/>
                      </a:cubicBezTo>
                      <a:cubicBezTo>
                        <a:pt x="227" y="196"/>
                        <a:pt x="227" y="196"/>
                        <a:pt x="227" y="196"/>
                      </a:cubicBezTo>
                      <a:cubicBezTo>
                        <a:pt x="239" y="196"/>
                        <a:pt x="248" y="187"/>
                        <a:pt x="248" y="175"/>
                      </a:cubicBezTo>
                      <a:cubicBezTo>
                        <a:pt x="248" y="21"/>
                        <a:pt x="248" y="21"/>
                        <a:pt x="248" y="21"/>
                      </a:cubicBezTo>
                      <a:cubicBezTo>
                        <a:pt x="248" y="9"/>
                        <a:pt x="239" y="0"/>
                        <a:pt x="22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09" name="Freeform 74"/>
                <p:cNvSpPr>
                  <a:spLocks/>
                </p:cNvSpPr>
                <p:nvPr/>
              </p:nvSpPr>
              <p:spPr bwMode="auto">
                <a:xfrm>
                  <a:off x="3589242" y="4293096"/>
                  <a:ext cx="931863" cy="736600"/>
                </a:xfrm>
                <a:custGeom>
                  <a:avLst/>
                  <a:gdLst>
                    <a:gd name="T0" fmla="*/ 227 w 248"/>
                    <a:gd name="T1" fmla="*/ 0 h 196"/>
                    <a:gd name="T2" fmla="*/ 21 w 248"/>
                    <a:gd name="T3" fmla="*/ 0 h 196"/>
                    <a:gd name="T4" fmla="*/ 0 w 248"/>
                    <a:gd name="T5" fmla="*/ 21 h 196"/>
                    <a:gd name="T6" fmla="*/ 0 w 248"/>
                    <a:gd name="T7" fmla="*/ 175 h 196"/>
                    <a:gd name="T8" fmla="*/ 21 w 248"/>
                    <a:gd name="T9" fmla="*/ 196 h 196"/>
                    <a:gd name="T10" fmla="*/ 227 w 248"/>
                    <a:gd name="T11" fmla="*/ 196 h 196"/>
                    <a:gd name="T12" fmla="*/ 248 w 248"/>
                    <a:gd name="T13" fmla="*/ 175 h 196"/>
                    <a:gd name="T14" fmla="*/ 248 w 248"/>
                    <a:gd name="T15" fmla="*/ 21 h 196"/>
                    <a:gd name="T16" fmla="*/ 227 w 248"/>
                    <a:gd name="T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196">
                      <a:moveTo>
                        <a:pt x="227" y="0"/>
                      </a:moveTo>
                      <a:cubicBezTo>
                        <a:pt x="21" y="0"/>
                        <a:pt x="21" y="0"/>
                        <a:pt x="21" y="0"/>
                      </a:cubicBezTo>
                      <a:cubicBezTo>
                        <a:pt x="9" y="0"/>
                        <a:pt x="0" y="9"/>
                        <a:pt x="0" y="21"/>
                      </a:cubicBezTo>
                      <a:cubicBezTo>
                        <a:pt x="0" y="175"/>
                        <a:pt x="0" y="175"/>
                        <a:pt x="0" y="175"/>
                      </a:cubicBezTo>
                      <a:cubicBezTo>
                        <a:pt x="0" y="187"/>
                        <a:pt x="9" y="196"/>
                        <a:pt x="21" y="196"/>
                      </a:cubicBezTo>
                      <a:cubicBezTo>
                        <a:pt x="227" y="196"/>
                        <a:pt x="227" y="196"/>
                        <a:pt x="227" y="196"/>
                      </a:cubicBezTo>
                      <a:cubicBezTo>
                        <a:pt x="239" y="196"/>
                        <a:pt x="248" y="187"/>
                        <a:pt x="248" y="175"/>
                      </a:cubicBezTo>
                      <a:cubicBezTo>
                        <a:pt x="248" y="21"/>
                        <a:pt x="248" y="21"/>
                        <a:pt x="248" y="21"/>
                      </a:cubicBezTo>
                      <a:cubicBezTo>
                        <a:pt x="248" y="9"/>
                        <a:pt x="239" y="0"/>
                        <a:pt x="227" y="0"/>
                      </a:cubicBezTo>
                      <a:close/>
                    </a:path>
                  </a:pathLst>
                </a:custGeom>
                <a:solidFill>
                  <a:srgbClr val="528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10" name="Rectangle 75"/>
                <p:cNvSpPr>
                  <a:spLocks noChangeArrowheads="1"/>
                </p:cNvSpPr>
                <p:nvPr/>
              </p:nvSpPr>
              <p:spPr bwMode="auto">
                <a:xfrm>
                  <a:off x="3589242" y="4383583"/>
                  <a:ext cx="931863" cy="149225"/>
                </a:xfrm>
                <a:prstGeom prst="rect">
                  <a:avLst/>
                </a:prstGeom>
                <a:solidFill>
                  <a:srgbClr val="2222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11" name="Freeform 76"/>
                <p:cNvSpPr>
                  <a:spLocks/>
                </p:cNvSpPr>
                <p:nvPr/>
              </p:nvSpPr>
              <p:spPr bwMode="auto">
                <a:xfrm>
                  <a:off x="3695604" y="4609008"/>
                  <a:ext cx="720725" cy="90488"/>
                </a:xfrm>
                <a:custGeom>
                  <a:avLst/>
                  <a:gdLst>
                    <a:gd name="T0" fmla="*/ 0 w 454"/>
                    <a:gd name="T1" fmla="*/ 0 h 57"/>
                    <a:gd name="T2" fmla="*/ 0 w 454"/>
                    <a:gd name="T3" fmla="*/ 57 h 57"/>
                    <a:gd name="T4" fmla="*/ 222 w 454"/>
                    <a:gd name="T5" fmla="*/ 57 h 57"/>
                    <a:gd name="T6" fmla="*/ 222 w 454"/>
                    <a:gd name="T7" fmla="*/ 57 h 57"/>
                    <a:gd name="T8" fmla="*/ 402 w 454"/>
                    <a:gd name="T9" fmla="*/ 57 h 57"/>
                    <a:gd name="T10" fmla="*/ 402 w 454"/>
                    <a:gd name="T11" fmla="*/ 57 h 57"/>
                    <a:gd name="T12" fmla="*/ 454 w 454"/>
                    <a:gd name="T13" fmla="*/ 57 h 57"/>
                    <a:gd name="T14" fmla="*/ 454 w 454"/>
                    <a:gd name="T15" fmla="*/ 0 h 57"/>
                    <a:gd name="T16" fmla="*/ 0 w 454"/>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57">
                      <a:moveTo>
                        <a:pt x="0" y="0"/>
                      </a:moveTo>
                      <a:lnTo>
                        <a:pt x="0" y="57"/>
                      </a:lnTo>
                      <a:lnTo>
                        <a:pt x="222" y="57"/>
                      </a:lnTo>
                      <a:lnTo>
                        <a:pt x="222" y="57"/>
                      </a:lnTo>
                      <a:lnTo>
                        <a:pt x="402" y="57"/>
                      </a:lnTo>
                      <a:lnTo>
                        <a:pt x="402" y="57"/>
                      </a:lnTo>
                      <a:lnTo>
                        <a:pt x="454" y="57"/>
                      </a:lnTo>
                      <a:lnTo>
                        <a:pt x="4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312" name="Freeform 77"/>
                <p:cNvSpPr>
                  <a:spLocks/>
                </p:cNvSpPr>
                <p:nvPr/>
              </p:nvSpPr>
              <p:spPr bwMode="auto">
                <a:xfrm>
                  <a:off x="3695604" y="4788396"/>
                  <a:ext cx="300038" cy="166688"/>
                </a:xfrm>
                <a:custGeom>
                  <a:avLst/>
                  <a:gdLst>
                    <a:gd name="T0" fmla="*/ 58 w 80"/>
                    <a:gd name="T1" fmla="*/ 0 h 44"/>
                    <a:gd name="T2" fmla="*/ 40 w 80"/>
                    <a:gd name="T3" fmla="*/ 9 h 44"/>
                    <a:gd name="T4" fmla="*/ 22 w 80"/>
                    <a:gd name="T5" fmla="*/ 0 h 44"/>
                    <a:gd name="T6" fmla="*/ 0 w 80"/>
                    <a:gd name="T7" fmla="*/ 22 h 44"/>
                    <a:gd name="T8" fmla="*/ 22 w 80"/>
                    <a:gd name="T9" fmla="*/ 44 h 44"/>
                    <a:gd name="T10" fmla="*/ 40 w 80"/>
                    <a:gd name="T11" fmla="*/ 35 h 44"/>
                    <a:gd name="T12" fmla="*/ 58 w 80"/>
                    <a:gd name="T13" fmla="*/ 44 h 44"/>
                    <a:gd name="T14" fmla="*/ 80 w 80"/>
                    <a:gd name="T15" fmla="*/ 22 h 44"/>
                    <a:gd name="T16" fmla="*/ 58 w 80"/>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4">
                      <a:moveTo>
                        <a:pt x="58" y="0"/>
                      </a:moveTo>
                      <a:cubicBezTo>
                        <a:pt x="51" y="0"/>
                        <a:pt x="44" y="4"/>
                        <a:pt x="40" y="9"/>
                      </a:cubicBezTo>
                      <a:cubicBezTo>
                        <a:pt x="36" y="4"/>
                        <a:pt x="29" y="0"/>
                        <a:pt x="22" y="0"/>
                      </a:cubicBezTo>
                      <a:cubicBezTo>
                        <a:pt x="10" y="0"/>
                        <a:pt x="0" y="10"/>
                        <a:pt x="0" y="22"/>
                      </a:cubicBezTo>
                      <a:cubicBezTo>
                        <a:pt x="0" y="34"/>
                        <a:pt x="10" y="44"/>
                        <a:pt x="22" y="44"/>
                      </a:cubicBezTo>
                      <a:cubicBezTo>
                        <a:pt x="29" y="44"/>
                        <a:pt x="36" y="40"/>
                        <a:pt x="40" y="35"/>
                      </a:cubicBezTo>
                      <a:cubicBezTo>
                        <a:pt x="44" y="40"/>
                        <a:pt x="51" y="44"/>
                        <a:pt x="58" y="44"/>
                      </a:cubicBezTo>
                      <a:cubicBezTo>
                        <a:pt x="70" y="44"/>
                        <a:pt x="80" y="34"/>
                        <a:pt x="80" y="22"/>
                      </a:cubicBezTo>
                      <a:cubicBezTo>
                        <a:pt x="80" y="10"/>
                        <a:pt x="70" y="0"/>
                        <a:pt x="58" y="0"/>
                      </a:cubicBezTo>
                      <a:close/>
                    </a:path>
                  </a:pathLst>
                </a:custGeom>
                <a:solidFill>
                  <a:srgbClr val="457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grpSp>
          <p:sp>
            <p:nvSpPr>
              <p:cNvPr id="307" name="文本框 306"/>
              <p:cNvSpPr txBox="1"/>
              <p:nvPr/>
            </p:nvSpPr>
            <p:spPr>
              <a:xfrm>
                <a:off x="2422946" y="4823114"/>
                <a:ext cx="868050" cy="230832"/>
              </a:xfrm>
              <a:prstGeom prst="rect">
                <a:avLst/>
              </a:prstGeom>
              <a:noFill/>
            </p:spPr>
            <p:txBody>
              <a:bodyPr wrap="square" rtlCol="0">
                <a:spAutoFit/>
              </a:bodyPr>
              <a:lstStyle/>
              <a:p>
                <a:pPr defTabSz="914400">
                  <a:lnSpc>
                    <a:spcPct val="90000"/>
                  </a:lnSpc>
                </a:pPr>
                <a:r>
                  <a:rPr lang="en-US" altLang="zh-CN" sz="1000" dirty="0">
                    <a:solidFill>
                      <a:srgbClr val="000000"/>
                    </a:solidFill>
                    <a:latin typeface="New roman"/>
                  </a:rPr>
                  <a:t>Account</a:t>
                </a:r>
                <a:endParaRPr lang="zh-CN" altLang="en-US" sz="1000" dirty="0">
                  <a:solidFill>
                    <a:srgbClr val="000000"/>
                  </a:solidFill>
                  <a:latin typeface="New roman"/>
                </a:endParaRPr>
              </a:p>
            </p:txBody>
          </p:sp>
        </p:grpSp>
        <p:sp>
          <p:nvSpPr>
            <p:cNvPr id="62" name="文本框 61"/>
            <p:cNvSpPr txBox="1"/>
            <p:nvPr/>
          </p:nvSpPr>
          <p:spPr>
            <a:xfrm>
              <a:off x="2738978" y="4733223"/>
              <a:ext cx="868050" cy="230832"/>
            </a:xfrm>
            <a:prstGeom prst="rect">
              <a:avLst/>
            </a:prstGeom>
            <a:noFill/>
          </p:spPr>
          <p:txBody>
            <a:bodyPr wrap="square" rtlCol="0">
              <a:spAutoFit/>
            </a:bodyPr>
            <a:lstStyle/>
            <a:p>
              <a:pPr defTabSz="914400">
                <a:lnSpc>
                  <a:spcPct val="90000"/>
                </a:lnSpc>
              </a:pPr>
              <a:r>
                <a:rPr lang="en-US" altLang="zh-CN" sz="1000" dirty="0">
                  <a:solidFill>
                    <a:srgbClr val="000000"/>
                  </a:solidFill>
                  <a:latin typeface="New roman"/>
                </a:rPr>
                <a:t>Account</a:t>
              </a:r>
              <a:endParaRPr lang="zh-CN" altLang="en-US" sz="1000" dirty="0">
                <a:solidFill>
                  <a:srgbClr val="000000"/>
                </a:solidFill>
                <a:latin typeface="New roman"/>
              </a:endParaRPr>
            </a:p>
          </p:txBody>
        </p:sp>
        <p:sp>
          <p:nvSpPr>
            <p:cNvPr id="63" name="文本框 62"/>
            <p:cNvSpPr txBox="1"/>
            <p:nvPr/>
          </p:nvSpPr>
          <p:spPr>
            <a:xfrm>
              <a:off x="3407157" y="4601128"/>
              <a:ext cx="868050" cy="230832"/>
            </a:xfrm>
            <a:prstGeom prst="rect">
              <a:avLst/>
            </a:prstGeom>
            <a:noFill/>
          </p:spPr>
          <p:txBody>
            <a:bodyPr wrap="square" rtlCol="0">
              <a:spAutoFit/>
            </a:bodyPr>
            <a:lstStyle/>
            <a:p>
              <a:pPr defTabSz="914400">
                <a:lnSpc>
                  <a:spcPct val="90000"/>
                </a:lnSpc>
              </a:pPr>
              <a:r>
                <a:rPr lang="en-US" altLang="zh-CN" sz="1000" dirty="0">
                  <a:solidFill>
                    <a:srgbClr val="000000"/>
                  </a:solidFill>
                  <a:latin typeface="New roman"/>
                </a:rPr>
                <a:t>Account</a:t>
              </a:r>
              <a:endParaRPr lang="zh-CN" altLang="en-US" sz="1000" dirty="0">
                <a:solidFill>
                  <a:srgbClr val="000000"/>
                </a:solidFill>
                <a:latin typeface="New roman"/>
              </a:endParaRPr>
            </a:p>
          </p:txBody>
        </p:sp>
        <p:sp>
          <p:nvSpPr>
            <p:cNvPr id="64" name="文本框 63"/>
            <p:cNvSpPr txBox="1"/>
            <p:nvPr/>
          </p:nvSpPr>
          <p:spPr>
            <a:xfrm>
              <a:off x="4752455" y="4871432"/>
              <a:ext cx="868050" cy="230832"/>
            </a:xfrm>
            <a:prstGeom prst="rect">
              <a:avLst/>
            </a:prstGeom>
            <a:noFill/>
          </p:spPr>
          <p:txBody>
            <a:bodyPr wrap="square" rtlCol="0">
              <a:spAutoFit/>
            </a:bodyPr>
            <a:lstStyle/>
            <a:p>
              <a:pPr defTabSz="914400">
                <a:lnSpc>
                  <a:spcPct val="90000"/>
                </a:lnSpc>
              </a:pPr>
              <a:r>
                <a:rPr lang="en-US" altLang="zh-CN" sz="1000" dirty="0">
                  <a:solidFill>
                    <a:srgbClr val="000000"/>
                  </a:solidFill>
                  <a:latin typeface="New roman"/>
                </a:rPr>
                <a:t>Account</a:t>
              </a:r>
              <a:endParaRPr lang="zh-CN" altLang="en-US" sz="1000" dirty="0">
                <a:solidFill>
                  <a:srgbClr val="000000"/>
                </a:solidFill>
                <a:latin typeface="New roman"/>
              </a:endParaRPr>
            </a:p>
          </p:txBody>
        </p:sp>
        <p:sp>
          <p:nvSpPr>
            <p:cNvPr id="65" name="文本框 64"/>
            <p:cNvSpPr txBox="1"/>
            <p:nvPr/>
          </p:nvSpPr>
          <p:spPr>
            <a:xfrm>
              <a:off x="2690573" y="5496874"/>
              <a:ext cx="868050" cy="230832"/>
            </a:xfrm>
            <a:prstGeom prst="rect">
              <a:avLst/>
            </a:prstGeom>
            <a:noFill/>
          </p:spPr>
          <p:txBody>
            <a:bodyPr wrap="square" rtlCol="0">
              <a:spAutoFit/>
            </a:bodyPr>
            <a:lstStyle/>
            <a:p>
              <a:pPr defTabSz="914400">
                <a:lnSpc>
                  <a:spcPct val="90000"/>
                </a:lnSpc>
              </a:pPr>
              <a:r>
                <a:rPr lang="en-US" altLang="zh-CN" sz="1000" dirty="0">
                  <a:solidFill>
                    <a:srgbClr val="000000"/>
                  </a:solidFill>
                  <a:latin typeface="New roman"/>
                </a:rPr>
                <a:t>Block1</a:t>
              </a:r>
              <a:endParaRPr lang="zh-CN" altLang="en-US" sz="1000" dirty="0">
                <a:solidFill>
                  <a:srgbClr val="000000"/>
                </a:solidFill>
                <a:latin typeface="New roman"/>
              </a:endParaRPr>
            </a:p>
          </p:txBody>
        </p:sp>
        <p:sp>
          <p:nvSpPr>
            <p:cNvPr id="66" name="文本框 65"/>
            <p:cNvSpPr txBox="1"/>
            <p:nvPr/>
          </p:nvSpPr>
          <p:spPr>
            <a:xfrm>
              <a:off x="3177395" y="5508615"/>
              <a:ext cx="868050" cy="230832"/>
            </a:xfrm>
            <a:prstGeom prst="rect">
              <a:avLst/>
            </a:prstGeom>
            <a:noFill/>
          </p:spPr>
          <p:txBody>
            <a:bodyPr wrap="square" rtlCol="0">
              <a:spAutoFit/>
            </a:bodyPr>
            <a:lstStyle/>
            <a:p>
              <a:pPr defTabSz="914400">
                <a:lnSpc>
                  <a:spcPct val="90000"/>
                </a:lnSpc>
              </a:pPr>
              <a:r>
                <a:rPr lang="en-US" altLang="zh-CN" sz="1000" dirty="0">
                  <a:solidFill>
                    <a:srgbClr val="000000"/>
                  </a:solidFill>
                  <a:latin typeface="New roman"/>
                </a:rPr>
                <a:t>Block2</a:t>
              </a:r>
              <a:endParaRPr lang="zh-CN" altLang="en-US" sz="1000" dirty="0">
                <a:solidFill>
                  <a:srgbClr val="000000"/>
                </a:solidFill>
                <a:latin typeface="New roman"/>
              </a:endParaRPr>
            </a:p>
          </p:txBody>
        </p:sp>
        <p:sp>
          <p:nvSpPr>
            <p:cNvPr id="67" name="文本框 974"/>
            <p:cNvSpPr txBox="1"/>
            <p:nvPr/>
          </p:nvSpPr>
          <p:spPr>
            <a:xfrm>
              <a:off x="3625404" y="5510295"/>
              <a:ext cx="868050"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altLang="zh-CN" sz="1000" dirty="0">
                  <a:solidFill>
                    <a:srgbClr val="000000"/>
                  </a:solidFill>
                  <a:latin typeface="New roman"/>
                </a:rPr>
                <a:t>Block3</a:t>
              </a:r>
              <a:endParaRPr lang="zh-CN" altLang="en-US" sz="1000" dirty="0">
                <a:solidFill>
                  <a:srgbClr val="000000"/>
                </a:solidFill>
                <a:latin typeface="New roman"/>
              </a:endParaRPr>
            </a:p>
          </p:txBody>
        </p:sp>
        <p:sp>
          <p:nvSpPr>
            <p:cNvPr id="68" name="文本框 974"/>
            <p:cNvSpPr txBox="1"/>
            <p:nvPr/>
          </p:nvSpPr>
          <p:spPr>
            <a:xfrm>
              <a:off x="4083612" y="5501616"/>
              <a:ext cx="868050"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altLang="zh-CN" sz="1000" dirty="0">
                  <a:solidFill>
                    <a:srgbClr val="000000"/>
                  </a:solidFill>
                  <a:latin typeface="New roman"/>
                </a:rPr>
                <a:t>Block4</a:t>
              </a:r>
              <a:endParaRPr lang="zh-CN" altLang="en-US" sz="1000" dirty="0">
                <a:solidFill>
                  <a:srgbClr val="000000"/>
                </a:solidFill>
                <a:latin typeface="New roman"/>
              </a:endParaRPr>
            </a:p>
          </p:txBody>
        </p:sp>
        <p:sp>
          <p:nvSpPr>
            <p:cNvPr id="69" name="文本框 68"/>
            <p:cNvSpPr txBox="1"/>
            <p:nvPr/>
          </p:nvSpPr>
          <p:spPr>
            <a:xfrm>
              <a:off x="3770687" y="3183723"/>
              <a:ext cx="868050" cy="230832"/>
            </a:xfrm>
            <a:prstGeom prst="rect">
              <a:avLst/>
            </a:prstGeom>
            <a:noFill/>
          </p:spPr>
          <p:txBody>
            <a:bodyPr wrap="square" rtlCol="0">
              <a:spAutoFit/>
            </a:bodyPr>
            <a:lstStyle/>
            <a:p>
              <a:pPr defTabSz="914400">
                <a:lnSpc>
                  <a:spcPct val="90000"/>
                </a:lnSpc>
              </a:pPr>
              <a:r>
                <a:rPr lang="en-US" altLang="zh-CN" sz="1000" dirty="0">
                  <a:solidFill>
                    <a:srgbClr val="000000"/>
                  </a:solidFill>
                  <a:latin typeface="New roman"/>
                </a:rPr>
                <a:t>Vehicle</a:t>
              </a:r>
              <a:endParaRPr lang="zh-CN" altLang="en-US" sz="1000" dirty="0">
                <a:solidFill>
                  <a:srgbClr val="000000"/>
                </a:solidFill>
                <a:latin typeface="New roman"/>
              </a:endParaRPr>
            </a:p>
          </p:txBody>
        </p:sp>
        <p:sp>
          <p:nvSpPr>
            <p:cNvPr id="70" name="文本框 69"/>
            <p:cNvSpPr txBox="1"/>
            <p:nvPr/>
          </p:nvSpPr>
          <p:spPr>
            <a:xfrm>
              <a:off x="2444643" y="3415541"/>
              <a:ext cx="868050" cy="230832"/>
            </a:xfrm>
            <a:prstGeom prst="rect">
              <a:avLst/>
            </a:prstGeom>
            <a:noFill/>
          </p:spPr>
          <p:txBody>
            <a:bodyPr wrap="square" rtlCol="0">
              <a:spAutoFit/>
            </a:bodyPr>
            <a:lstStyle/>
            <a:p>
              <a:pPr defTabSz="914400">
                <a:lnSpc>
                  <a:spcPct val="90000"/>
                </a:lnSpc>
              </a:pPr>
              <a:r>
                <a:rPr lang="en-US" altLang="zh-CN" sz="1000" dirty="0">
                  <a:solidFill>
                    <a:srgbClr val="000000"/>
                  </a:solidFill>
                  <a:latin typeface="New roman"/>
                </a:rPr>
                <a:t>Vehicle</a:t>
              </a:r>
              <a:endParaRPr lang="zh-CN" altLang="en-US" sz="1000" dirty="0">
                <a:solidFill>
                  <a:srgbClr val="000000"/>
                </a:solidFill>
                <a:latin typeface="New roman"/>
              </a:endParaRPr>
            </a:p>
          </p:txBody>
        </p:sp>
        <p:sp>
          <p:nvSpPr>
            <p:cNvPr id="71" name="文本框 70"/>
            <p:cNvSpPr txBox="1"/>
            <p:nvPr/>
          </p:nvSpPr>
          <p:spPr>
            <a:xfrm>
              <a:off x="5727094" y="3605817"/>
              <a:ext cx="868050" cy="230832"/>
            </a:xfrm>
            <a:prstGeom prst="rect">
              <a:avLst/>
            </a:prstGeom>
            <a:noFill/>
          </p:spPr>
          <p:txBody>
            <a:bodyPr wrap="square" rtlCol="0">
              <a:spAutoFit/>
            </a:bodyPr>
            <a:lstStyle/>
            <a:p>
              <a:pPr defTabSz="914400">
                <a:lnSpc>
                  <a:spcPct val="90000"/>
                </a:lnSpc>
              </a:pPr>
              <a:r>
                <a:rPr lang="en-US" altLang="zh-CN" sz="1000" dirty="0">
                  <a:solidFill>
                    <a:srgbClr val="000000"/>
                  </a:solidFill>
                  <a:latin typeface="New roman"/>
                </a:rPr>
                <a:t>Vehicle</a:t>
              </a:r>
              <a:endParaRPr lang="zh-CN" altLang="en-US" sz="1000" dirty="0">
                <a:solidFill>
                  <a:srgbClr val="000000"/>
                </a:solidFill>
                <a:latin typeface="New roman"/>
              </a:endParaRPr>
            </a:p>
          </p:txBody>
        </p:sp>
        <p:sp>
          <p:nvSpPr>
            <p:cNvPr id="72" name="文本框 71"/>
            <p:cNvSpPr txBox="1"/>
            <p:nvPr/>
          </p:nvSpPr>
          <p:spPr>
            <a:xfrm>
              <a:off x="1038923" y="4260603"/>
              <a:ext cx="868050" cy="230832"/>
            </a:xfrm>
            <a:prstGeom prst="rect">
              <a:avLst/>
            </a:prstGeom>
            <a:noFill/>
          </p:spPr>
          <p:txBody>
            <a:bodyPr wrap="square" rtlCol="0">
              <a:spAutoFit/>
            </a:bodyPr>
            <a:lstStyle/>
            <a:p>
              <a:pPr defTabSz="914400">
                <a:lnSpc>
                  <a:spcPct val="90000"/>
                </a:lnSpc>
              </a:pPr>
              <a:r>
                <a:rPr lang="en-US" altLang="zh-CN" sz="1000" dirty="0">
                  <a:solidFill>
                    <a:srgbClr val="000000"/>
                  </a:solidFill>
                  <a:latin typeface="New roman"/>
                </a:rPr>
                <a:t>Vehicle</a:t>
              </a:r>
              <a:endParaRPr lang="zh-CN" altLang="en-US" sz="1000" dirty="0">
                <a:solidFill>
                  <a:srgbClr val="000000"/>
                </a:solidFill>
                <a:latin typeface="New roman"/>
              </a:endParaRPr>
            </a:p>
          </p:txBody>
        </p:sp>
        <p:grpSp>
          <p:nvGrpSpPr>
            <p:cNvPr id="73" name="组合 72"/>
            <p:cNvGrpSpPr/>
            <p:nvPr/>
          </p:nvGrpSpPr>
          <p:grpSpPr>
            <a:xfrm>
              <a:off x="2694926" y="3653492"/>
              <a:ext cx="868050" cy="514170"/>
              <a:chOff x="8576647" y="4734697"/>
              <a:chExt cx="868050" cy="514170"/>
            </a:xfrm>
          </p:grpSpPr>
          <p:grpSp>
            <p:nvGrpSpPr>
              <p:cNvPr id="299" name="组合 298"/>
              <p:cNvGrpSpPr/>
              <p:nvPr/>
            </p:nvGrpSpPr>
            <p:grpSpPr>
              <a:xfrm>
                <a:off x="8680461" y="4734697"/>
                <a:ext cx="166571" cy="341232"/>
                <a:chOff x="5984779" y="3525825"/>
                <a:chExt cx="191118" cy="299966"/>
              </a:xfrm>
            </p:grpSpPr>
            <p:sp>
              <p:nvSpPr>
                <p:cNvPr id="301" name="Freeform 29"/>
                <p:cNvSpPr>
                  <a:spLocks/>
                </p:cNvSpPr>
                <p:nvPr/>
              </p:nvSpPr>
              <p:spPr bwMode="auto">
                <a:xfrm>
                  <a:off x="6049329" y="3559998"/>
                  <a:ext cx="67081" cy="265793"/>
                </a:xfrm>
                <a:custGeom>
                  <a:avLst/>
                  <a:gdLst>
                    <a:gd name="T0" fmla="*/ 42 w 42"/>
                    <a:gd name="T1" fmla="*/ 165 h 165"/>
                    <a:gd name="T2" fmla="*/ 25 w 42"/>
                    <a:gd name="T3" fmla="*/ 37 h 165"/>
                    <a:gd name="T4" fmla="*/ 39 w 42"/>
                    <a:gd name="T5" fmla="*/ 19 h 165"/>
                    <a:gd name="T6" fmla="*/ 21 w 42"/>
                    <a:gd name="T7" fmla="*/ 0 h 165"/>
                    <a:gd name="T8" fmla="*/ 2 w 42"/>
                    <a:gd name="T9" fmla="*/ 19 h 165"/>
                    <a:gd name="T10" fmla="*/ 16 w 42"/>
                    <a:gd name="T11" fmla="*/ 37 h 165"/>
                    <a:gd name="T12" fmla="*/ 0 w 42"/>
                    <a:gd name="T13" fmla="*/ 165 h 165"/>
                    <a:gd name="T14" fmla="*/ 42 w 42"/>
                    <a:gd name="T15" fmla="*/ 165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65">
                      <a:moveTo>
                        <a:pt x="42" y="165"/>
                      </a:moveTo>
                      <a:cubicBezTo>
                        <a:pt x="25" y="37"/>
                        <a:pt x="25" y="37"/>
                        <a:pt x="25" y="37"/>
                      </a:cubicBezTo>
                      <a:cubicBezTo>
                        <a:pt x="33" y="35"/>
                        <a:pt x="39" y="28"/>
                        <a:pt x="39" y="19"/>
                      </a:cubicBezTo>
                      <a:cubicBezTo>
                        <a:pt x="39" y="8"/>
                        <a:pt x="31" y="0"/>
                        <a:pt x="21" y="0"/>
                      </a:cubicBezTo>
                      <a:cubicBezTo>
                        <a:pt x="10" y="0"/>
                        <a:pt x="2" y="8"/>
                        <a:pt x="2" y="19"/>
                      </a:cubicBezTo>
                      <a:cubicBezTo>
                        <a:pt x="2" y="28"/>
                        <a:pt x="8" y="35"/>
                        <a:pt x="16" y="37"/>
                      </a:cubicBezTo>
                      <a:cubicBezTo>
                        <a:pt x="0" y="165"/>
                        <a:pt x="0" y="165"/>
                        <a:pt x="0" y="165"/>
                      </a:cubicBezTo>
                      <a:lnTo>
                        <a:pt x="42" y="165"/>
                      </a:ln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302" name="Freeform 30"/>
                <p:cNvSpPr>
                  <a:spLocks/>
                </p:cNvSpPr>
                <p:nvPr/>
              </p:nvSpPr>
              <p:spPr bwMode="auto">
                <a:xfrm>
                  <a:off x="6020218" y="3551139"/>
                  <a:ext cx="43033" cy="78472"/>
                </a:xfrm>
                <a:custGeom>
                  <a:avLst/>
                  <a:gdLst>
                    <a:gd name="T0" fmla="*/ 5 w 27"/>
                    <a:gd name="T1" fmla="*/ 24 h 49"/>
                    <a:gd name="T2" fmla="*/ 27 w 27"/>
                    <a:gd name="T3" fmla="*/ 0 h 49"/>
                    <a:gd name="T4" fmla="*/ 24 w 27"/>
                    <a:gd name="T5" fmla="*/ 0 h 49"/>
                    <a:gd name="T6" fmla="*/ 0 w 27"/>
                    <a:gd name="T7" fmla="*/ 24 h 49"/>
                    <a:gd name="T8" fmla="*/ 24 w 27"/>
                    <a:gd name="T9" fmla="*/ 49 h 49"/>
                    <a:gd name="T10" fmla="*/ 27 w 27"/>
                    <a:gd name="T11" fmla="*/ 49 h 49"/>
                    <a:gd name="T12" fmla="*/ 5 w 27"/>
                    <a:gd name="T13" fmla="*/ 24 h 49"/>
                  </a:gdLst>
                  <a:ahLst/>
                  <a:cxnLst>
                    <a:cxn ang="0">
                      <a:pos x="T0" y="T1"/>
                    </a:cxn>
                    <a:cxn ang="0">
                      <a:pos x="T2" y="T3"/>
                    </a:cxn>
                    <a:cxn ang="0">
                      <a:pos x="T4" y="T5"/>
                    </a:cxn>
                    <a:cxn ang="0">
                      <a:pos x="T6" y="T7"/>
                    </a:cxn>
                    <a:cxn ang="0">
                      <a:pos x="T8" y="T9"/>
                    </a:cxn>
                    <a:cxn ang="0">
                      <a:pos x="T10" y="T11"/>
                    </a:cxn>
                    <a:cxn ang="0">
                      <a:pos x="T12" y="T13"/>
                    </a:cxn>
                  </a:cxnLst>
                  <a:rect l="0" t="0" r="r" b="b"/>
                  <a:pathLst>
                    <a:path w="27" h="49">
                      <a:moveTo>
                        <a:pt x="5" y="24"/>
                      </a:moveTo>
                      <a:cubicBezTo>
                        <a:pt x="5" y="12"/>
                        <a:pt x="15" y="2"/>
                        <a:pt x="27" y="0"/>
                      </a:cubicBezTo>
                      <a:cubicBezTo>
                        <a:pt x="26" y="0"/>
                        <a:pt x="25" y="0"/>
                        <a:pt x="24" y="0"/>
                      </a:cubicBezTo>
                      <a:cubicBezTo>
                        <a:pt x="11" y="0"/>
                        <a:pt x="0" y="11"/>
                        <a:pt x="0" y="24"/>
                      </a:cubicBezTo>
                      <a:cubicBezTo>
                        <a:pt x="0" y="38"/>
                        <a:pt x="11" y="49"/>
                        <a:pt x="24" y="49"/>
                      </a:cubicBezTo>
                      <a:cubicBezTo>
                        <a:pt x="25" y="49"/>
                        <a:pt x="26" y="49"/>
                        <a:pt x="27" y="49"/>
                      </a:cubicBezTo>
                      <a:cubicBezTo>
                        <a:pt x="15" y="47"/>
                        <a:pt x="5" y="37"/>
                        <a:pt x="5" y="24"/>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303" name="Freeform 31"/>
                <p:cNvSpPr>
                  <a:spLocks/>
                </p:cNvSpPr>
                <p:nvPr/>
              </p:nvSpPr>
              <p:spPr bwMode="auto">
                <a:xfrm>
                  <a:off x="5984779" y="3527090"/>
                  <a:ext cx="70878" cy="126568"/>
                </a:xfrm>
                <a:custGeom>
                  <a:avLst/>
                  <a:gdLst>
                    <a:gd name="T0" fmla="*/ 9 w 44"/>
                    <a:gd name="T1" fmla="*/ 39 h 79"/>
                    <a:gd name="T2" fmla="*/ 44 w 44"/>
                    <a:gd name="T3" fmla="*/ 1 h 79"/>
                    <a:gd name="T4" fmla="*/ 39 w 44"/>
                    <a:gd name="T5" fmla="*/ 0 h 79"/>
                    <a:gd name="T6" fmla="*/ 0 w 44"/>
                    <a:gd name="T7" fmla="*/ 39 h 79"/>
                    <a:gd name="T8" fmla="*/ 39 w 44"/>
                    <a:gd name="T9" fmla="*/ 79 h 79"/>
                    <a:gd name="T10" fmla="*/ 44 w 44"/>
                    <a:gd name="T11" fmla="*/ 78 h 79"/>
                    <a:gd name="T12" fmla="*/ 9 w 44"/>
                    <a:gd name="T13" fmla="*/ 39 h 79"/>
                  </a:gdLst>
                  <a:ahLst/>
                  <a:cxnLst>
                    <a:cxn ang="0">
                      <a:pos x="T0" y="T1"/>
                    </a:cxn>
                    <a:cxn ang="0">
                      <a:pos x="T2" y="T3"/>
                    </a:cxn>
                    <a:cxn ang="0">
                      <a:pos x="T4" y="T5"/>
                    </a:cxn>
                    <a:cxn ang="0">
                      <a:pos x="T6" y="T7"/>
                    </a:cxn>
                    <a:cxn ang="0">
                      <a:pos x="T8" y="T9"/>
                    </a:cxn>
                    <a:cxn ang="0">
                      <a:pos x="T10" y="T11"/>
                    </a:cxn>
                    <a:cxn ang="0">
                      <a:pos x="T12" y="T13"/>
                    </a:cxn>
                  </a:cxnLst>
                  <a:rect l="0" t="0" r="r" b="b"/>
                  <a:pathLst>
                    <a:path w="44" h="79">
                      <a:moveTo>
                        <a:pt x="9" y="39"/>
                      </a:moveTo>
                      <a:cubicBezTo>
                        <a:pt x="9" y="19"/>
                        <a:pt x="24" y="3"/>
                        <a:pt x="44" y="1"/>
                      </a:cubicBezTo>
                      <a:cubicBezTo>
                        <a:pt x="42" y="0"/>
                        <a:pt x="41" y="0"/>
                        <a:pt x="39" y="0"/>
                      </a:cubicBezTo>
                      <a:cubicBezTo>
                        <a:pt x="17" y="0"/>
                        <a:pt x="0" y="18"/>
                        <a:pt x="0" y="39"/>
                      </a:cubicBezTo>
                      <a:cubicBezTo>
                        <a:pt x="0" y="61"/>
                        <a:pt x="17" y="79"/>
                        <a:pt x="39" y="79"/>
                      </a:cubicBezTo>
                      <a:cubicBezTo>
                        <a:pt x="41" y="79"/>
                        <a:pt x="42" y="79"/>
                        <a:pt x="44" y="78"/>
                      </a:cubicBezTo>
                      <a:cubicBezTo>
                        <a:pt x="24" y="76"/>
                        <a:pt x="9" y="60"/>
                        <a:pt x="9" y="39"/>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304" name="Freeform 32"/>
                <p:cNvSpPr>
                  <a:spLocks/>
                </p:cNvSpPr>
                <p:nvPr/>
              </p:nvSpPr>
              <p:spPr bwMode="auto">
                <a:xfrm>
                  <a:off x="6097425" y="3549872"/>
                  <a:ext cx="43033" cy="75941"/>
                </a:xfrm>
                <a:custGeom>
                  <a:avLst/>
                  <a:gdLst>
                    <a:gd name="T0" fmla="*/ 22 w 27"/>
                    <a:gd name="T1" fmla="*/ 24 h 48"/>
                    <a:gd name="T2" fmla="*/ 0 w 27"/>
                    <a:gd name="T3" fmla="*/ 0 h 48"/>
                    <a:gd name="T4" fmla="*/ 3 w 27"/>
                    <a:gd name="T5" fmla="*/ 0 h 48"/>
                    <a:gd name="T6" fmla="*/ 27 w 27"/>
                    <a:gd name="T7" fmla="*/ 24 h 48"/>
                    <a:gd name="T8" fmla="*/ 3 w 27"/>
                    <a:gd name="T9" fmla="*/ 48 h 48"/>
                    <a:gd name="T10" fmla="*/ 0 w 27"/>
                    <a:gd name="T11" fmla="*/ 48 h 48"/>
                    <a:gd name="T12" fmla="*/ 22 w 27"/>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27" h="48">
                      <a:moveTo>
                        <a:pt x="22" y="24"/>
                      </a:moveTo>
                      <a:cubicBezTo>
                        <a:pt x="22" y="12"/>
                        <a:pt x="12" y="1"/>
                        <a:pt x="0" y="0"/>
                      </a:cubicBezTo>
                      <a:cubicBezTo>
                        <a:pt x="1" y="0"/>
                        <a:pt x="2" y="0"/>
                        <a:pt x="3" y="0"/>
                      </a:cubicBezTo>
                      <a:cubicBezTo>
                        <a:pt x="16" y="0"/>
                        <a:pt x="27" y="11"/>
                        <a:pt x="27" y="24"/>
                      </a:cubicBezTo>
                      <a:cubicBezTo>
                        <a:pt x="27" y="38"/>
                        <a:pt x="16" y="48"/>
                        <a:pt x="3" y="48"/>
                      </a:cubicBezTo>
                      <a:cubicBezTo>
                        <a:pt x="2" y="48"/>
                        <a:pt x="1" y="48"/>
                        <a:pt x="0" y="48"/>
                      </a:cubicBezTo>
                      <a:cubicBezTo>
                        <a:pt x="12" y="47"/>
                        <a:pt x="22" y="37"/>
                        <a:pt x="22" y="24"/>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305" name="Freeform 33"/>
                <p:cNvSpPr>
                  <a:spLocks/>
                </p:cNvSpPr>
                <p:nvPr/>
              </p:nvSpPr>
              <p:spPr bwMode="auto">
                <a:xfrm>
                  <a:off x="6105019" y="3525825"/>
                  <a:ext cx="70878" cy="125303"/>
                </a:xfrm>
                <a:custGeom>
                  <a:avLst/>
                  <a:gdLst>
                    <a:gd name="T0" fmla="*/ 35 w 44"/>
                    <a:gd name="T1" fmla="*/ 39 h 78"/>
                    <a:gd name="T2" fmla="*/ 0 w 44"/>
                    <a:gd name="T3" fmla="*/ 0 h 78"/>
                    <a:gd name="T4" fmla="*/ 5 w 44"/>
                    <a:gd name="T5" fmla="*/ 0 h 78"/>
                    <a:gd name="T6" fmla="*/ 44 w 44"/>
                    <a:gd name="T7" fmla="*/ 39 h 78"/>
                    <a:gd name="T8" fmla="*/ 5 w 44"/>
                    <a:gd name="T9" fmla="*/ 78 h 78"/>
                    <a:gd name="T10" fmla="*/ 0 w 44"/>
                    <a:gd name="T11" fmla="*/ 78 h 78"/>
                    <a:gd name="T12" fmla="*/ 35 w 44"/>
                    <a:gd name="T13" fmla="*/ 39 h 78"/>
                  </a:gdLst>
                  <a:ahLst/>
                  <a:cxnLst>
                    <a:cxn ang="0">
                      <a:pos x="T0" y="T1"/>
                    </a:cxn>
                    <a:cxn ang="0">
                      <a:pos x="T2" y="T3"/>
                    </a:cxn>
                    <a:cxn ang="0">
                      <a:pos x="T4" y="T5"/>
                    </a:cxn>
                    <a:cxn ang="0">
                      <a:pos x="T6" y="T7"/>
                    </a:cxn>
                    <a:cxn ang="0">
                      <a:pos x="T8" y="T9"/>
                    </a:cxn>
                    <a:cxn ang="0">
                      <a:pos x="T10" y="T11"/>
                    </a:cxn>
                    <a:cxn ang="0">
                      <a:pos x="T12" y="T13"/>
                    </a:cxn>
                  </a:cxnLst>
                  <a:rect l="0" t="0" r="r" b="b"/>
                  <a:pathLst>
                    <a:path w="44" h="78">
                      <a:moveTo>
                        <a:pt x="35" y="39"/>
                      </a:moveTo>
                      <a:cubicBezTo>
                        <a:pt x="35" y="19"/>
                        <a:pt x="20" y="2"/>
                        <a:pt x="0" y="0"/>
                      </a:cubicBezTo>
                      <a:cubicBezTo>
                        <a:pt x="2" y="0"/>
                        <a:pt x="3" y="0"/>
                        <a:pt x="5" y="0"/>
                      </a:cubicBezTo>
                      <a:cubicBezTo>
                        <a:pt x="27" y="0"/>
                        <a:pt x="44" y="17"/>
                        <a:pt x="44" y="39"/>
                      </a:cubicBezTo>
                      <a:cubicBezTo>
                        <a:pt x="44" y="61"/>
                        <a:pt x="27" y="78"/>
                        <a:pt x="5" y="78"/>
                      </a:cubicBezTo>
                      <a:cubicBezTo>
                        <a:pt x="3" y="78"/>
                        <a:pt x="2" y="78"/>
                        <a:pt x="0" y="78"/>
                      </a:cubicBezTo>
                      <a:cubicBezTo>
                        <a:pt x="20" y="76"/>
                        <a:pt x="35" y="59"/>
                        <a:pt x="35" y="39"/>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grpSp>
          <p:sp>
            <p:nvSpPr>
              <p:cNvPr id="300" name="文本框 299"/>
              <p:cNvSpPr txBox="1"/>
              <p:nvPr/>
            </p:nvSpPr>
            <p:spPr>
              <a:xfrm>
                <a:off x="8576647" y="5018035"/>
                <a:ext cx="868050" cy="230832"/>
              </a:xfrm>
              <a:prstGeom prst="rect">
                <a:avLst/>
              </a:prstGeom>
              <a:noFill/>
            </p:spPr>
            <p:txBody>
              <a:bodyPr wrap="square" rtlCol="0">
                <a:spAutoFit/>
              </a:bodyPr>
              <a:lstStyle/>
              <a:p>
                <a:pPr defTabSz="914400">
                  <a:lnSpc>
                    <a:spcPct val="90000"/>
                  </a:lnSpc>
                </a:pPr>
                <a:r>
                  <a:rPr lang="en-US" altLang="zh-CN" sz="1000" dirty="0">
                    <a:solidFill>
                      <a:srgbClr val="000000"/>
                    </a:solidFill>
                    <a:latin typeface="New roman"/>
                  </a:rPr>
                  <a:t>RSU1</a:t>
                </a:r>
                <a:endParaRPr lang="zh-CN" altLang="en-US" sz="1000" dirty="0">
                  <a:solidFill>
                    <a:srgbClr val="000000"/>
                  </a:solidFill>
                  <a:latin typeface="New roman"/>
                </a:endParaRPr>
              </a:p>
            </p:txBody>
          </p:sp>
        </p:grpSp>
        <p:grpSp>
          <p:nvGrpSpPr>
            <p:cNvPr id="74" name="组合 73"/>
            <p:cNvGrpSpPr/>
            <p:nvPr/>
          </p:nvGrpSpPr>
          <p:grpSpPr>
            <a:xfrm>
              <a:off x="2968122" y="3634874"/>
              <a:ext cx="350126" cy="327448"/>
              <a:chOff x="9344686" y="2728925"/>
              <a:chExt cx="506538" cy="579380"/>
            </a:xfrm>
          </p:grpSpPr>
          <p:sp>
            <p:nvSpPr>
              <p:cNvPr id="287" name="Freeform 179"/>
              <p:cNvSpPr>
                <a:spLocks/>
              </p:cNvSpPr>
              <p:nvPr/>
            </p:nvSpPr>
            <p:spPr bwMode="auto">
              <a:xfrm>
                <a:off x="9573255" y="3067176"/>
                <a:ext cx="43537" cy="113029"/>
              </a:xfrm>
              <a:custGeom>
                <a:avLst/>
                <a:gdLst>
                  <a:gd name="T0" fmla="*/ 25 w 25"/>
                  <a:gd name="T1" fmla="*/ 52 h 64"/>
                  <a:gd name="T2" fmla="*/ 13 w 25"/>
                  <a:gd name="T3" fmla="*/ 64 h 64"/>
                  <a:gd name="T4" fmla="*/ 0 w 25"/>
                  <a:gd name="T5" fmla="*/ 52 h 64"/>
                  <a:gd name="T6" fmla="*/ 0 w 25"/>
                  <a:gd name="T7" fmla="*/ 13 h 64"/>
                  <a:gd name="T8" fmla="*/ 13 w 25"/>
                  <a:gd name="T9" fmla="*/ 0 h 64"/>
                  <a:gd name="T10" fmla="*/ 25 w 25"/>
                  <a:gd name="T11" fmla="*/ 13 h 64"/>
                  <a:gd name="T12" fmla="*/ 25 w 25"/>
                  <a:gd name="T13" fmla="*/ 52 h 64"/>
                </a:gdLst>
                <a:ahLst/>
                <a:cxnLst>
                  <a:cxn ang="0">
                    <a:pos x="T0" y="T1"/>
                  </a:cxn>
                  <a:cxn ang="0">
                    <a:pos x="T2" y="T3"/>
                  </a:cxn>
                  <a:cxn ang="0">
                    <a:pos x="T4" y="T5"/>
                  </a:cxn>
                  <a:cxn ang="0">
                    <a:pos x="T6" y="T7"/>
                  </a:cxn>
                  <a:cxn ang="0">
                    <a:pos x="T8" y="T9"/>
                  </a:cxn>
                  <a:cxn ang="0">
                    <a:pos x="T10" y="T11"/>
                  </a:cxn>
                  <a:cxn ang="0">
                    <a:pos x="T12" y="T13"/>
                  </a:cxn>
                </a:cxnLst>
                <a:rect l="0" t="0" r="r" b="b"/>
                <a:pathLst>
                  <a:path w="25" h="64">
                    <a:moveTo>
                      <a:pt x="25" y="52"/>
                    </a:moveTo>
                    <a:cubicBezTo>
                      <a:pt x="25" y="59"/>
                      <a:pt x="20" y="64"/>
                      <a:pt x="13" y="64"/>
                    </a:cubicBezTo>
                    <a:cubicBezTo>
                      <a:pt x="6" y="64"/>
                      <a:pt x="0" y="59"/>
                      <a:pt x="0" y="52"/>
                    </a:cubicBezTo>
                    <a:cubicBezTo>
                      <a:pt x="0" y="13"/>
                      <a:pt x="0" y="13"/>
                      <a:pt x="0" y="13"/>
                    </a:cubicBezTo>
                    <a:cubicBezTo>
                      <a:pt x="0" y="5"/>
                      <a:pt x="6" y="0"/>
                      <a:pt x="13" y="0"/>
                    </a:cubicBezTo>
                    <a:cubicBezTo>
                      <a:pt x="20" y="0"/>
                      <a:pt x="25" y="5"/>
                      <a:pt x="25" y="13"/>
                    </a:cubicBezTo>
                    <a:lnTo>
                      <a:pt x="25" y="52"/>
                    </a:lnTo>
                    <a:close/>
                  </a:path>
                </a:pathLst>
              </a:custGeom>
              <a:solidFill>
                <a:srgbClr val="3448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288" name="Freeform 180"/>
              <p:cNvSpPr>
                <a:spLocks/>
              </p:cNvSpPr>
              <p:nvPr/>
            </p:nvSpPr>
            <p:spPr bwMode="auto">
              <a:xfrm>
                <a:off x="9573255" y="3067176"/>
                <a:ext cx="20931" cy="113029"/>
              </a:xfrm>
              <a:custGeom>
                <a:avLst/>
                <a:gdLst>
                  <a:gd name="T0" fmla="*/ 12 w 12"/>
                  <a:gd name="T1" fmla="*/ 0 h 64"/>
                  <a:gd name="T2" fmla="*/ 0 w 12"/>
                  <a:gd name="T3" fmla="*/ 13 h 64"/>
                  <a:gd name="T4" fmla="*/ 0 w 12"/>
                  <a:gd name="T5" fmla="*/ 52 h 64"/>
                  <a:gd name="T6" fmla="*/ 12 w 12"/>
                  <a:gd name="T7" fmla="*/ 64 h 64"/>
                  <a:gd name="T8" fmla="*/ 12 w 12"/>
                  <a:gd name="T9" fmla="*/ 0 h 64"/>
                </a:gdLst>
                <a:ahLst/>
                <a:cxnLst>
                  <a:cxn ang="0">
                    <a:pos x="T0" y="T1"/>
                  </a:cxn>
                  <a:cxn ang="0">
                    <a:pos x="T2" y="T3"/>
                  </a:cxn>
                  <a:cxn ang="0">
                    <a:pos x="T4" y="T5"/>
                  </a:cxn>
                  <a:cxn ang="0">
                    <a:pos x="T6" y="T7"/>
                  </a:cxn>
                  <a:cxn ang="0">
                    <a:pos x="T8" y="T9"/>
                  </a:cxn>
                </a:cxnLst>
                <a:rect l="0" t="0" r="r" b="b"/>
                <a:pathLst>
                  <a:path w="12" h="64">
                    <a:moveTo>
                      <a:pt x="12" y="0"/>
                    </a:moveTo>
                    <a:cubicBezTo>
                      <a:pt x="5" y="0"/>
                      <a:pt x="0" y="6"/>
                      <a:pt x="0" y="13"/>
                    </a:cubicBezTo>
                    <a:cubicBezTo>
                      <a:pt x="0" y="52"/>
                      <a:pt x="0" y="52"/>
                      <a:pt x="0" y="52"/>
                    </a:cubicBezTo>
                    <a:cubicBezTo>
                      <a:pt x="0" y="59"/>
                      <a:pt x="5" y="64"/>
                      <a:pt x="12" y="64"/>
                    </a:cubicBezTo>
                    <a:lnTo>
                      <a:pt x="12" y="0"/>
                    </a:lnTo>
                    <a:close/>
                  </a:path>
                </a:pathLst>
              </a:custGeom>
              <a:solidFill>
                <a:srgbClr val="4155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289" name="Freeform 181"/>
              <p:cNvSpPr>
                <a:spLocks/>
              </p:cNvSpPr>
              <p:nvPr/>
            </p:nvSpPr>
            <p:spPr bwMode="auto">
              <a:xfrm>
                <a:off x="9487019" y="2807627"/>
                <a:ext cx="216011" cy="285504"/>
              </a:xfrm>
              <a:custGeom>
                <a:avLst/>
                <a:gdLst>
                  <a:gd name="T0" fmla="*/ 122 w 123"/>
                  <a:gd name="T1" fmla="*/ 155 h 162"/>
                  <a:gd name="T2" fmla="*/ 122 w 123"/>
                  <a:gd name="T3" fmla="*/ 155 h 162"/>
                  <a:gd name="T4" fmla="*/ 67 w 123"/>
                  <a:gd name="T5" fmla="*/ 5 h 162"/>
                  <a:gd name="T6" fmla="*/ 62 w 123"/>
                  <a:gd name="T7" fmla="*/ 0 h 162"/>
                  <a:gd name="T8" fmla="*/ 62 w 123"/>
                  <a:gd name="T9" fmla="*/ 0 h 162"/>
                  <a:gd name="T10" fmla="*/ 62 w 123"/>
                  <a:gd name="T11" fmla="*/ 0 h 162"/>
                  <a:gd name="T12" fmla="*/ 62 w 123"/>
                  <a:gd name="T13" fmla="*/ 0 h 162"/>
                  <a:gd name="T14" fmla="*/ 62 w 123"/>
                  <a:gd name="T15" fmla="*/ 0 h 162"/>
                  <a:gd name="T16" fmla="*/ 57 w 123"/>
                  <a:gd name="T17" fmla="*/ 5 h 162"/>
                  <a:gd name="T18" fmla="*/ 2 w 123"/>
                  <a:gd name="T19" fmla="*/ 155 h 162"/>
                  <a:gd name="T20" fmla="*/ 1 w 123"/>
                  <a:gd name="T21" fmla="*/ 155 h 162"/>
                  <a:gd name="T22" fmla="*/ 0 w 123"/>
                  <a:gd name="T23" fmla="*/ 161 h 162"/>
                  <a:gd name="T24" fmla="*/ 1 w 123"/>
                  <a:gd name="T25" fmla="*/ 162 h 162"/>
                  <a:gd name="T26" fmla="*/ 122 w 123"/>
                  <a:gd name="T27" fmla="*/ 162 h 162"/>
                  <a:gd name="T28" fmla="*/ 123 w 123"/>
                  <a:gd name="T29" fmla="*/ 161 h 162"/>
                  <a:gd name="T30" fmla="*/ 122 w 123"/>
                  <a:gd name="T31" fmla="*/ 15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62">
                    <a:moveTo>
                      <a:pt x="122" y="155"/>
                    </a:moveTo>
                    <a:cubicBezTo>
                      <a:pt x="122" y="155"/>
                      <a:pt x="122" y="155"/>
                      <a:pt x="122" y="155"/>
                    </a:cubicBezTo>
                    <a:cubicBezTo>
                      <a:pt x="67" y="5"/>
                      <a:pt x="67" y="5"/>
                      <a:pt x="67" y="5"/>
                    </a:cubicBezTo>
                    <a:cubicBezTo>
                      <a:pt x="66" y="1"/>
                      <a:pt x="64" y="0"/>
                      <a:pt x="62" y="0"/>
                    </a:cubicBezTo>
                    <a:cubicBezTo>
                      <a:pt x="62" y="0"/>
                      <a:pt x="62" y="0"/>
                      <a:pt x="62" y="0"/>
                    </a:cubicBezTo>
                    <a:cubicBezTo>
                      <a:pt x="62" y="0"/>
                      <a:pt x="62" y="0"/>
                      <a:pt x="62" y="0"/>
                    </a:cubicBezTo>
                    <a:cubicBezTo>
                      <a:pt x="62" y="0"/>
                      <a:pt x="62" y="0"/>
                      <a:pt x="62" y="0"/>
                    </a:cubicBezTo>
                    <a:cubicBezTo>
                      <a:pt x="62" y="0"/>
                      <a:pt x="62" y="0"/>
                      <a:pt x="62" y="0"/>
                    </a:cubicBezTo>
                    <a:cubicBezTo>
                      <a:pt x="59" y="0"/>
                      <a:pt x="58" y="1"/>
                      <a:pt x="57" y="5"/>
                    </a:cubicBezTo>
                    <a:cubicBezTo>
                      <a:pt x="2" y="155"/>
                      <a:pt x="2" y="155"/>
                      <a:pt x="2" y="155"/>
                    </a:cubicBezTo>
                    <a:cubicBezTo>
                      <a:pt x="1" y="155"/>
                      <a:pt x="1" y="155"/>
                      <a:pt x="1" y="155"/>
                    </a:cubicBezTo>
                    <a:cubicBezTo>
                      <a:pt x="0" y="161"/>
                      <a:pt x="0" y="161"/>
                      <a:pt x="0" y="161"/>
                    </a:cubicBezTo>
                    <a:cubicBezTo>
                      <a:pt x="0" y="162"/>
                      <a:pt x="0" y="162"/>
                      <a:pt x="1" y="162"/>
                    </a:cubicBezTo>
                    <a:cubicBezTo>
                      <a:pt x="122" y="162"/>
                      <a:pt x="122" y="162"/>
                      <a:pt x="122" y="162"/>
                    </a:cubicBezTo>
                    <a:cubicBezTo>
                      <a:pt x="123" y="162"/>
                      <a:pt x="123" y="162"/>
                      <a:pt x="123" y="161"/>
                    </a:cubicBezTo>
                    <a:lnTo>
                      <a:pt x="122" y="155"/>
                    </a:lnTo>
                    <a:close/>
                  </a:path>
                </a:pathLst>
              </a:custGeom>
              <a:solidFill>
                <a:srgbClr val="2AB0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290" name="Freeform 182"/>
              <p:cNvSpPr>
                <a:spLocks/>
              </p:cNvSpPr>
              <p:nvPr/>
            </p:nvSpPr>
            <p:spPr bwMode="auto">
              <a:xfrm>
                <a:off x="9487019" y="2807627"/>
                <a:ext cx="108843" cy="285504"/>
              </a:xfrm>
              <a:custGeom>
                <a:avLst/>
                <a:gdLst>
                  <a:gd name="T0" fmla="*/ 62 w 62"/>
                  <a:gd name="T1" fmla="*/ 0 h 162"/>
                  <a:gd name="T2" fmla="*/ 62 w 62"/>
                  <a:gd name="T3" fmla="*/ 0 h 162"/>
                  <a:gd name="T4" fmla="*/ 62 w 62"/>
                  <a:gd name="T5" fmla="*/ 0 h 162"/>
                  <a:gd name="T6" fmla="*/ 57 w 62"/>
                  <a:gd name="T7" fmla="*/ 5 h 162"/>
                  <a:gd name="T8" fmla="*/ 2 w 62"/>
                  <a:gd name="T9" fmla="*/ 155 h 162"/>
                  <a:gd name="T10" fmla="*/ 1 w 62"/>
                  <a:gd name="T11" fmla="*/ 155 h 162"/>
                  <a:gd name="T12" fmla="*/ 0 w 62"/>
                  <a:gd name="T13" fmla="*/ 161 h 162"/>
                  <a:gd name="T14" fmla="*/ 1 w 62"/>
                  <a:gd name="T15" fmla="*/ 162 h 162"/>
                  <a:gd name="T16" fmla="*/ 62 w 62"/>
                  <a:gd name="T17" fmla="*/ 162 h 162"/>
                  <a:gd name="T18" fmla="*/ 62 w 62"/>
                  <a:gd name="T19"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162">
                    <a:moveTo>
                      <a:pt x="62" y="0"/>
                    </a:moveTo>
                    <a:cubicBezTo>
                      <a:pt x="62" y="0"/>
                      <a:pt x="62" y="0"/>
                      <a:pt x="62" y="0"/>
                    </a:cubicBezTo>
                    <a:cubicBezTo>
                      <a:pt x="62" y="0"/>
                      <a:pt x="62" y="0"/>
                      <a:pt x="62" y="0"/>
                    </a:cubicBezTo>
                    <a:cubicBezTo>
                      <a:pt x="59" y="0"/>
                      <a:pt x="58" y="1"/>
                      <a:pt x="57" y="5"/>
                    </a:cubicBezTo>
                    <a:cubicBezTo>
                      <a:pt x="2" y="155"/>
                      <a:pt x="2" y="155"/>
                      <a:pt x="2" y="155"/>
                    </a:cubicBezTo>
                    <a:cubicBezTo>
                      <a:pt x="1" y="155"/>
                      <a:pt x="1" y="155"/>
                      <a:pt x="1" y="155"/>
                    </a:cubicBezTo>
                    <a:cubicBezTo>
                      <a:pt x="0" y="161"/>
                      <a:pt x="0" y="161"/>
                      <a:pt x="0" y="161"/>
                    </a:cubicBezTo>
                    <a:cubicBezTo>
                      <a:pt x="0" y="162"/>
                      <a:pt x="0" y="162"/>
                      <a:pt x="1" y="162"/>
                    </a:cubicBezTo>
                    <a:cubicBezTo>
                      <a:pt x="62" y="162"/>
                      <a:pt x="62" y="162"/>
                      <a:pt x="62" y="162"/>
                    </a:cubicBezTo>
                    <a:lnTo>
                      <a:pt x="62" y="0"/>
                    </a:lnTo>
                    <a:close/>
                  </a:path>
                </a:pathLst>
              </a:custGeom>
              <a:solidFill>
                <a:srgbClr val="2AB0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291" name="Freeform 183"/>
              <p:cNvSpPr>
                <a:spLocks/>
              </p:cNvSpPr>
              <p:nvPr/>
            </p:nvSpPr>
            <p:spPr bwMode="auto">
              <a:xfrm>
                <a:off x="9670377" y="3097317"/>
                <a:ext cx="61119" cy="158241"/>
              </a:xfrm>
              <a:custGeom>
                <a:avLst/>
                <a:gdLst>
                  <a:gd name="T0" fmla="*/ 35 w 35"/>
                  <a:gd name="T1" fmla="*/ 72 h 90"/>
                  <a:gd name="T2" fmla="*/ 17 w 35"/>
                  <a:gd name="T3" fmla="*/ 90 h 90"/>
                  <a:gd name="T4" fmla="*/ 0 w 35"/>
                  <a:gd name="T5" fmla="*/ 72 h 90"/>
                  <a:gd name="T6" fmla="*/ 0 w 35"/>
                  <a:gd name="T7" fmla="*/ 18 h 90"/>
                  <a:gd name="T8" fmla="*/ 17 w 35"/>
                  <a:gd name="T9" fmla="*/ 0 h 90"/>
                  <a:gd name="T10" fmla="*/ 35 w 35"/>
                  <a:gd name="T11" fmla="*/ 18 h 90"/>
                  <a:gd name="T12" fmla="*/ 35 w 35"/>
                  <a:gd name="T13" fmla="*/ 72 h 90"/>
                </a:gdLst>
                <a:ahLst/>
                <a:cxnLst>
                  <a:cxn ang="0">
                    <a:pos x="T0" y="T1"/>
                  </a:cxn>
                  <a:cxn ang="0">
                    <a:pos x="T2" y="T3"/>
                  </a:cxn>
                  <a:cxn ang="0">
                    <a:pos x="T4" y="T5"/>
                  </a:cxn>
                  <a:cxn ang="0">
                    <a:pos x="T6" y="T7"/>
                  </a:cxn>
                  <a:cxn ang="0">
                    <a:pos x="T8" y="T9"/>
                  </a:cxn>
                  <a:cxn ang="0">
                    <a:pos x="T10" y="T11"/>
                  </a:cxn>
                  <a:cxn ang="0">
                    <a:pos x="T12" y="T13"/>
                  </a:cxn>
                </a:cxnLst>
                <a:rect l="0" t="0" r="r" b="b"/>
                <a:pathLst>
                  <a:path w="35" h="90">
                    <a:moveTo>
                      <a:pt x="35" y="72"/>
                    </a:moveTo>
                    <a:cubicBezTo>
                      <a:pt x="35" y="82"/>
                      <a:pt x="27" y="90"/>
                      <a:pt x="17" y="90"/>
                    </a:cubicBezTo>
                    <a:cubicBezTo>
                      <a:pt x="8" y="90"/>
                      <a:pt x="0" y="82"/>
                      <a:pt x="0" y="72"/>
                    </a:cubicBezTo>
                    <a:cubicBezTo>
                      <a:pt x="0" y="18"/>
                      <a:pt x="0" y="18"/>
                      <a:pt x="0" y="18"/>
                    </a:cubicBezTo>
                    <a:cubicBezTo>
                      <a:pt x="0" y="8"/>
                      <a:pt x="8" y="0"/>
                      <a:pt x="17" y="0"/>
                    </a:cubicBezTo>
                    <a:cubicBezTo>
                      <a:pt x="27" y="0"/>
                      <a:pt x="35" y="8"/>
                      <a:pt x="35" y="18"/>
                    </a:cubicBezTo>
                    <a:lnTo>
                      <a:pt x="35" y="72"/>
                    </a:lnTo>
                    <a:close/>
                  </a:path>
                </a:pathLst>
              </a:custGeom>
              <a:solidFill>
                <a:srgbClr val="3448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292" name="Freeform 184"/>
              <p:cNvSpPr>
                <a:spLocks/>
              </p:cNvSpPr>
              <p:nvPr/>
            </p:nvSpPr>
            <p:spPr bwMode="auto">
              <a:xfrm>
                <a:off x="9670377" y="3097317"/>
                <a:ext cx="29304" cy="158241"/>
              </a:xfrm>
              <a:custGeom>
                <a:avLst/>
                <a:gdLst>
                  <a:gd name="T0" fmla="*/ 17 w 17"/>
                  <a:gd name="T1" fmla="*/ 0 h 90"/>
                  <a:gd name="T2" fmla="*/ 0 w 17"/>
                  <a:gd name="T3" fmla="*/ 18 h 90"/>
                  <a:gd name="T4" fmla="*/ 0 w 17"/>
                  <a:gd name="T5" fmla="*/ 72 h 90"/>
                  <a:gd name="T6" fmla="*/ 17 w 17"/>
                  <a:gd name="T7" fmla="*/ 90 h 90"/>
                  <a:gd name="T8" fmla="*/ 17 w 17"/>
                  <a:gd name="T9" fmla="*/ 0 h 90"/>
                </a:gdLst>
                <a:ahLst/>
                <a:cxnLst>
                  <a:cxn ang="0">
                    <a:pos x="T0" y="T1"/>
                  </a:cxn>
                  <a:cxn ang="0">
                    <a:pos x="T2" y="T3"/>
                  </a:cxn>
                  <a:cxn ang="0">
                    <a:pos x="T4" y="T5"/>
                  </a:cxn>
                  <a:cxn ang="0">
                    <a:pos x="T6" y="T7"/>
                  </a:cxn>
                  <a:cxn ang="0">
                    <a:pos x="T8" y="T9"/>
                  </a:cxn>
                </a:cxnLst>
                <a:rect l="0" t="0" r="r" b="b"/>
                <a:pathLst>
                  <a:path w="17" h="90">
                    <a:moveTo>
                      <a:pt x="17" y="0"/>
                    </a:moveTo>
                    <a:cubicBezTo>
                      <a:pt x="8" y="0"/>
                      <a:pt x="0" y="8"/>
                      <a:pt x="0" y="18"/>
                    </a:cubicBezTo>
                    <a:cubicBezTo>
                      <a:pt x="0" y="72"/>
                      <a:pt x="0" y="72"/>
                      <a:pt x="0" y="72"/>
                    </a:cubicBezTo>
                    <a:cubicBezTo>
                      <a:pt x="0" y="82"/>
                      <a:pt x="8" y="90"/>
                      <a:pt x="17" y="90"/>
                    </a:cubicBezTo>
                    <a:lnTo>
                      <a:pt x="17" y="0"/>
                    </a:lnTo>
                    <a:close/>
                  </a:path>
                </a:pathLst>
              </a:custGeom>
              <a:solidFill>
                <a:srgbClr val="4155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293" name="Freeform 185"/>
              <p:cNvSpPr>
                <a:spLocks/>
              </p:cNvSpPr>
              <p:nvPr/>
            </p:nvSpPr>
            <p:spPr bwMode="auto">
              <a:xfrm>
                <a:off x="9548138" y="2788370"/>
                <a:ext cx="303086" cy="398533"/>
              </a:xfrm>
              <a:custGeom>
                <a:avLst/>
                <a:gdLst>
                  <a:gd name="T0" fmla="*/ 170 w 172"/>
                  <a:gd name="T1" fmla="*/ 217 h 226"/>
                  <a:gd name="T2" fmla="*/ 170 w 172"/>
                  <a:gd name="T3" fmla="*/ 217 h 226"/>
                  <a:gd name="T4" fmla="*/ 93 w 172"/>
                  <a:gd name="T5" fmla="*/ 7 h 226"/>
                  <a:gd name="T6" fmla="*/ 86 w 172"/>
                  <a:gd name="T7" fmla="*/ 0 h 226"/>
                  <a:gd name="T8" fmla="*/ 86 w 172"/>
                  <a:gd name="T9" fmla="*/ 0 h 226"/>
                  <a:gd name="T10" fmla="*/ 86 w 172"/>
                  <a:gd name="T11" fmla="*/ 0 h 226"/>
                  <a:gd name="T12" fmla="*/ 86 w 172"/>
                  <a:gd name="T13" fmla="*/ 0 h 226"/>
                  <a:gd name="T14" fmla="*/ 86 w 172"/>
                  <a:gd name="T15" fmla="*/ 0 h 226"/>
                  <a:gd name="T16" fmla="*/ 79 w 172"/>
                  <a:gd name="T17" fmla="*/ 7 h 226"/>
                  <a:gd name="T18" fmla="*/ 3 w 172"/>
                  <a:gd name="T19" fmla="*/ 217 h 226"/>
                  <a:gd name="T20" fmla="*/ 3 w 172"/>
                  <a:gd name="T21" fmla="*/ 217 h 226"/>
                  <a:gd name="T22" fmla="*/ 1 w 172"/>
                  <a:gd name="T23" fmla="*/ 224 h 226"/>
                  <a:gd name="T24" fmla="*/ 2 w 172"/>
                  <a:gd name="T25" fmla="*/ 226 h 226"/>
                  <a:gd name="T26" fmla="*/ 171 w 172"/>
                  <a:gd name="T27" fmla="*/ 226 h 226"/>
                  <a:gd name="T28" fmla="*/ 172 w 172"/>
                  <a:gd name="T29" fmla="*/ 224 h 226"/>
                  <a:gd name="T30" fmla="*/ 170 w 172"/>
                  <a:gd name="T31" fmla="*/ 217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 h="226">
                    <a:moveTo>
                      <a:pt x="170" y="217"/>
                    </a:moveTo>
                    <a:cubicBezTo>
                      <a:pt x="170" y="217"/>
                      <a:pt x="170" y="217"/>
                      <a:pt x="170" y="217"/>
                    </a:cubicBezTo>
                    <a:cubicBezTo>
                      <a:pt x="93" y="7"/>
                      <a:pt x="93" y="7"/>
                      <a:pt x="93" y="7"/>
                    </a:cubicBezTo>
                    <a:cubicBezTo>
                      <a:pt x="92" y="2"/>
                      <a:pt x="89" y="0"/>
                      <a:pt x="86" y="0"/>
                    </a:cubicBezTo>
                    <a:cubicBezTo>
                      <a:pt x="86" y="0"/>
                      <a:pt x="86" y="0"/>
                      <a:pt x="86" y="0"/>
                    </a:cubicBezTo>
                    <a:cubicBezTo>
                      <a:pt x="86" y="0"/>
                      <a:pt x="86" y="0"/>
                      <a:pt x="86" y="0"/>
                    </a:cubicBezTo>
                    <a:cubicBezTo>
                      <a:pt x="86" y="0"/>
                      <a:pt x="86" y="0"/>
                      <a:pt x="86" y="0"/>
                    </a:cubicBezTo>
                    <a:cubicBezTo>
                      <a:pt x="86" y="0"/>
                      <a:pt x="86" y="0"/>
                      <a:pt x="86" y="0"/>
                    </a:cubicBezTo>
                    <a:cubicBezTo>
                      <a:pt x="83" y="0"/>
                      <a:pt x="81" y="2"/>
                      <a:pt x="79" y="7"/>
                    </a:cubicBezTo>
                    <a:cubicBezTo>
                      <a:pt x="3" y="217"/>
                      <a:pt x="3" y="217"/>
                      <a:pt x="3" y="217"/>
                    </a:cubicBezTo>
                    <a:cubicBezTo>
                      <a:pt x="3" y="217"/>
                      <a:pt x="3" y="217"/>
                      <a:pt x="3" y="217"/>
                    </a:cubicBezTo>
                    <a:cubicBezTo>
                      <a:pt x="1" y="224"/>
                      <a:pt x="1" y="224"/>
                      <a:pt x="1" y="224"/>
                    </a:cubicBezTo>
                    <a:cubicBezTo>
                      <a:pt x="0" y="225"/>
                      <a:pt x="1" y="226"/>
                      <a:pt x="2" y="226"/>
                    </a:cubicBezTo>
                    <a:cubicBezTo>
                      <a:pt x="171" y="226"/>
                      <a:pt x="171" y="226"/>
                      <a:pt x="171" y="226"/>
                    </a:cubicBezTo>
                    <a:cubicBezTo>
                      <a:pt x="172" y="226"/>
                      <a:pt x="172" y="225"/>
                      <a:pt x="172" y="224"/>
                    </a:cubicBezTo>
                    <a:lnTo>
                      <a:pt x="170" y="217"/>
                    </a:lnTo>
                    <a:close/>
                  </a:path>
                </a:pathLst>
              </a:custGeom>
              <a:solidFill>
                <a:srgbClr val="2AB0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294" name="Freeform 186"/>
              <p:cNvSpPr>
                <a:spLocks/>
              </p:cNvSpPr>
              <p:nvPr/>
            </p:nvSpPr>
            <p:spPr bwMode="auto">
              <a:xfrm>
                <a:off x="9548138" y="2788370"/>
                <a:ext cx="151543" cy="398533"/>
              </a:xfrm>
              <a:custGeom>
                <a:avLst/>
                <a:gdLst>
                  <a:gd name="T0" fmla="*/ 86 w 86"/>
                  <a:gd name="T1" fmla="*/ 0 h 226"/>
                  <a:gd name="T2" fmla="*/ 86 w 86"/>
                  <a:gd name="T3" fmla="*/ 0 h 226"/>
                  <a:gd name="T4" fmla="*/ 86 w 86"/>
                  <a:gd name="T5" fmla="*/ 0 h 226"/>
                  <a:gd name="T6" fmla="*/ 79 w 86"/>
                  <a:gd name="T7" fmla="*/ 7 h 226"/>
                  <a:gd name="T8" fmla="*/ 3 w 86"/>
                  <a:gd name="T9" fmla="*/ 217 h 226"/>
                  <a:gd name="T10" fmla="*/ 3 w 86"/>
                  <a:gd name="T11" fmla="*/ 217 h 226"/>
                  <a:gd name="T12" fmla="*/ 1 w 86"/>
                  <a:gd name="T13" fmla="*/ 224 h 226"/>
                  <a:gd name="T14" fmla="*/ 2 w 86"/>
                  <a:gd name="T15" fmla="*/ 226 h 226"/>
                  <a:gd name="T16" fmla="*/ 86 w 86"/>
                  <a:gd name="T17" fmla="*/ 226 h 226"/>
                  <a:gd name="T18" fmla="*/ 86 w 86"/>
                  <a:gd name="T19"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226">
                    <a:moveTo>
                      <a:pt x="86" y="0"/>
                    </a:moveTo>
                    <a:cubicBezTo>
                      <a:pt x="86" y="0"/>
                      <a:pt x="86" y="0"/>
                      <a:pt x="86" y="0"/>
                    </a:cubicBezTo>
                    <a:cubicBezTo>
                      <a:pt x="86" y="0"/>
                      <a:pt x="86" y="0"/>
                      <a:pt x="86" y="0"/>
                    </a:cubicBezTo>
                    <a:cubicBezTo>
                      <a:pt x="83" y="0"/>
                      <a:pt x="81" y="2"/>
                      <a:pt x="79" y="7"/>
                    </a:cubicBezTo>
                    <a:cubicBezTo>
                      <a:pt x="3" y="217"/>
                      <a:pt x="3" y="217"/>
                      <a:pt x="3" y="217"/>
                    </a:cubicBezTo>
                    <a:cubicBezTo>
                      <a:pt x="3" y="217"/>
                      <a:pt x="3" y="217"/>
                      <a:pt x="3" y="217"/>
                    </a:cubicBezTo>
                    <a:cubicBezTo>
                      <a:pt x="1" y="224"/>
                      <a:pt x="1" y="224"/>
                      <a:pt x="1" y="224"/>
                    </a:cubicBezTo>
                    <a:cubicBezTo>
                      <a:pt x="0" y="225"/>
                      <a:pt x="1" y="226"/>
                      <a:pt x="2" y="226"/>
                    </a:cubicBezTo>
                    <a:cubicBezTo>
                      <a:pt x="86" y="226"/>
                      <a:pt x="86" y="226"/>
                      <a:pt x="86" y="226"/>
                    </a:cubicBezTo>
                    <a:lnTo>
                      <a:pt x="86" y="0"/>
                    </a:lnTo>
                    <a:close/>
                  </a:path>
                </a:pathLst>
              </a:custGeom>
              <a:solidFill>
                <a:srgbClr val="4ED0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295" name="Freeform 187"/>
              <p:cNvSpPr>
                <a:spLocks/>
              </p:cNvSpPr>
              <p:nvPr/>
            </p:nvSpPr>
            <p:spPr bwMode="auto">
              <a:xfrm>
                <a:off x="9448505" y="3150064"/>
                <a:ext cx="62794" cy="158241"/>
              </a:xfrm>
              <a:custGeom>
                <a:avLst/>
                <a:gdLst>
                  <a:gd name="T0" fmla="*/ 36 w 36"/>
                  <a:gd name="T1" fmla="*/ 72 h 90"/>
                  <a:gd name="T2" fmla="*/ 18 w 36"/>
                  <a:gd name="T3" fmla="*/ 90 h 90"/>
                  <a:gd name="T4" fmla="*/ 0 w 36"/>
                  <a:gd name="T5" fmla="*/ 72 h 90"/>
                  <a:gd name="T6" fmla="*/ 0 w 36"/>
                  <a:gd name="T7" fmla="*/ 18 h 90"/>
                  <a:gd name="T8" fmla="*/ 18 w 36"/>
                  <a:gd name="T9" fmla="*/ 0 h 90"/>
                  <a:gd name="T10" fmla="*/ 36 w 36"/>
                  <a:gd name="T11" fmla="*/ 18 h 90"/>
                  <a:gd name="T12" fmla="*/ 36 w 36"/>
                  <a:gd name="T13" fmla="*/ 72 h 90"/>
                </a:gdLst>
                <a:ahLst/>
                <a:cxnLst>
                  <a:cxn ang="0">
                    <a:pos x="T0" y="T1"/>
                  </a:cxn>
                  <a:cxn ang="0">
                    <a:pos x="T2" y="T3"/>
                  </a:cxn>
                  <a:cxn ang="0">
                    <a:pos x="T4" y="T5"/>
                  </a:cxn>
                  <a:cxn ang="0">
                    <a:pos x="T6" y="T7"/>
                  </a:cxn>
                  <a:cxn ang="0">
                    <a:pos x="T8" y="T9"/>
                  </a:cxn>
                  <a:cxn ang="0">
                    <a:pos x="T10" y="T11"/>
                  </a:cxn>
                  <a:cxn ang="0">
                    <a:pos x="T12" y="T13"/>
                  </a:cxn>
                </a:cxnLst>
                <a:rect l="0" t="0" r="r" b="b"/>
                <a:pathLst>
                  <a:path w="36" h="90">
                    <a:moveTo>
                      <a:pt x="36" y="72"/>
                    </a:moveTo>
                    <a:cubicBezTo>
                      <a:pt x="36" y="82"/>
                      <a:pt x="28" y="90"/>
                      <a:pt x="18" y="90"/>
                    </a:cubicBezTo>
                    <a:cubicBezTo>
                      <a:pt x="8" y="90"/>
                      <a:pt x="0" y="82"/>
                      <a:pt x="0" y="72"/>
                    </a:cubicBezTo>
                    <a:cubicBezTo>
                      <a:pt x="0" y="18"/>
                      <a:pt x="0" y="18"/>
                      <a:pt x="0" y="18"/>
                    </a:cubicBezTo>
                    <a:cubicBezTo>
                      <a:pt x="0" y="8"/>
                      <a:pt x="8" y="0"/>
                      <a:pt x="18" y="0"/>
                    </a:cubicBezTo>
                    <a:cubicBezTo>
                      <a:pt x="28" y="0"/>
                      <a:pt x="36" y="8"/>
                      <a:pt x="36" y="18"/>
                    </a:cubicBezTo>
                    <a:lnTo>
                      <a:pt x="36" y="72"/>
                    </a:lnTo>
                    <a:close/>
                  </a:path>
                </a:pathLst>
              </a:custGeom>
              <a:solidFill>
                <a:srgbClr val="4155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296" name="Freeform 188"/>
              <p:cNvSpPr>
                <a:spLocks/>
              </p:cNvSpPr>
              <p:nvPr/>
            </p:nvSpPr>
            <p:spPr bwMode="auto">
              <a:xfrm>
                <a:off x="9448505" y="3150064"/>
                <a:ext cx="30978" cy="158241"/>
              </a:xfrm>
              <a:custGeom>
                <a:avLst/>
                <a:gdLst>
                  <a:gd name="T0" fmla="*/ 18 w 18"/>
                  <a:gd name="T1" fmla="*/ 0 h 90"/>
                  <a:gd name="T2" fmla="*/ 0 w 18"/>
                  <a:gd name="T3" fmla="*/ 18 h 90"/>
                  <a:gd name="T4" fmla="*/ 0 w 18"/>
                  <a:gd name="T5" fmla="*/ 72 h 90"/>
                  <a:gd name="T6" fmla="*/ 18 w 18"/>
                  <a:gd name="T7" fmla="*/ 90 h 90"/>
                  <a:gd name="T8" fmla="*/ 18 w 18"/>
                  <a:gd name="T9" fmla="*/ 0 h 90"/>
                </a:gdLst>
                <a:ahLst/>
                <a:cxnLst>
                  <a:cxn ang="0">
                    <a:pos x="T0" y="T1"/>
                  </a:cxn>
                  <a:cxn ang="0">
                    <a:pos x="T2" y="T3"/>
                  </a:cxn>
                  <a:cxn ang="0">
                    <a:pos x="T4" y="T5"/>
                  </a:cxn>
                  <a:cxn ang="0">
                    <a:pos x="T6" y="T7"/>
                  </a:cxn>
                  <a:cxn ang="0">
                    <a:pos x="T8" y="T9"/>
                  </a:cxn>
                </a:cxnLst>
                <a:rect l="0" t="0" r="r" b="b"/>
                <a:pathLst>
                  <a:path w="18" h="90">
                    <a:moveTo>
                      <a:pt x="18" y="0"/>
                    </a:moveTo>
                    <a:cubicBezTo>
                      <a:pt x="8" y="0"/>
                      <a:pt x="0" y="8"/>
                      <a:pt x="0" y="18"/>
                    </a:cubicBezTo>
                    <a:cubicBezTo>
                      <a:pt x="0" y="72"/>
                      <a:pt x="0" y="72"/>
                      <a:pt x="0" y="72"/>
                    </a:cubicBezTo>
                    <a:cubicBezTo>
                      <a:pt x="0" y="82"/>
                      <a:pt x="8" y="89"/>
                      <a:pt x="18" y="90"/>
                    </a:cubicBezTo>
                    <a:lnTo>
                      <a:pt x="18" y="0"/>
                    </a:lnTo>
                    <a:close/>
                  </a:path>
                </a:pathLst>
              </a:custGeom>
              <a:solidFill>
                <a:srgbClr val="536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297" name="Freeform 189"/>
              <p:cNvSpPr>
                <a:spLocks/>
              </p:cNvSpPr>
              <p:nvPr/>
            </p:nvSpPr>
            <p:spPr bwMode="auto">
              <a:xfrm>
                <a:off x="9344686" y="2728925"/>
                <a:ext cx="270433" cy="482258"/>
              </a:xfrm>
              <a:custGeom>
                <a:avLst/>
                <a:gdLst>
                  <a:gd name="T0" fmla="*/ 152 w 154"/>
                  <a:gd name="T1" fmla="*/ 263 h 274"/>
                  <a:gd name="T2" fmla="*/ 152 w 154"/>
                  <a:gd name="T3" fmla="*/ 263 h 274"/>
                  <a:gd name="T4" fmla="*/ 85 w 154"/>
                  <a:gd name="T5" fmla="*/ 8 h 274"/>
                  <a:gd name="T6" fmla="*/ 77 w 154"/>
                  <a:gd name="T7" fmla="*/ 0 h 274"/>
                  <a:gd name="T8" fmla="*/ 77 w 154"/>
                  <a:gd name="T9" fmla="*/ 0 h 274"/>
                  <a:gd name="T10" fmla="*/ 77 w 154"/>
                  <a:gd name="T11" fmla="*/ 0 h 274"/>
                  <a:gd name="T12" fmla="*/ 77 w 154"/>
                  <a:gd name="T13" fmla="*/ 0 h 274"/>
                  <a:gd name="T14" fmla="*/ 77 w 154"/>
                  <a:gd name="T15" fmla="*/ 0 h 274"/>
                  <a:gd name="T16" fmla="*/ 69 w 154"/>
                  <a:gd name="T17" fmla="*/ 8 h 274"/>
                  <a:gd name="T18" fmla="*/ 2 w 154"/>
                  <a:gd name="T19" fmla="*/ 263 h 274"/>
                  <a:gd name="T20" fmla="*/ 2 w 154"/>
                  <a:gd name="T21" fmla="*/ 263 h 274"/>
                  <a:gd name="T22" fmla="*/ 0 w 154"/>
                  <a:gd name="T23" fmla="*/ 272 h 274"/>
                  <a:gd name="T24" fmla="*/ 2 w 154"/>
                  <a:gd name="T25" fmla="*/ 274 h 274"/>
                  <a:gd name="T26" fmla="*/ 152 w 154"/>
                  <a:gd name="T27" fmla="*/ 274 h 274"/>
                  <a:gd name="T28" fmla="*/ 154 w 154"/>
                  <a:gd name="T29" fmla="*/ 272 h 274"/>
                  <a:gd name="T30" fmla="*/ 152 w 154"/>
                  <a:gd name="T31" fmla="*/ 26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274">
                    <a:moveTo>
                      <a:pt x="152" y="263"/>
                    </a:moveTo>
                    <a:cubicBezTo>
                      <a:pt x="152" y="263"/>
                      <a:pt x="152" y="263"/>
                      <a:pt x="152" y="263"/>
                    </a:cubicBezTo>
                    <a:cubicBezTo>
                      <a:pt x="152" y="263"/>
                      <a:pt x="103" y="74"/>
                      <a:pt x="85" y="8"/>
                    </a:cubicBezTo>
                    <a:cubicBezTo>
                      <a:pt x="83" y="2"/>
                      <a:pt x="80" y="0"/>
                      <a:pt x="77" y="0"/>
                    </a:cubicBezTo>
                    <a:cubicBezTo>
                      <a:pt x="77" y="0"/>
                      <a:pt x="77" y="0"/>
                      <a:pt x="77" y="0"/>
                    </a:cubicBezTo>
                    <a:cubicBezTo>
                      <a:pt x="77" y="0"/>
                      <a:pt x="77" y="0"/>
                      <a:pt x="77" y="0"/>
                    </a:cubicBezTo>
                    <a:cubicBezTo>
                      <a:pt x="77" y="0"/>
                      <a:pt x="77" y="0"/>
                      <a:pt x="77" y="0"/>
                    </a:cubicBezTo>
                    <a:cubicBezTo>
                      <a:pt x="77" y="0"/>
                      <a:pt x="77" y="0"/>
                      <a:pt x="77" y="0"/>
                    </a:cubicBezTo>
                    <a:cubicBezTo>
                      <a:pt x="74" y="0"/>
                      <a:pt x="71" y="2"/>
                      <a:pt x="69" y="8"/>
                    </a:cubicBezTo>
                    <a:cubicBezTo>
                      <a:pt x="51" y="74"/>
                      <a:pt x="2" y="263"/>
                      <a:pt x="2" y="263"/>
                    </a:cubicBezTo>
                    <a:cubicBezTo>
                      <a:pt x="2" y="263"/>
                      <a:pt x="2" y="263"/>
                      <a:pt x="2" y="263"/>
                    </a:cubicBezTo>
                    <a:cubicBezTo>
                      <a:pt x="0" y="272"/>
                      <a:pt x="0" y="272"/>
                      <a:pt x="0" y="272"/>
                    </a:cubicBezTo>
                    <a:cubicBezTo>
                      <a:pt x="0" y="273"/>
                      <a:pt x="0" y="274"/>
                      <a:pt x="2" y="274"/>
                    </a:cubicBezTo>
                    <a:cubicBezTo>
                      <a:pt x="152" y="274"/>
                      <a:pt x="152" y="274"/>
                      <a:pt x="152" y="274"/>
                    </a:cubicBezTo>
                    <a:cubicBezTo>
                      <a:pt x="154" y="274"/>
                      <a:pt x="154" y="273"/>
                      <a:pt x="154" y="272"/>
                    </a:cubicBezTo>
                    <a:lnTo>
                      <a:pt x="152" y="263"/>
                    </a:lnTo>
                    <a:close/>
                  </a:path>
                </a:pathLst>
              </a:custGeom>
              <a:solidFill>
                <a:srgbClr val="3BBF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298" name="Freeform 190"/>
              <p:cNvSpPr>
                <a:spLocks/>
              </p:cNvSpPr>
              <p:nvPr/>
            </p:nvSpPr>
            <p:spPr bwMode="auto">
              <a:xfrm>
                <a:off x="9344686" y="2728925"/>
                <a:ext cx="134798" cy="482258"/>
              </a:xfrm>
              <a:custGeom>
                <a:avLst/>
                <a:gdLst>
                  <a:gd name="T0" fmla="*/ 77 w 77"/>
                  <a:gd name="T1" fmla="*/ 0 h 274"/>
                  <a:gd name="T2" fmla="*/ 77 w 77"/>
                  <a:gd name="T3" fmla="*/ 0 h 274"/>
                  <a:gd name="T4" fmla="*/ 77 w 77"/>
                  <a:gd name="T5" fmla="*/ 0 h 274"/>
                  <a:gd name="T6" fmla="*/ 69 w 77"/>
                  <a:gd name="T7" fmla="*/ 8 h 274"/>
                  <a:gd name="T8" fmla="*/ 2 w 77"/>
                  <a:gd name="T9" fmla="*/ 263 h 274"/>
                  <a:gd name="T10" fmla="*/ 2 w 77"/>
                  <a:gd name="T11" fmla="*/ 263 h 274"/>
                  <a:gd name="T12" fmla="*/ 0 w 77"/>
                  <a:gd name="T13" fmla="*/ 272 h 274"/>
                  <a:gd name="T14" fmla="*/ 2 w 77"/>
                  <a:gd name="T15" fmla="*/ 274 h 274"/>
                  <a:gd name="T16" fmla="*/ 77 w 77"/>
                  <a:gd name="T17" fmla="*/ 274 h 274"/>
                  <a:gd name="T18" fmla="*/ 77 w 77"/>
                  <a:gd name="T19"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274">
                    <a:moveTo>
                      <a:pt x="77" y="0"/>
                    </a:moveTo>
                    <a:cubicBezTo>
                      <a:pt x="77" y="0"/>
                      <a:pt x="77" y="0"/>
                      <a:pt x="77" y="0"/>
                    </a:cubicBezTo>
                    <a:cubicBezTo>
                      <a:pt x="77" y="0"/>
                      <a:pt x="77" y="0"/>
                      <a:pt x="77" y="0"/>
                    </a:cubicBezTo>
                    <a:cubicBezTo>
                      <a:pt x="74" y="0"/>
                      <a:pt x="71" y="2"/>
                      <a:pt x="69" y="8"/>
                    </a:cubicBezTo>
                    <a:cubicBezTo>
                      <a:pt x="51" y="74"/>
                      <a:pt x="2" y="263"/>
                      <a:pt x="2" y="263"/>
                    </a:cubicBezTo>
                    <a:cubicBezTo>
                      <a:pt x="2" y="263"/>
                      <a:pt x="2" y="263"/>
                      <a:pt x="2" y="263"/>
                    </a:cubicBezTo>
                    <a:cubicBezTo>
                      <a:pt x="0" y="272"/>
                      <a:pt x="0" y="272"/>
                      <a:pt x="0" y="272"/>
                    </a:cubicBezTo>
                    <a:cubicBezTo>
                      <a:pt x="0" y="273"/>
                      <a:pt x="0" y="274"/>
                      <a:pt x="2" y="274"/>
                    </a:cubicBezTo>
                    <a:cubicBezTo>
                      <a:pt x="77" y="274"/>
                      <a:pt x="77" y="274"/>
                      <a:pt x="77" y="274"/>
                    </a:cubicBezTo>
                    <a:lnTo>
                      <a:pt x="77" y="0"/>
                    </a:lnTo>
                    <a:close/>
                  </a:path>
                </a:pathLst>
              </a:custGeom>
              <a:solidFill>
                <a:srgbClr val="4ED0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grpSp>
        <p:grpSp>
          <p:nvGrpSpPr>
            <p:cNvPr id="75" name="组合 74"/>
            <p:cNvGrpSpPr/>
            <p:nvPr/>
          </p:nvGrpSpPr>
          <p:grpSpPr>
            <a:xfrm>
              <a:off x="1644062" y="3996336"/>
              <a:ext cx="868050" cy="514170"/>
              <a:chOff x="8576647" y="4734697"/>
              <a:chExt cx="868050" cy="514170"/>
            </a:xfrm>
          </p:grpSpPr>
          <p:grpSp>
            <p:nvGrpSpPr>
              <p:cNvPr id="280" name="组合 279"/>
              <p:cNvGrpSpPr/>
              <p:nvPr/>
            </p:nvGrpSpPr>
            <p:grpSpPr>
              <a:xfrm>
                <a:off x="8680461" y="4734697"/>
                <a:ext cx="166571" cy="341232"/>
                <a:chOff x="5984779" y="3525825"/>
                <a:chExt cx="191118" cy="299966"/>
              </a:xfrm>
            </p:grpSpPr>
            <p:sp>
              <p:nvSpPr>
                <p:cNvPr id="282" name="Freeform 29"/>
                <p:cNvSpPr>
                  <a:spLocks/>
                </p:cNvSpPr>
                <p:nvPr/>
              </p:nvSpPr>
              <p:spPr bwMode="auto">
                <a:xfrm>
                  <a:off x="6049329" y="3559998"/>
                  <a:ext cx="67081" cy="265793"/>
                </a:xfrm>
                <a:custGeom>
                  <a:avLst/>
                  <a:gdLst>
                    <a:gd name="T0" fmla="*/ 42 w 42"/>
                    <a:gd name="T1" fmla="*/ 165 h 165"/>
                    <a:gd name="T2" fmla="*/ 25 w 42"/>
                    <a:gd name="T3" fmla="*/ 37 h 165"/>
                    <a:gd name="T4" fmla="*/ 39 w 42"/>
                    <a:gd name="T5" fmla="*/ 19 h 165"/>
                    <a:gd name="T6" fmla="*/ 21 w 42"/>
                    <a:gd name="T7" fmla="*/ 0 h 165"/>
                    <a:gd name="T8" fmla="*/ 2 w 42"/>
                    <a:gd name="T9" fmla="*/ 19 h 165"/>
                    <a:gd name="T10" fmla="*/ 16 w 42"/>
                    <a:gd name="T11" fmla="*/ 37 h 165"/>
                    <a:gd name="T12" fmla="*/ 0 w 42"/>
                    <a:gd name="T13" fmla="*/ 165 h 165"/>
                    <a:gd name="T14" fmla="*/ 42 w 42"/>
                    <a:gd name="T15" fmla="*/ 165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65">
                      <a:moveTo>
                        <a:pt x="42" y="165"/>
                      </a:moveTo>
                      <a:cubicBezTo>
                        <a:pt x="25" y="37"/>
                        <a:pt x="25" y="37"/>
                        <a:pt x="25" y="37"/>
                      </a:cubicBezTo>
                      <a:cubicBezTo>
                        <a:pt x="33" y="35"/>
                        <a:pt x="39" y="28"/>
                        <a:pt x="39" y="19"/>
                      </a:cubicBezTo>
                      <a:cubicBezTo>
                        <a:pt x="39" y="8"/>
                        <a:pt x="31" y="0"/>
                        <a:pt x="21" y="0"/>
                      </a:cubicBezTo>
                      <a:cubicBezTo>
                        <a:pt x="10" y="0"/>
                        <a:pt x="2" y="8"/>
                        <a:pt x="2" y="19"/>
                      </a:cubicBezTo>
                      <a:cubicBezTo>
                        <a:pt x="2" y="28"/>
                        <a:pt x="8" y="35"/>
                        <a:pt x="16" y="37"/>
                      </a:cubicBezTo>
                      <a:cubicBezTo>
                        <a:pt x="0" y="165"/>
                        <a:pt x="0" y="165"/>
                        <a:pt x="0" y="165"/>
                      </a:cubicBezTo>
                      <a:lnTo>
                        <a:pt x="42" y="165"/>
                      </a:ln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283" name="Freeform 30"/>
                <p:cNvSpPr>
                  <a:spLocks/>
                </p:cNvSpPr>
                <p:nvPr/>
              </p:nvSpPr>
              <p:spPr bwMode="auto">
                <a:xfrm>
                  <a:off x="6020218" y="3551139"/>
                  <a:ext cx="43033" cy="78472"/>
                </a:xfrm>
                <a:custGeom>
                  <a:avLst/>
                  <a:gdLst>
                    <a:gd name="T0" fmla="*/ 5 w 27"/>
                    <a:gd name="T1" fmla="*/ 24 h 49"/>
                    <a:gd name="T2" fmla="*/ 27 w 27"/>
                    <a:gd name="T3" fmla="*/ 0 h 49"/>
                    <a:gd name="T4" fmla="*/ 24 w 27"/>
                    <a:gd name="T5" fmla="*/ 0 h 49"/>
                    <a:gd name="T6" fmla="*/ 0 w 27"/>
                    <a:gd name="T7" fmla="*/ 24 h 49"/>
                    <a:gd name="T8" fmla="*/ 24 w 27"/>
                    <a:gd name="T9" fmla="*/ 49 h 49"/>
                    <a:gd name="T10" fmla="*/ 27 w 27"/>
                    <a:gd name="T11" fmla="*/ 49 h 49"/>
                    <a:gd name="T12" fmla="*/ 5 w 27"/>
                    <a:gd name="T13" fmla="*/ 24 h 49"/>
                  </a:gdLst>
                  <a:ahLst/>
                  <a:cxnLst>
                    <a:cxn ang="0">
                      <a:pos x="T0" y="T1"/>
                    </a:cxn>
                    <a:cxn ang="0">
                      <a:pos x="T2" y="T3"/>
                    </a:cxn>
                    <a:cxn ang="0">
                      <a:pos x="T4" y="T5"/>
                    </a:cxn>
                    <a:cxn ang="0">
                      <a:pos x="T6" y="T7"/>
                    </a:cxn>
                    <a:cxn ang="0">
                      <a:pos x="T8" y="T9"/>
                    </a:cxn>
                    <a:cxn ang="0">
                      <a:pos x="T10" y="T11"/>
                    </a:cxn>
                    <a:cxn ang="0">
                      <a:pos x="T12" y="T13"/>
                    </a:cxn>
                  </a:cxnLst>
                  <a:rect l="0" t="0" r="r" b="b"/>
                  <a:pathLst>
                    <a:path w="27" h="49">
                      <a:moveTo>
                        <a:pt x="5" y="24"/>
                      </a:moveTo>
                      <a:cubicBezTo>
                        <a:pt x="5" y="12"/>
                        <a:pt x="15" y="2"/>
                        <a:pt x="27" y="0"/>
                      </a:cubicBezTo>
                      <a:cubicBezTo>
                        <a:pt x="26" y="0"/>
                        <a:pt x="25" y="0"/>
                        <a:pt x="24" y="0"/>
                      </a:cubicBezTo>
                      <a:cubicBezTo>
                        <a:pt x="11" y="0"/>
                        <a:pt x="0" y="11"/>
                        <a:pt x="0" y="24"/>
                      </a:cubicBezTo>
                      <a:cubicBezTo>
                        <a:pt x="0" y="38"/>
                        <a:pt x="11" y="49"/>
                        <a:pt x="24" y="49"/>
                      </a:cubicBezTo>
                      <a:cubicBezTo>
                        <a:pt x="25" y="49"/>
                        <a:pt x="26" y="49"/>
                        <a:pt x="27" y="49"/>
                      </a:cubicBezTo>
                      <a:cubicBezTo>
                        <a:pt x="15" y="47"/>
                        <a:pt x="5" y="37"/>
                        <a:pt x="5" y="24"/>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284" name="Freeform 31"/>
                <p:cNvSpPr>
                  <a:spLocks/>
                </p:cNvSpPr>
                <p:nvPr/>
              </p:nvSpPr>
              <p:spPr bwMode="auto">
                <a:xfrm>
                  <a:off x="5984779" y="3527090"/>
                  <a:ext cx="70878" cy="126568"/>
                </a:xfrm>
                <a:custGeom>
                  <a:avLst/>
                  <a:gdLst>
                    <a:gd name="T0" fmla="*/ 9 w 44"/>
                    <a:gd name="T1" fmla="*/ 39 h 79"/>
                    <a:gd name="T2" fmla="*/ 44 w 44"/>
                    <a:gd name="T3" fmla="*/ 1 h 79"/>
                    <a:gd name="T4" fmla="*/ 39 w 44"/>
                    <a:gd name="T5" fmla="*/ 0 h 79"/>
                    <a:gd name="T6" fmla="*/ 0 w 44"/>
                    <a:gd name="T7" fmla="*/ 39 h 79"/>
                    <a:gd name="T8" fmla="*/ 39 w 44"/>
                    <a:gd name="T9" fmla="*/ 79 h 79"/>
                    <a:gd name="T10" fmla="*/ 44 w 44"/>
                    <a:gd name="T11" fmla="*/ 78 h 79"/>
                    <a:gd name="T12" fmla="*/ 9 w 44"/>
                    <a:gd name="T13" fmla="*/ 39 h 79"/>
                  </a:gdLst>
                  <a:ahLst/>
                  <a:cxnLst>
                    <a:cxn ang="0">
                      <a:pos x="T0" y="T1"/>
                    </a:cxn>
                    <a:cxn ang="0">
                      <a:pos x="T2" y="T3"/>
                    </a:cxn>
                    <a:cxn ang="0">
                      <a:pos x="T4" y="T5"/>
                    </a:cxn>
                    <a:cxn ang="0">
                      <a:pos x="T6" y="T7"/>
                    </a:cxn>
                    <a:cxn ang="0">
                      <a:pos x="T8" y="T9"/>
                    </a:cxn>
                    <a:cxn ang="0">
                      <a:pos x="T10" y="T11"/>
                    </a:cxn>
                    <a:cxn ang="0">
                      <a:pos x="T12" y="T13"/>
                    </a:cxn>
                  </a:cxnLst>
                  <a:rect l="0" t="0" r="r" b="b"/>
                  <a:pathLst>
                    <a:path w="44" h="79">
                      <a:moveTo>
                        <a:pt x="9" y="39"/>
                      </a:moveTo>
                      <a:cubicBezTo>
                        <a:pt x="9" y="19"/>
                        <a:pt x="24" y="3"/>
                        <a:pt x="44" y="1"/>
                      </a:cubicBezTo>
                      <a:cubicBezTo>
                        <a:pt x="42" y="0"/>
                        <a:pt x="41" y="0"/>
                        <a:pt x="39" y="0"/>
                      </a:cubicBezTo>
                      <a:cubicBezTo>
                        <a:pt x="17" y="0"/>
                        <a:pt x="0" y="18"/>
                        <a:pt x="0" y="39"/>
                      </a:cubicBezTo>
                      <a:cubicBezTo>
                        <a:pt x="0" y="61"/>
                        <a:pt x="17" y="79"/>
                        <a:pt x="39" y="79"/>
                      </a:cubicBezTo>
                      <a:cubicBezTo>
                        <a:pt x="41" y="79"/>
                        <a:pt x="42" y="79"/>
                        <a:pt x="44" y="78"/>
                      </a:cubicBezTo>
                      <a:cubicBezTo>
                        <a:pt x="24" y="76"/>
                        <a:pt x="9" y="60"/>
                        <a:pt x="9" y="39"/>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285" name="Freeform 32"/>
                <p:cNvSpPr>
                  <a:spLocks/>
                </p:cNvSpPr>
                <p:nvPr/>
              </p:nvSpPr>
              <p:spPr bwMode="auto">
                <a:xfrm>
                  <a:off x="6097425" y="3549872"/>
                  <a:ext cx="43033" cy="75941"/>
                </a:xfrm>
                <a:custGeom>
                  <a:avLst/>
                  <a:gdLst>
                    <a:gd name="T0" fmla="*/ 22 w 27"/>
                    <a:gd name="T1" fmla="*/ 24 h 48"/>
                    <a:gd name="T2" fmla="*/ 0 w 27"/>
                    <a:gd name="T3" fmla="*/ 0 h 48"/>
                    <a:gd name="T4" fmla="*/ 3 w 27"/>
                    <a:gd name="T5" fmla="*/ 0 h 48"/>
                    <a:gd name="T6" fmla="*/ 27 w 27"/>
                    <a:gd name="T7" fmla="*/ 24 h 48"/>
                    <a:gd name="T8" fmla="*/ 3 w 27"/>
                    <a:gd name="T9" fmla="*/ 48 h 48"/>
                    <a:gd name="T10" fmla="*/ 0 w 27"/>
                    <a:gd name="T11" fmla="*/ 48 h 48"/>
                    <a:gd name="T12" fmla="*/ 22 w 27"/>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27" h="48">
                      <a:moveTo>
                        <a:pt x="22" y="24"/>
                      </a:moveTo>
                      <a:cubicBezTo>
                        <a:pt x="22" y="12"/>
                        <a:pt x="12" y="1"/>
                        <a:pt x="0" y="0"/>
                      </a:cubicBezTo>
                      <a:cubicBezTo>
                        <a:pt x="1" y="0"/>
                        <a:pt x="2" y="0"/>
                        <a:pt x="3" y="0"/>
                      </a:cubicBezTo>
                      <a:cubicBezTo>
                        <a:pt x="16" y="0"/>
                        <a:pt x="27" y="11"/>
                        <a:pt x="27" y="24"/>
                      </a:cubicBezTo>
                      <a:cubicBezTo>
                        <a:pt x="27" y="38"/>
                        <a:pt x="16" y="48"/>
                        <a:pt x="3" y="48"/>
                      </a:cubicBezTo>
                      <a:cubicBezTo>
                        <a:pt x="2" y="48"/>
                        <a:pt x="1" y="48"/>
                        <a:pt x="0" y="48"/>
                      </a:cubicBezTo>
                      <a:cubicBezTo>
                        <a:pt x="12" y="47"/>
                        <a:pt x="22" y="37"/>
                        <a:pt x="22" y="24"/>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286" name="Freeform 33"/>
                <p:cNvSpPr>
                  <a:spLocks/>
                </p:cNvSpPr>
                <p:nvPr/>
              </p:nvSpPr>
              <p:spPr bwMode="auto">
                <a:xfrm>
                  <a:off x="6105019" y="3525825"/>
                  <a:ext cx="70878" cy="125303"/>
                </a:xfrm>
                <a:custGeom>
                  <a:avLst/>
                  <a:gdLst>
                    <a:gd name="T0" fmla="*/ 35 w 44"/>
                    <a:gd name="T1" fmla="*/ 39 h 78"/>
                    <a:gd name="T2" fmla="*/ 0 w 44"/>
                    <a:gd name="T3" fmla="*/ 0 h 78"/>
                    <a:gd name="T4" fmla="*/ 5 w 44"/>
                    <a:gd name="T5" fmla="*/ 0 h 78"/>
                    <a:gd name="T6" fmla="*/ 44 w 44"/>
                    <a:gd name="T7" fmla="*/ 39 h 78"/>
                    <a:gd name="T8" fmla="*/ 5 w 44"/>
                    <a:gd name="T9" fmla="*/ 78 h 78"/>
                    <a:gd name="T10" fmla="*/ 0 w 44"/>
                    <a:gd name="T11" fmla="*/ 78 h 78"/>
                    <a:gd name="T12" fmla="*/ 35 w 44"/>
                    <a:gd name="T13" fmla="*/ 39 h 78"/>
                  </a:gdLst>
                  <a:ahLst/>
                  <a:cxnLst>
                    <a:cxn ang="0">
                      <a:pos x="T0" y="T1"/>
                    </a:cxn>
                    <a:cxn ang="0">
                      <a:pos x="T2" y="T3"/>
                    </a:cxn>
                    <a:cxn ang="0">
                      <a:pos x="T4" y="T5"/>
                    </a:cxn>
                    <a:cxn ang="0">
                      <a:pos x="T6" y="T7"/>
                    </a:cxn>
                    <a:cxn ang="0">
                      <a:pos x="T8" y="T9"/>
                    </a:cxn>
                    <a:cxn ang="0">
                      <a:pos x="T10" y="T11"/>
                    </a:cxn>
                    <a:cxn ang="0">
                      <a:pos x="T12" y="T13"/>
                    </a:cxn>
                  </a:cxnLst>
                  <a:rect l="0" t="0" r="r" b="b"/>
                  <a:pathLst>
                    <a:path w="44" h="78">
                      <a:moveTo>
                        <a:pt x="35" y="39"/>
                      </a:moveTo>
                      <a:cubicBezTo>
                        <a:pt x="35" y="19"/>
                        <a:pt x="20" y="2"/>
                        <a:pt x="0" y="0"/>
                      </a:cubicBezTo>
                      <a:cubicBezTo>
                        <a:pt x="2" y="0"/>
                        <a:pt x="3" y="0"/>
                        <a:pt x="5" y="0"/>
                      </a:cubicBezTo>
                      <a:cubicBezTo>
                        <a:pt x="27" y="0"/>
                        <a:pt x="44" y="17"/>
                        <a:pt x="44" y="39"/>
                      </a:cubicBezTo>
                      <a:cubicBezTo>
                        <a:pt x="44" y="61"/>
                        <a:pt x="27" y="78"/>
                        <a:pt x="5" y="78"/>
                      </a:cubicBezTo>
                      <a:cubicBezTo>
                        <a:pt x="3" y="78"/>
                        <a:pt x="2" y="78"/>
                        <a:pt x="0" y="78"/>
                      </a:cubicBezTo>
                      <a:cubicBezTo>
                        <a:pt x="20" y="76"/>
                        <a:pt x="35" y="59"/>
                        <a:pt x="35" y="39"/>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grpSp>
          <p:sp>
            <p:nvSpPr>
              <p:cNvPr id="281" name="文本框 280"/>
              <p:cNvSpPr txBox="1"/>
              <p:nvPr/>
            </p:nvSpPr>
            <p:spPr>
              <a:xfrm>
                <a:off x="8576647" y="5018035"/>
                <a:ext cx="868050" cy="230832"/>
              </a:xfrm>
              <a:prstGeom prst="rect">
                <a:avLst/>
              </a:prstGeom>
              <a:noFill/>
            </p:spPr>
            <p:txBody>
              <a:bodyPr wrap="square" rtlCol="0">
                <a:spAutoFit/>
              </a:bodyPr>
              <a:lstStyle/>
              <a:p>
                <a:pPr defTabSz="914400">
                  <a:lnSpc>
                    <a:spcPct val="90000"/>
                  </a:lnSpc>
                </a:pPr>
                <a:r>
                  <a:rPr lang="en-US" altLang="zh-CN" sz="1000" dirty="0">
                    <a:solidFill>
                      <a:srgbClr val="000000"/>
                    </a:solidFill>
                    <a:latin typeface="New roman"/>
                  </a:rPr>
                  <a:t>RSU3</a:t>
                </a:r>
                <a:endParaRPr lang="zh-CN" altLang="en-US" sz="1000" dirty="0">
                  <a:solidFill>
                    <a:srgbClr val="000000"/>
                  </a:solidFill>
                  <a:latin typeface="New roman"/>
                </a:endParaRPr>
              </a:p>
            </p:txBody>
          </p:sp>
        </p:grpSp>
        <p:grpSp>
          <p:nvGrpSpPr>
            <p:cNvPr id="76" name="组合 75"/>
            <p:cNvGrpSpPr/>
            <p:nvPr/>
          </p:nvGrpSpPr>
          <p:grpSpPr>
            <a:xfrm>
              <a:off x="5358431" y="3056119"/>
              <a:ext cx="868050" cy="525204"/>
              <a:chOff x="8579883" y="4734697"/>
              <a:chExt cx="868050" cy="525204"/>
            </a:xfrm>
          </p:grpSpPr>
          <p:grpSp>
            <p:nvGrpSpPr>
              <p:cNvPr id="273" name="组合 272"/>
              <p:cNvGrpSpPr/>
              <p:nvPr/>
            </p:nvGrpSpPr>
            <p:grpSpPr>
              <a:xfrm>
                <a:off x="8680461" y="4734697"/>
                <a:ext cx="166571" cy="341232"/>
                <a:chOff x="5984779" y="3525825"/>
                <a:chExt cx="191118" cy="299966"/>
              </a:xfrm>
            </p:grpSpPr>
            <p:sp>
              <p:nvSpPr>
                <p:cNvPr id="275" name="Freeform 29"/>
                <p:cNvSpPr>
                  <a:spLocks/>
                </p:cNvSpPr>
                <p:nvPr/>
              </p:nvSpPr>
              <p:spPr bwMode="auto">
                <a:xfrm>
                  <a:off x="6049329" y="3559998"/>
                  <a:ext cx="67081" cy="265793"/>
                </a:xfrm>
                <a:custGeom>
                  <a:avLst/>
                  <a:gdLst>
                    <a:gd name="T0" fmla="*/ 42 w 42"/>
                    <a:gd name="T1" fmla="*/ 165 h 165"/>
                    <a:gd name="T2" fmla="*/ 25 w 42"/>
                    <a:gd name="T3" fmla="*/ 37 h 165"/>
                    <a:gd name="T4" fmla="*/ 39 w 42"/>
                    <a:gd name="T5" fmla="*/ 19 h 165"/>
                    <a:gd name="T6" fmla="*/ 21 w 42"/>
                    <a:gd name="T7" fmla="*/ 0 h 165"/>
                    <a:gd name="T8" fmla="*/ 2 w 42"/>
                    <a:gd name="T9" fmla="*/ 19 h 165"/>
                    <a:gd name="T10" fmla="*/ 16 w 42"/>
                    <a:gd name="T11" fmla="*/ 37 h 165"/>
                    <a:gd name="T12" fmla="*/ 0 w 42"/>
                    <a:gd name="T13" fmla="*/ 165 h 165"/>
                    <a:gd name="T14" fmla="*/ 42 w 42"/>
                    <a:gd name="T15" fmla="*/ 165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65">
                      <a:moveTo>
                        <a:pt x="42" y="165"/>
                      </a:moveTo>
                      <a:cubicBezTo>
                        <a:pt x="25" y="37"/>
                        <a:pt x="25" y="37"/>
                        <a:pt x="25" y="37"/>
                      </a:cubicBezTo>
                      <a:cubicBezTo>
                        <a:pt x="33" y="35"/>
                        <a:pt x="39" y="28"/>
                        <a:pt x="39" y="19"/>
                      </a:cubicBezTo>
                      <a:cubicBezTo>
                        <a:pt x="39" y="8"/>
                        <a:pt x="31" y="0"/>
                        <a:pt x="21" y="0"/>
                      </a:cubicBezTo>
                      <a:cubicBezTo>
                        <a:pt x="10" y="0"/>
                        <a:pt x="2" y="8"/>
                        <a:pt x="2" y="19"/>
                      </a:cubicBezTo>
                      <a:cubicBezTo>
                        <a:pt x="2" y="28"/>
                        <a:pt x="8" y="35"/>
                        <a:pt x="16" y="37"/>
                      </a:cubicBezTo>
                      <a:cubicBezTo>
                        <a:pt x="0" y="165"/>
                        <a:pt x="0" y="165"/>
                        <a:pt x="0" y="165"/>
                      </a:cubicBezTo>
                      <a:lnTo>
                        <a:pt x="42" y="165"/>
                      </a:ln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276" name="Freeform 30"/>
                <p:cNvSpPr>
                  <a:spLocks/>
                </p:cNvSpPr>
                <p:nvPr/>
              </p:nvSpPr>
              <p:spPr bwMode="auto">
                <a:xfrm>
                  <a:off x="6020218" y="3551139"/>
                  <a:ext cx="43033" cy="78472"/>
                </a:xfrm>
                <a:custGeom>
                  <a:avLst/>
                  <a:gdLst>
                    <a:gd name="T0" fmla="*/ 5 w 27"/>
                    <a:gd name="T1" fmla="*/ 24 h 49"/>
                    <a:gd name="T2" fmla="*/ 27 w 27"/>
                    <a:gd name="T3" fmla="*/ 0 h 49"/>
                    <a:gd name="T4" fmla="*/ 24 w 27"/>
                    <a:gd name="T5" fmla="*/ 0 h 49"/>
                    <a:gd name="T6" fmla="*/ 0 w 27"/>
                    <a:gd name="T7" fmla="*/ 24 h 49"/>
                    <a:gd name="T8" fmla="*/ 24 w 27"/>
                    <a:gd name="T9" fmla="*/ 49 h 49"/>
                    <a:gd name="T10" fmla="*/ 27 w 27"/>
                    <a:gd name="T11" fmla="*/ 49 h 49"/>
                    <a:gd name="T12" fmla="*/ 5 w 27"/>
                    <a:gd name="T13" fmla="*/ 24 h 49"/>
                  </a:gdLst>
                  <a:ahLst/>
                  <a:cxnLst>
                    <a:cxn ang="0">
                      <a:pos x="T0" y="T1"/>
                    </a:cxn>
                    <a:cxn ang="0">
                      <a:pos x="T2" y="T3"/>
                    </a:cxn>
                    <a:cxn ang="0">
                      <a:pos x="T4" y="T5"/>
                    </a:cxn>
                    <a:cxn ang="0">
                      <a:pos x="T6" y="T7"/>
                    </a:cxn>
                    <a:cxn ang="0">
                      <a:pos x="T8" y="T9"/>
                    </a:cxn>
                    <a:cxn ang="0">
                      <a:pos x="T10" y="T11"/>
                    </a:cxn>
                    <a:cxn ang="0">
                      <a:pos x="T12" y="T13"/>
                    </a:cxn>
                  </a:cxnLst>
                  <a:rect l="0" t="0" r="r" b="b"/>
                  <a:pathLst>
                    <a:path w="27" h="49">
                      <a:moveTo>
                        <a:pt x="5" y="24"/>
                      </a:moveTo>
                      <a:cubicBezTo>
                        <a:pt x="5" y="12"/>
                        <a:pt x="15" y="2"/>
                        <a:pt x="27" y="0"/>
                      </a:cubicBezTo>
                      <a:cubicBezTo>
                        <a:pt x="26" y="0"/>
                        <a:pt x="25" y="0"/>
                        <a:pt x="24" y="0"/>
                      </a:cubicBezTo>
                      <a:cubicBezTo>
                        <a:pt x="11" y="0"/>
                        <a:pt x="0" y="11"/>
                        <a:pt x="0" y="24"/>
                      </a:cubicBezTo>
                      <a:cubicBezTo>
                        <a:pt x="0" y="38"/>
                        <a:pt x="11" y="49"/>
                        <a:pt x="24" y="49"/>
                      </a:cubicBezTo>
                      <a:cubicBezTo>
                        <a:pt x="25" y="49"/>
                        <a:pt x="26" y="49"/>
                        <a:pt x="27" y="49"/>
                      </a:cubicBezTo>
                      <a:cubicBezTo>
                        <a:pt x="15" y="47"/>
                        <a:pt x="5" y="37"/>
                        <a:pt x="5" y="24"/>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277" name="Freeform 31"/>
                <p:cNvSpPr>
                  <a:spLocks/>
                </p:cNvSpPr>
                <p:nvPr/>
              </p:nvSpPr>
              <p:spPr bwMode="auto">
                <a:xfrm>
                  <a:off x="5984779" y="3527090"/>
                  <a:ext cx="70878" cy="126568"/>
                </a:xfrm>
                <a:custGeom>
                  <a:avLst/>
                  <a:gdLst>
                    <a:gd name="T0" fmla="*/ 9 w 44"/>
                    <a:gd name="T1" fmla="*/ 39 h 79"/>
                    <a:gd name="T2" fmla="*/ 44 w 44"/>
                    <a:gd name="T3" fmla="*/ 1 h 79"/>
                    <a:gd name="T4" fmla="*/ 39 w 44"/>
                    <a:gd name="T5" fmla="*/ 0 h 79"/>
                    <a:gd name="T6" fmla="*/ 0 w 44"/>
                    <a:gd name="T7" fmla="*/ 39 h 79"/>
                    <a:gd name="T8" fmla="*/ 39 w 44"/>
                    <a:gd name="T9" fmla="*/ 79 h 79"/>
                    <a:gd name="T10" fmla="*/ 44 w 44"/>
                    <a:gd name="T11" fmla="*/ 78 h 79"/>
                    <a:gd name="T12" fmla="*/ 9 w 44"/>
                    <a:gd name="T13" fmla="*/ 39 h 79"/>
                  </a:gdLst>
                  <a:ahLst/>
                  <a:cxnLst>
                    <a:cxn ang="0">
                      <a:pos x="T0" y="T1"/>
                    </a:cxn>
                    <a:cxn ang="0">
                      <a:pos x="T2" y="T3"/>
                    </a:cxn>
                    <a:cxn ang="0">
                      <a:pos x="T4" y="T5"/>
                    </a:cxn>
                    <a:cxn ang="0">
                      <a:pos x="T6" y="T7"/>
                    </a:cxn>
                    <a:cxn ang="0">
                      <a:pos x="T8" y="T9"/>
                    </a:cxn>
                    <a:cxn ang="0">
                      <a:pos x="T10" y="T11"/>
                    </a:cxn>
                    <a:cxn ang="0">
                      <a:pos x="T12" y="T13"/>
                    </a:cxn>
                  </a:cxnLst>
                  <a:rect l="0" t="0" r="r" b="b"/>
                  <a:pathLst>
                    <a:path w="44" h="79">
                      <a:moveTo>
                        <a:pt x="9" y="39"/>
                      </a:moveTo>
                      <a:cubicBezTo>
                        <a:pt x="9" y="19"/>
                        <a:pt x="24" y="3"/>
                        <a:pt x="44" y="1"/>
                      </a:cubicBezTo>
                      <a:cubicBezTo>
                        <a:pt x="42" y="0"/>
                        <a:pt x="41" y="0"/>
                        <a:pt x="39" y="0"/>
                      </a:cubicBezTo>
                      <a:cubicBezTo>
                        <a:pt x="17" y="0"/>
                        <a:pt x="0" y="18"/>
                        <a:pt x="0" y="39"/>
                      </a:cubicBezTo>
                      <a:cubicBezTo>
                        <a:pt x="0" y="61"/>
                        <a:pt x="17" y="79"/>
                        <a:pt x="39" y="79"/>
                      </a:cubicBezTo>
                      <a:cubicBezTo>
                        <a:pt x="41" y="79"/>
                        <a:pt x="42" y="79"/>
                        <a:pt x="44" y="78"/>
                      </a:cubicBezTo>
                      <a:cubicBezTo>
                        <a:pt x="24" y="76"/>
                        <a:pt x="9" y="60"/>
                        <a:pt x="9" y="39"/>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278" name="Freeform 32"/>
                <p:cNvSpPr>
                  <a:spLocks/>
                </p:cNvSpPr>
                <p:nvPr/>
              </p:nvSpPr>
              <p:spPr bwMode="auto">
                <a:xfrm>
                  <a:off x="6097425" y="3549872"/>
                  <a:ext cx="43033" cy="75941"/>
                </a:xfrm>
                <a:custGeom>
                  <a:avLst/>
                  <a:gdLst>
                    <a:gd name="T0" fmla="*/ 22 w 27"/>
                    <a:gd name="T1" fmla="*/ 24 h 48"/>
                    <a:gd name="T2" fmla="*/ 0 w 27"/>
                    <a:gd name="T3" fmla="*/ 0 h 48"/>
                    <a:gd name="T4" fmla="*/ 3 w 27"/>
                    <a:gd name="T5" fmla="*/ 0 h 48"/>
                    <a:gd name="T6" fmla="*/ 27 w 27"/>
                    <a:gd name="T7" fmla="*/ 24 h 48"/>
                    <a:gd name="T8" fmla="*/ 3 w 27"/>
                    <a:gd name="T9" fmla="*/ 48 h 48"/>
                    <a:gd name="T10" fmla="*/ 0 w 27"/>
                    <a:gd name="T11" fmla="*/ 48 h 48"/>
                    <a:gd name="T12" fmla="*/ 22 w 27"/>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27" h="48">
                      <a:moveTo>
                        <a:pt x="22" y="24"/>
                      </a:moveTo>
                      <a:cubicBezTo>
                        <a:pt x="22" y="12"/>
                        <a:pt x="12" y="1"/>
                        <a:pt x="0" y="0"/>
                      </a:cubicBezTo>
                      <a:cubicBezTo>
                        <a:pt x="1" y="0"/>
                        <a:pt x="2" y="0"/>
                        <a:pt x="3" y="0"/>
                      </a:cubicBezTo>
                      <a:cubicBezTo>
                        <a:pt x="16" y="0"/>
                        <a:pt x="27" y="11"/>
                        <a:pt x="27" y="24"/>
                      </a:cubicBezTo>
                      <a:cubicBezTo>
                        <a:pt x="27" y="38"/>
                        <a:pt x="16" y="48"/>
                        <a:pt x="3" y="48"/>
                      </a:cubicBezTo>
                      <a:cubicBezTo>
                        <a:pt x="2" y="48"/>
                        <a:pt x="1" y="48"/>
                        <a:pt x="0" y="48"/>
                      </a:cubicBezTo>
                      <a:cubicBezTo>
                        <a:pt x="12" y="47"/>
                        <a:pt x="22" y="37"/>
                        <a:pt x="22" y="24"/>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sp>
              <p:nvSpPr>
                <p:cNvPr id="279" name="Freeform 33"/>
                <p:cNvSpPr>
                  <a:spLocks/>
                </p:cNvSpPr>
                <p:nvPr/>
              </p:nvSpPr>
              <p:spPr bwMode="auto">
                <a:xfrm>
                  <a:off x="6105019" y="3525825"/>
                  <a:ext cx="70878" cy="125303"/>
                </a:xfrm>
                <a:custGeom>
                  <a:avLst/>
                  <a:gdLst>
                    <a:gd name="T0" fmla="*/ 35 w 44"/>
                    <a:gd name="T1" fmla="*/ 39 h 78"/>
                    <a:gd name="T2" fmla="*/ 0 w 44"/>
                    <a:gd name="T3" fmla="*/ 0 h 78"/>
                    <a:gd name="T4" fmla="*/ 5 w 44"/>
                    <a:gd name="T5" fmla="*/ 0 h 78"/>
                    <a:gd name="T6" fmla="*/ 44 w 44"/>
                    <a:gd name="T7" fmla="*/ 39 h 78"/>
                    <a:gd name="T8" fmla="*/ 5 w 44"/>
                    <a:gd name="T9" fmla="*/ 78 h 78"/>
                    <a:gd name="T10" fmla="*/ 0 w 44"/>
                    <a:gd name="T11" fmla="*/ 78 h 78"/>
                    <a:gd name="T12" fmla="*/ 35 w 44"/>
                    <a:gd name="T13" fmla="*/ 39 h 78"/>
                  </a:gdLst>
                  <a:ahLst/>
                  <a:cxnLst>
                    <a:cxn ang="0">
                      <a:pos x="T0" y="T1"/>
                    </a:cxn>
                    <a:cxn ang="0">
                      <a:pos x="T2" y="T3"/>
                    </a:cxn>
                    <a:cxn ang="0">
                      <a:pos x="T4" y="T5"/>
                    </a:cxn>
                    <a:cxn ang="0">
                      <a:pos x="T6" y="T7"/>
                    </a:cxn>
                    <a:cxn ang="0">
                      <a:pos x="T8" y="T9"/>
                    </a:cxn>
                    <a:cxn ang="0">
                      <a:pos x="T10" y="T11"/>
                    </a:cxn>
                    <a:cxn ang="0">
                      <a:pos x="T12" y="T13"/>
                    </a:cxn>
                  </a:cxnLst>
                  <a:rect l="0" t="0" r="r" b="b"/>
                  <a:pathLst>
                    <a:path w="44" h="78">
                      <a:moveTo>
                        <a:pt x="35" y="39"/>
                      </a:moveTo>
                      <a:cubicBezTo>
                        <a:pt x="35" y="19"/>
                        <a:pt x="20" y="2"/>
                        <a:pt x="0" y="0"/>
                      </a:cubicBezTo>
                      <a:cubicBezTo>
                        <a:pt x="2" y="0"/>
                        <a:pt x="3" y="0"/>
                        <a:pt x="5" y="0"/>
                      </a:cubicBezTo>
                      <a:cubicBezTo>
                        <a:pt x="27" y="0"/>
                        <a:pt x="44" y="17"/>
                        <a:pt x="44" y="39"/>
                      </a:cubicBezTo>
                      <a:cubicBezTo>
                        <a:pt x="44" y="61"/>
                        <a:pt x="27" y="78"/>
                        <a:pt x="5" y="78"/>
                      </a:cubicBezTo>
                      <a:cubicBezTo>
                        <a:pt x="3" y="78"/>
                        <a:pt x="2" y="78"/>
                        <a:pt x="0" y="78"/>
                      </a:cubicBezTo>
                      <a:cubicBezTo>
                        <a:pt x="20" y="76"/>
                        <a:pt x="35" y="59"/>
                        <a:pt x="35" y="39"/>
                      </a:cubicBezTo>
                      <a:close/>
                    </a:path>
                  </a:pathLst>
                </a:custGeom>
                <a:solidFill>
                  <a:srgbClr val="424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000000"/>
                    </a:solidFill>
                    <a:latin typeface="微软雅黑"/>
                    <a:ea typeface="微软雅黑"/>
                  </a:endParaRPr>
                </a:p>
              </p:txBody>
            </p:sp>
          </p:grpSp>
          <p:sp>
            <p:nvSpPr>
              <p:cNvPr id="274" name="文本框 273"/>
              <p:cNvSpPr txBox="1"/>
              <p:nvPr/>
            </p:nvSpPr>
            <p:spPr>
              <a:xfrm>
                <a:off x="8579883" y="5029069"/>
                <a:ext cx="868050" cy="230832"/>
              </a:xfrm>
              <a:prstGeom prst="rect">
                <a:avLst/>
              </a:prstGeom>
              <a:noFill/>
            </p:spPr>
            <p:txBody>
              <a:bodyPr wrap="square" rtlCol="0">
                <a:spAutoFit/>
              </a:bodyPr>
              <a:lstStyle/>
              <a:p>
                <a:pPr defTabSz="914400">
                  <a:lnSpc>
                    <a:spcPct val="90000"/>
                  </a:lnSpc>
                </a:pPr>
                <a:r>
                  <a:rPr lang="en-US" altLang="zh-CN" sz="1000" dirty="0">
                    <a:solidFill>
                      <a:srgbClr val="000000"/>
                    </a:solidFill>
                    <a:latin typeface="New roman"/>
                  </a:rPr>
                  <a:t>RSU2</a:t>
                </a:r>
                <a:endParaRPr lang="zh-CN" altLang="en-US" sz="1000" dirty="0">
                  <a:solidFill>
                    <a:srgbClr val="000000"/>
                  </a:solidFill>
                  <a:latin typeface="New roman"/>
                </a:endParaRPr>
              </a:p>
            </p:txBody>
          </p:sp>
        </p:grpSp>
        <p:grpSp>
          <p:nvGrpSpPr>
            <p:cNvPr id="77" name="组合 76"/>
            <p:cNvGrpSpPr/>
            <p:nvPr/>
          </p:nvGrpSpPr>
          <p:grpSpPr>
            <a:xfrm>
              <a:off x="4097302" y="2754004"/>
              <a:ext cx="1344289" cy="397935"/>
              <a:chOff x="9977737" y="2098887"/>
              <a:chExt cx="1344289" cy="397935"/>
            </a:xfrm>
          </p:grpSpPr>
          <p:sp>
            <p:nvSpPr>
              <p:cNvPr id="271" name="椭圆形标注 270"/>
              <p:cNvSpPr/>
              <p:nvPr/>
            </p:nvSpPr>
            <p:spPr>
              <a:xfrm>
                <a:off x="9977737" y="2098887"/>
                <a:ext cx="1168019" cy="362844"/>
              </a:xfrm>
              <a:prstGeom prst="wedgeEllipseCallout">
                <a:avLst/>
              </a:prstGeom>
              <a:noFill/>
              <a:ln w="9525" cap="flat" cmpd="sng" algn="ctr">
                <a:solidFill>
                  <a:srgbClr val="545454">
                    <a:shade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sp>
            <p:nvSpPr>
              <p:cNvPr id="272" name="文本框 271"/>
              <p:cNvSpPr txBox="1"/>
              <p:nvPr/>
            </p:nvSpPr>
            <p:spPr>
              <a:xfrm>
                <a:off x="10153671" y="2127490"/>
                <a:ext cx="1168355" cy="369332"/>
              </a:xfrm>
              <a:prstGeom prst="rect">
                <a:avLst/>
              </a:prstGeom>
              <a:noFill/>
            </p:spPr>
            <p:txBody>
              <a:bodyPr wrap="square" rtlCol="0">
                <a:spAutoFit/>
              </a:bodyPr>
              <a:lstStyle/>
              <a:p>
                <a:pPr defTabSz="914400">
                  <a:lnSpc>
                    <a:spcPct val="90000"/>
                  </a:lnSpc>
                  <a:defRPr/>
                </a:pPr>
                <a:r>
                  <a:rPr lang="en-US" altLang="zh-CN" sz="1000" kern="0" dirty="0">
                    <a:solidFill>
                      <a:srgbClr val="000000"/>
                    </a:solidFill>
                    <a:latin typeface="New roman"/>
                  </a:rPr>
                  <a:t>Smooth traffic flow</a:t>
                </a:r>
                <a:endParaRPr lang="zh-CN" altLang="en-US" sz="1000" kern="0" dirty="0">
                  <a:solidFill>
                    <a:srgbClr val="000000"/>
                  </a:solidFill>
                  <a:latin typeface="New roman"/>
                </a:endParaRPr>
              </a:p>
            </p:txBody>
          </p:sp>
        </p:grpSp>
        <p:sp>
          <p:nvSpPr>
            <p:cNvPr id="78" name="文本框 77"/>
            <p:cNvSpPr txBox="1"/>
            <p:nvPr/>
          </p:nvSpPr>
          <p:spPr>
            <a:xfrm>
              <a:off x="4693254" y="2176591"/>
              <a:ext cx="1092430" cy="230832"/>
            </a:xfrm>
            <a:prstGeom prst="rect">
              <a:avLst/>
            </a:prstGeom>
            <a:noFill/>
          </p:spPr>
          <p:txBody>
            <a:bodyPr wrap="square" rtlCol="0">
              <a:spAutoFit/>
            </a:bodyPr>
            <a:lstStyle/>
            <a:p>
              <a:pPr defTabSz="914400">
                <a:lnSpc>
                  <a:spcPct val="90000"/>
                </a:lnSpc>
              </a:pPr>
              <a:r>
                <a:rPr lang="en-US" altLang="zh-CN" sz="1000" dirty="0">
                  <a:solidFill>
                    <a:srgbClr val="000000"/>
                  </a:solidFill>
                  <a:latin typeface="New roman"/>
                </a:rPr>
                <a:t>Cloud Server</a:t>
              </a:r>
              <a:endParaRPr lang="zh-CN" altLang="en-US" sz="1000" dirty="0">
                <a:solidFill>
                  <a:srgbClr val="000000"/>
                </a:solidFill>
                <a:latin typeface="New roman"/>
              </a:endParaRPr>
            </a:p>
          </p:txBody>
        </p:sp>
        <p:cxnSp>
          <p:nvCxnSpPr>
            <p:cNvPr id="79" name="直接箭头连接符 78"/>
            <p:cNvCxnSpPr>
              <a:stCxn id="56" idx="28"/>
            </p:cNvCxnSpPr>
            <p:nvPr/>
          </p:nvCxnSpPr>
          <p:spPr>
            <a:xfrm flipV="1">
              <a:off x="4439907" y="4671726"/>
              <a:ext cx="1920441" cy="728560"/>
            </a:xfrm>
            <a:prstGeom prst="straightConnector1">
              <a:avLst/>
            </a:prstGeom>
            <a:noFill/>
            <a:ln w="19050" cap="flat" cmpd="sng" algn="ctr">
              <a:solidFill>
                <a:srgbClr val="545454">
                  <a:alpha val="50000"/>
                </a:srgbClr>
              </a:solidFill>
              <a:miter lim="800000"/>
              <a:tailEnd type="triangle"/>
            </a:ln>
            <a:effectLst/>
          </p:spPr>
        </p:cxnSp>
        <p:grpSp>
          <p:nvGrpSpPr>
            <p:cNvPr id="80" name="组合 79"/>
            <p:cNvGrpSpPr/>
            <p:nvPr/>
          </p:nvGrpSpPr>
          <p:grpSpPr>
            <a:xfrm>
              <a:off x="6348718" y="4183420"/>
              <a:ext cx="1240456" cy="1318980"/>
              <a:chOff x="7649636" y="4231976"/>
              <a:chExt cx="1134235" cy="1206436"/>
            </a:xfrm>
          </p:grpSpPr>
          <p:sp>
            <p:nvSpPr>
              <p:cNvPr id="264" name="圆角矩形 263"/>
              <p:cNvSpPr/>
              <p:nvPr/>
            </p:nvSpPr>
            <p:spPr>
              <a:xfrm>
                <a:off x="7649636" y="4231976"/>
                <a:ext cx="865845" cy="1206436"/>
              </a:xfrm>
              <a:prstGeom prst="roundRect">
                <a:avLst/>
              </a:prstGeom>
              <a:noFill/>
              <a:ln w="19050" cap="flat" cmpd="sng" algn="ctr">
                <a:solidFill>
                  <a:srgbClr val="545454">
                    <a:shade val="50000"/>
                    <a:alpha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sp>
            <p:nvSpPr>
              <p:cNvPr id="265" name="Freeform 191"/>
              <p:cNvSpPr>
                <a:spLocks noEditPoints="1"/>
              </p:cNvSpPr>
              <p:nvPr/>
            </p:nvSpPr>
            <p:spPr bwMode="auto">
              <a:xfrm>
                <a:off x="7694952" y="4292324"/>
                <a:ext cx="241616" cy="323079"/>
              </a:xfrm>
              <a:custGeom>
                <a:avLst/>
                <a:gdLst>
                  <a:gd name="T0" fmla="*/ 109 w 140"/>
                  <a:gd name="T1" fmla="*/ 73 h 136"/>
                  <a:gd name="T2" fmla="*/ 77 w 140"/>
                  <a:gd name="T3" fmla="*/ 104 h 136"/>
                  <a:gd name="T4" fmla="*/ 109 w 140"/>
                  <a:gd name="T5" fmla="*/ 136 h 136"/>
                  <a:gd name="T6" fmla="*/ 140 w 140"/>
                  <a:gd name="T7" fmla="*/ 104 h 136"/>
                  <a:gd name="T8" fmla="*/ 111 w 140"/>
                  <a:gd name="T9" fmla="*/ 119 h 136"/>
                  <a:gd name="T10" fmla="*/ 106 w 140"/>
                  <a:gd name="T11" fmla="*/ 124 h 136"/>
                  <a:gd name="T12" fmla="*/ 98 w 140"/>
                  <a:gd name="T13" fmla="*/ 117 h 136"/>
                  <a:gd name="T14" fmla="*/ 108 w 140"/>
                  <a:gd name="T15" fmla="*/ 113 h 136"/>
                  <a:gd name="T16" fmla="*/ 107 w 140"/>
                  <a:gd name="T17" fmla="*/ 106 h 136"/>
                  <a:gd name="T18" fmla="*/ 107 w 140"/>
                  <a:gd name="T19" fmla="*/ 88 h 136"/>
                  <a:gd name="T20" fmla="*/ 111 w 140"/>
                  <a:gd name="T21" fmla="*/ 83 h 136"/>
                  <a:gd name="T22" fmla="*/ 119 w 140"/>
                  <a:gd name="T23" fmla="*/ 89 h 136"/>
                  <a:gd name="T24" fmla="*/ 110 w 140"/>
                  <a:gd name="T25" fmla="*/ 93 h 136"/>
                  <a:gd name="T26" fmla="*/ 112 w 140"/>
                  <a:gd name="T27" fmla="*/ 100 h 136"/>
                  <a:gd name="T28" fmla="*/ 111 w 140"/>
                  <a:gd name="T29" fmla="*/ 119 h 136"/>
                  <a:gd name="T30" fmla="*/ 9 w 140"/>
                  <a:gd name="T31" fmla="*/ 112 h 136"/>
                  <a:gd name="T32" fmla="*/ 16 w 140"/>
                  <a:gd name="T33" fmla="*/ 32 h 136"/>
                  <a:gd name="T34" fmla="*/ 29 w 140"/>
                  <a:gd name="T35" fmla="*/ 9 h 136"/>
                  <a:gd name="T36" fmla="*/ 109 w 140"/>
                  <a:gd name="T37" fmla="*/ 13 h 136"/>
                  <a:gd name="T38" fmla="*/ 118 w 140"/>
                  <a:gd name="T39" fmla="*/ 69 h 136"/>
                  <a:gd name="T40" fmla="*/ 106 w 140"/>
                  <a:gd name="T41" fmla="*/ 0 h 136"/>
                  <a:gd name="T42" fmla="*/ 24 w 140"/>
                  <a:gd name="T43" fmla="*/ 0 h 136"/>
                  <a:gd name="T44" fmla="*/ 1 w 140"/>
                  <a:gd name="T45" fmla="*/ 25 h 136"/>
                  <a:gd name="T46" fmla="*/ 0 w 140"/>
                  <a:gd name="T47" fmla="*/ 28 h 136"/>
                  <a:gd name="T48" fmla="*/ 13 w 140"/>
                  <a:gd name="T49" fmla="*/ 125 h 136"/>
                  <a:gd name="T50" fmla="*/ 74 w 140"/>
                  <a:gd name="T51" fmla="*/ 115 h 136"/>
                  <a:gd name="T52" fmla="*/ 20 w 140"/>
                  <a:gd name="T53" fmla="*/ 17 h 136"/>
                  <a:gd name="T54" fmla="*/ 16 w 140"/>
                  <a:gd name="T55" fmla="*/ 23 h 136"/>
                  <a:gd name="T56" fmla="*/ 20 w 140"/>
                  <a:gd name="T57" fmla="*/ 17 h 136"/>
                  <a:gd name="T58" fmla="*/ 96 w 140"/>
                  <a:gd name="T59" fmla="*/ 45 h 136"/>
                  <a:gd name="T60" fmla="*/ 19 w 140"/>
                  <a:gd name="T61" fmla="*/ 41 h 136"/>
                  <a:gd name="T62" fmla="*/ 96 w 140"/>
                  <a:gd name="T63" fmla="*/ 38 h 136"/>
                  <a:gd name="T64" fmla="*/ 96 w 140"/>
                  <a:gd name="T65" fmla="*/ 61 h 136"/>
                  <a:gd name="T66" fmla="*/ 19 w 140"/>
                  <a:gd name="T67" fmla="*/ 58 h 136"/>
                  <a:gd name="T68" fmla="*/ 96 w 140"/>
                  <a:gd name="T69" fmla="*/ 54 h 136"/>
                  <a:gd name="T70" fmla="*/ 96 w 140"/>
                  <a:gd name="T71" fmla="*/ 61 h 136"/>
                  <a:gd name="T72" fmla="*/ 22 w 140"/>
                  <a:gd name="T73" fmla="*/ 78 h 136"/>
                  <a:gd name="T74" fmla="*/ 22 w 140"/>
                  <a:gd name="T75" fmla="*/ 71 h 136"/>
                  <a:gd name="T76" fmla="*/ 84 w 140"/>
                  <a:gd name="T77" fmla="*/ 78 h 136"/>
                  <a:gd name="T78" fmla="*/ 77 w 140"/>
                  <a:gd name="T79" fmla="*/ 88 h 136"/>
                  <a:gd name="T80" fmla="*/ 22 w 140"/>
                  <a:gd name="T81" fmla="*/ 94 h 136"/>
                  <a:gd name="T82" fmla="*/ 22 w 140"/>
                  <a:gd name="T83" fmla="*/ 8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0" h="136">
                    <a:moveTo>
                      <a:pt x="131" y="82"/>
                    </a:moveTo>
                    <a:cubicBezTo>
                      <a:pt x="125" y="76"/>
                      <a:pt x="117" y="73"/>
                      <a:pt x="109" y="73"/>
                    </a:cubicBezTo>
                    <a:cubicBezTo>
                      <a:pt x="100" y="73"/>
                      <a:pt x="92" y="76"/>
                      <a:pt x="86" y="82"/>
                    </a:cubicBezTo>
                    <a:cubicBezTo>
                      <a:pt x="81" y="88"/>
                      <a:pt x="77" y="95"/>
                      <a:pt x="77" y="104"/>
                    </a:cubicBezTo>
                    <a:cubicBezTo>
                      <a:pt x="77" y="113"/>
                      <a:pt x="81" y="121"/>
                      <a:pt x="86" y="126"/>
                    </a:cubicBezTo>
                    <a:cubicBezTo>
                      <a:pt x="92" y="132"/>
                      <a:pt x="100" y="136"/>
                      <a:pt x="109" y="136"/>
                    </a:cubicBezTo>
                    <a:cubicBezTo>
                      <a:pt x="117" y="136"/>
                      <a:pt x="125" y="132"/>
                      <a:pt x="131" y="126"/>
                    </a:cubicBezTo>
                    <a:cubicBezTo>
                      <a:pt x="137" y="121"/>
                      <a:pt x="140" y="113"/>
                      <a:pt x="140" y="104"/>
                    </a:cubicBezTo>
                    <a:cubicBezTo>
                      <a:pt x="140" y="95"/>
                      <a:pt x="137" y="88"/>
                      <a:pt x="131" y="82"/>
                    </a:cubicBezTo>
                    <a:close/>
                    <a:moveTo>
                      <a:pt x="111" y="119"/>
                    </a:moveTo>
                    <a:cubicBezTo>
                      <a:pt x="111" y="124"/>
                      <a:pt x="111" y="124"/>
                      <a:pt x="111" y="124"/>
                    </a:cubicBezTo>
                    <a:cubicBezTo>
                      <a:pt x="106" y="124"/>
                      <a:pt x="106" y="124"/>
                      <a:pt x="106" y="124"/>
                    </a:cubicBezTo>
                    <a:cubicBezTo>
                      <a:pt x="106" y="119"/>
                      <a:pt x="106" y="119"/>
                      <a:pt x="106" y="119"/>
                    </a:cubicBezTo>
                    <a:cubicBezTo>
                      <a:pt x="103" y="119"/>
                      <a:pt x="100" y="118"/>
                      <a:pt x="98" y="117"/>
                    </a:cubicBezTo>
                    <a:cubicBezTo>
                      <a:pt x="99" y="111"/>
                      <a:pt x="99" y="111"/>
                      <a:pt x="99" y="111"/>
                    </a:cubicBezTo>
                    <a:cubicBezTo>
                      <a:pt x="101" y="112"/>
                      <a:pt x="104" y="113"/>
                      <a:pt x="108" y="113"/>
                    </a:cubicBezTo>
                    <a:cubicBezTo>
                      <a:pt x="110" y="113"/>
                      <a:pt x="112" y="112"/>
                      <a:pt x="112" y="110"/>
                    </a:cubicBezTo>
                    <a:cubicBezTo>
                      <a:pt x="112" y="108"/>
                      <a:pt x="111" y="107"/>
                      <a:pt x="107" y="106"/>
                    </a:cubicBezTo>
                    <a:cubicBezTo>
                      <a:pt x="102" y="104"/>
                      <a:pt x="98" y="102"/>
                      <a:pt x="98" y="97"/>
                    </a:cubicBezTo>
                    <a:cubicBezTo>
                      <a:pt x="98" y="92"/>
                      <a:pt x="101" y="89"/>
                      <a:pt x="107" y="88"/>
                    </a:cubicBezTo>
                    <a:cubicBezTo>
                      <a:pt x="107" y="83"/>
                      <a:pt x="107" y="83"/>
                      <a:pt x="107" y="83"/>
                    </a:cubicBezTo>
                    <a:cubicBezTo>
                      <a:pt x="111" y="83"/>
                      <a:pt x="111" y="83"/>
                      <a:pt x="111" y="83"/>
                    </a:cubicBezTo>
                    <a:cubicBezTo>
                      <a:pt x="111" y="88"/>
                      <a:pt x="111" y="88"/>
                      <a:pt x="111" y="88"/>
                    </a:cubicBezTo>
                    <a:cubicBezTo>
                      <a:pt x="115" y="88"/>
                      <a:pt x="117" y="88"/>
                      <a:pt x="119" y="89"/>
                    </a:cubicBezTo>
                    <a:cubicBezTo>
                      <a:pt x="117" y="95"/>
                      <a:pt x="117" y="95"/>
                      <a:pt x="117" y="95"/>
                    </a:cubicBezTo>
                    <a:cubicBezTo>
                      <a:pt x="116" y="94"/>
                      <a:pt x="114" y="93"/>
                      <a:pt x="110" y="93"/>
                    </a:cubicBezTo>
                    <a:cubicBezTo>
                      <a:pt x="107" y="93"/>
                      <a:pt x="106" y="94"/>
                      <a:pt x="106" y="96"/>
                    </a:cubicBezTo>
                    <a:cubicBezTo>
                      <a:pt x="106" y="97"/>
                      <a:pt x="108" y="99"/>
                      <a:pt x="112" y="100"/>
                    </a:cubicBezTo>
                    <a:cubicBezTo>
                      <a:pt x="118" y="102"/>
                      <a:pt x="120" y="105"/>
                      <a:pt x="120" y="109"/>
                    </a:cubicBezTo>
                    <a:cubicBezTo>
                      <a:pt x="120" y="114"/>
                      <a:pt x="117" y="118"/>
                      <a:pt x="111" y="119"/>
                    </a:cubicBezTo>
                    <a:close/>
                    <a:moveTo>
                      <a:pt x="13" y="115"/>
                    </a:moveTo>
                    <a:cubicBezTo>
                      <a:pt x="11" y="115"/>
                      <a:pt x="9" y="114"/>
                      <a:pt x="9" y="112"/>
                    </a:cubicBezTo>
                    <a:cubicBezTo>
                      <a:pt x="9" y="32"/>
                      <a:pt x="9" y="32"/>
                      <a:pt x="9" y="32"/>
                    </a:cubicBezTo>
                    <a:cubicBezTo>
                      <a:pt x="16" y="32"/>
                      <a:pt x="16" y="32"/>
                      <a:pt x="16" y="32"/>
                    </a:cubicBezTo>
                    <a:cubicBezTo>
                      <a:pt x="23" y="32"/>
                      <a:pt x="29" y="27"/>
                      <a:pt x="29" y="20"/>
                    </a:cubicBezTo>
                    <a:cubicBezTo>
                      <a:pt x="29" y="9"/>
                      <a:pt x="29" y="9"/>
                      <a:pt x="29" y="9"/>
                    </a:cubicBezTo>
                    <a:cubicBezTo>
                      <a:pt x="106" y="9"/>
                      <a:pt x="106" y="9"/>
                      <a:pt x="106" y="9"/>
                    </a:cubicBezTo>
                    <a:cubicBezTo>
                      <a:pt x="108" y="9"/>
                      <a:pt x="109" y="11"/>
                      <a:pt x="109" y="13"/>
                    </a:cubicBezTo>
                    <a:cubicBezTo>
                      <a:pt x="109" y="68"/>
                      <a:pt x="109" y="68"/>
                      <a:pt x="109" y="68"/>
                    </a:cubicBezTo>
                    <a:cubicBezTo>
                      <a:pt x="112" y="68"/>
                      <a:pt x="115" y="69"/>
                      <a:pt x="118" y="69"/>
                    </a:cubicBezTo>
                    <a:cubicBezTo>
                      <a:pt x="118" y="13"/>
                      <a:pt x="118" y="13"/>
                      <a:pt x="118" y="13"/>
                    </a:cubicBezTo>
                    <a:cubicBezTo>
                      <a:pt x="118" y="6"/>
                      <a:pt x="113" y="0"/>
                      <a:pt x="106" y="0"/>
                    </a:cubicBezTo>
                    <a:cubicBezTo>
                      <a:pt x="24" y="0"/>
                      <a:pt x="24" y="0"/>
                      <a:pt x="24" y="0"/>
                    </a:cubicBezTo>
                    <a:cubicBezTo>
                      <a:pt x="24" y="0"/>
                      <a:pt x="24" y="0"/>
                      <a:pt x="24" y="0"/>
                    </a:cubicBezTo>
                    <a:cubicBezTo>
                      <a:pt x="23" y="0"/>
                      <a:pt x="22" y="1"/>
                      <a:pt x="21" y="2"/>
                    </a:cubicBezTo>
                    <a:cubicBezTo>
                      <a:pt x="1" y="25"/>
                      <a:pt x="1" y="25"/>
                      <a:pt x="1" y="25"/>
                    </a:cubicBezTo>
                    <a:cubicBezTo>
                      <a:pt x="1" y="26"/>
                      <a:pt x="0" y="27"/>
                      <a:pt x="0" y="28"/>
                    </a:cubicBezTo>
                    <a:cubicBezTo>
                      <a:pt x="0" y="28"/>
                      <a:pt x="0" y="28"/>
                      <a:pt x="0" y="28"/>
                    </a:cubicBezTo>
                    <a:cubicBezTo>
                      <a:pt x="0" y="112"/>
                      <a:pt x="0" y="112"/>
                      <a:pt x="0" y="112"/>
                    </a:cubicBezTo>
                    <a:cubicBezTo>
                      <a:pt x="0" y="119"/>
                      <a:pt x="6" y="125"/>
                      <a:pt x="13" y="125"/>
                    </a:cubicBezTo>
                    <a:cubicBezTo>
                      <a:pt x="79" y="125"/>
                      <a:pt x="79" y="125"/>
                      <a:pt x="79" y="125"/>
                    </a:cubicBezTo>
                    <a:cubicBezTo>
                      <a:pt x="77" y="122"/>
                      <a:pt x="75" y="119"/>
                      <a:pt x="74" y="115"/>
                    </a:cubicBezTo>
                    <a:lnTo>
                      <a:pt x="13" y="115"/>
                    </a:lnTo>
                    <a:close/>
                    <a:moveTo>
                      <a:pt x="20" y="17"/>
                    </a:moveTo>
                    <a:cubicBezTo>
                      <a:pt x="20" y="20"/>
                      <a:pt x="20" y="20"/>
                      <a:pt x="20" y="20"/>
                    </a:cubicBezTo>
                    <a:cubicBezTo>
                      <a:pt x="20" y="22"/>
                      <a:pt x="18" y="23"/>
                      <a:pt x="16" y="23"/>
                    </a:cubicBezTo>
                    <a:cubicBezTo>
                      <a:pt x="15" y="23"/>
                      <a:pt x="15" y="23"/>
                      <a:pt x="15" y="23"/>
                    </a:cubicBezTo>
                    <a:lnTo>
                      <a:pt x="20" y="17"/>
                    </a:lnTo>
                    <a:close/>
                    <a:moveTo>
                      <a:pt x="100" y="41"/>
                    </a:moveTo>
                    <a:cubicBezTo>
                      <a:pt x="100" y="43"/>
                      <a:pt x="98" y="45"/>
                      <a:pt x="96" y="45"/>
                    </a:cubicBezTo>
                    <a:cubicBezTo>
                      <a:pt x="22" y="45"/>
                      <a:pt x="22" y="45"/>
                      <a:pt x="22" y="45"/>
                    </a:cubicBezTo>
                    <a:cubicBezTo>
                      <a:pt x="20" y="45"/>
                      <a:pt x="19" y="43"/>
                      <a:pt x="19" y="41"/>
                    </a:cubicBezTo>
                    <a:cubicBezTo>
                      <a:pt x="19" y="39"/>
                      <a:pt x="20" y="38"/>
                      <a:pt x="22" y="38"/>
                    </a:cubicBezTo>
                    <a:cubicBezTo>
                      <a:pt x="96" y="38"/>
                      <a:pt x="96" y="38"/>
                      <a:pt x="96" y="38"/>
                    </a:cubicBezTo>
                    <a:cubicBezTo>
                      <a:pt x="98" y="38"/>
                      <a:pt x="100" y="39"/>
                      <a:pt x="100" y="41"/>
                    </a:cubicBezTo>
                    <a:close/>
                    <a:moveTo>
                      <a:pt x="96" y="61"/>
                    </a:moveTo>
                    <a:cubicBezTo>
                      <a:pt x="22" y="61"/>
                      <a:pt x="22" y="61"/>
                      <a:pt x="22" y="61"/>
                    </a:cubicBezTo>
                    <a:cubicBezTo>
                      <a:pt x="20" y="61"/>
                      <a:pt x="19" y="60"/>
                      <a:pt x="19" y="58"/>
                    </a:cubicBezTo>
                    <a:cubicBezTo>
                      <a:pt x="19" y="56"/>
                      <a:pt x="20" y="54"/>
                      <a:pt x="22" y="54"/>
                    </a:cubicBezTo>
                    <a:cubicBezTo>
                      <a:pt x="96" y="54"/>
                      <a:pt x="96" y="54"/>
                      <a:pt x="96" y="54"/>
                    </a:cubicBezTo>
                    <a:cubicBezTo>
                      <a:pt x="98" y="54"/>
                      <a:pt x="100" y="56"/>
                      <a:pt x="100" y="58"/>
                    </a:cubicBezTo>
                    <a:cubicBezTo>
                      <a:pt x="100" y="60"/>
                      <a:pt x="98" y="61"/>
                      <a:pt x="96" y="61"/>
                    </a:cubicBezTo>
                    <a:close/>
                    <a:moveTo>
                      <a:pt x="84" y="78"/>
                    </a:moveTo>
                    <a:cubicBezTo>
                      <a:pt x="22" y="78"/>
                      <a:pt x="22" y="78"/>
                      <a:pt x="22" y="78"/>
                    </a:cubicBezTo>
                    <a:cubicBezTo>
                      <a:pt x="20" y="78"/>
                      <a:pt x="19" y="76"/>
                      <a:pt x="19" y="74"/>
                    </a:cubicBezTo>
                    <a:cubicBezTo>
                      <a:pt x="19" y="73"/>
                      <a:pt x="20" y="71"/>
                      <a:pt x="22" y="71"/>
                    </a:cubicBezTo>
                    <a:cubicBezTo>
                      <a:pt x="94" y="71"/>
                      <a:pt x="94" y="71"/>
                      <a:pt x="94" y="71"/>
                    </a:cubicBezTo>
                    <a:cubicBezTo>
                      <a:pt x="91" y="73"/>
                      <a:pt x="87" y="75"/>
                      <a:pt x="84" y="78"/>
                    </a:cubicBezTo>
                    <a:close/>
                    <a:moveTo>
                      <a:pt x="22" y="88"/>
                    </a:moveTo>
                    <a:cubicBezTo>
                      <a:pt x="77" y="88"/>
                      <a:pt x="77" y="88"/>
                      <a:pt x="77" y="88"/>
                    </a:cubicBezTo>
                    <a:cubicBezTo>
                      <a:pt x="75" y="90"/>
                      <a:pt x="75" y="92"/>
                      <a:pt x="74" y="94"/>
                    </a:cubicBezTo>
                    <a:cubicBezTo>
                      <a:pt x="22" y="94"/>
                      <a:pt x="22" y="94"/>
                      <a:pt x="22" y="94"/>
                    </a:cubicBezTo>
                    <a:cubicBezTo>
                      <a:pt x="20" y="94"/>
                      <a:pt x="19" y="93"/>
                      <a:pt x="19" y="91"/>
                    </a:cubicBezTo>
                    <a:cubicBezTo>
                      <a:pt x="19" y="89"/>
                      <a:pt x="20" y="88"/>
                      <a:pt x="22" y="88"/>
                    </a:cubicBezTo>
                    <a:close/>
                  </a:path>
                </a:pathLst>
              </a:custGeom>
              <a:solidFill>
                <a:sysClr val="window" lastClr="FFFFFF">
                  <a:lumMod val="50000"/>
                </a:sysClr>
              </a:solidFill>
              <a:ln>
                <a:noFill/>
              </a:ln>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66" name="文本框 974"/>
              <p:cNvSpPr txBox="1"/>
              <p:nvPr/>
            </p:nvSpPr>
            <p:spPr>
              <a:xfrm>
                <a:off x="7863283" y="4296564"/>
                <a:ext cx="920587" cy="3124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altLang="zh-CN" sz="900" dirty="0">
                    <a:solidFill>
                      <a:srgbClr val="000000"/>
                    </a:solidFill>
                    <a:latin typeface="New roman"/>
                  </a:rPr>
                  <a:t>Data1</a:t>
                </a:r>
              </a:p>
              <a:p>
                <a:pPr>
                  <a:lnSpc>
                    <a:spcPct val="90000"/>
                  </a:lnSpc>
                  <a:defRPr/>
                </a:pPr>
                <a:r>
                  <a:rPr lang="en-US" altLang="zh-CN" sz="900" dirty="0">
                    <a:solidFill>
                      <a:srgbClr val="000000"/>
                    </a:solidFill>
                    <a:latin typeface="New roman"/>
                  </a:rPr>
                  <a:t>Signature1</a:t>
                </a:r>
                <a:endParaRPr lang="zh-CN" altLang="en-US" sz="900" dirty="0">
                  <a:solidFill>
                    <a:srgbClr val="000000"/>
                  </a:solidFill>
                  <a:latin typeface="New roman"/>
                </a:endParaRPr>
              </a:p>
            </p:txBody>
          </p:sp>
          <p:sp>
            <p:nvSpPr>
              <p:cNvPr id="267" name="Freeform 191"/>
              <p:cNvSpPr>
                <a:spLocks noEditPoints="1"/>
              </p:cNvSpPr>
              <p:nvPr/>
            </p:nvSpPr>
            <p:spPr bwMode="auto">
              <a:xfrm>
                <a:off x="7687687" y="4678095"/>
                <a:ext cx="241616" cy="323079"/>
              </a:xfrm>
              <a:custGeom>
                <a:avLst/>
                <a:gdLst>
                  <a:gd name="T0" fmla="*/ 109 w 140"/>
                  <a:gd name="T1" fmla="*/ 73 h 136"/>
                  <a:gd name="T2" fmla="*/ 77 w 140"/>
                  <a:gd name="T3" fmla="*/ 104 h 136"/>
                  <a:gd name="T4" fmla="*/ 109 w 140"/>
                  <a:gd name="T5" fmla="*/ 136 h 136"/>
                  <a:gd name="T6" fmla="*/ 140 w 140"/>
                  <a:gd name="T7" fmla="*/ 104 h 136"/>
                  <a:gd name="T8" fmla="*/ 111 w 140"/>
                  <a:gd name="T9" fmla="*/ 119 h 136"/>
                  <a:gd name="T10" fmla="*/ 106 w 140"/>
                  <a:gd name="T11" fmla="*/ 124 h 136"/>
                  <a:gd name="T12" fmla="*/ 98 w 140"/>
                  <a:gd name="T13" fmla="*/ 117 h 136"/>
                  <a:gd name="T14" fmla="*/ 108 w 140"/>
                  <a:gd name="T15" fmla="*/ 113 h 136"/>
                  <a:gd name="T16" fmla="*/ 107 w 140"/>
                  <a:gd name="T17" fmla="*/ 106 h 136"/>
                  <a:gd name="T18" fmla="*/ 107 w 140"/>
                  <a:gd name="T19" fmla="*/ 88 h 136"/>
                  <a:gd name="T20" fmla="*/ 111 w 140"/>
                  <a:gd name="T21" fmla="*/ 83 h 136"/>
                  <a:gd name="T22" fmla="*/ 119 w 140"/>
                  <a:gd name="T23" fmla="*/ 89 h 136"/>
                  <a:gd name="T24" fmla="*/ 110 w 140"/>
                  <a:gd name="T25" fmla="*/ 93 h 136"/>
                  <a:gd name="T26" fmla="*/ 112 w 140"/>
                  <a:gd name="T27" fmla="*/ 100 h 136"/>
                  <a:gd name="T28" fmla="*/ 111 w 140"/>
                  <a:gd name="T29" fmla="*/ 119 h 136"/>
                  <a:gd name="T30" fmla="*/ 9 w 140"/>
                  <a:gd name="T31" fmla="*/ 112 h 136"/>
                  <a:gd name="T32" fmla="*/ 16 w 140"/>
                  <a:gd name="T33" fmla="*/ 32 h 136"/>
                  <a:gd name="T34" fmla="*/ 29 w 140"/>
                  <a:gd name="T35" fmla="*/ 9 h 136"/>
                  <a:gd name="T36" fmla="*/ 109 w 140"/>
                  <a:gd name="T37" fmla="*/ 13 h 136"/>
                  <a:gd name="T38" fmla="*/ 118 w 140"/>
                  <a:gd name="T39" fmla="*/ 69 h 136"/>
                  <a:gd name="T40" fmla="*/ 106 w 140"/>
                  <a:gd name="T41" fmla="*/ 0 h 136"/>
                  <a:gd name="T42" fmla="*/ 24 w 140"/>
                  <a:gd name="T43" fmla="*/ 0 h 136"/>
                  <a:gd name="T44" fmla="*/ 1 w 140"/>
                  <a:gd name="T45" fmla="*/ 25 h 136"/>
                  <a:gd name="T46" fmla="*/ 0 w 140"/>
                  <a:gd name="T47" fmla="*/ 28 h 136"/>
                  <a:gd name="T48" fmla="*/ 13 w 140"/>
                  <a:gd name="T49" fmla="*/ 125 h 136"/>
                  <a:gd name="T50" fmla="*/ 74 w 140"/>
                  <a:gd name="T51" fmla="*/ 115 h 136"/>
                  <a:gd name="T52" fmla="*/ 20 w 140"/>
                  <a:gd name="T53" fmla="*/ 17 h 136"/>
                  <a:gd name="T54" fmla="*/ 16 w 140"/>
                  <a:gd name="T55" fmla="*/ 23 h 136"/>
                  <a:gd name="T56" fmla="*/ 20 w 140"/>
                  <a:gd name="T57" fmla="*/ 17 h 136"/>
                  <a:gd name="T58" fmla="*/ 96 w 140"/>
                  <a:gd name="T59" fmla="*/ 45 h 136"/>
                  <a:gd name="T60" fmla="*/ 19 w 140"/>
                  <a:gd name="T61" fmla="*/ 41 h 136"/>
                  <a:gd name="T62" fmla="*/ 96 w 140"/>
                  <a:gd name="T63" fmla="*/ 38 h 136"/>
                  <a:gd name="T64" fmla="*/ 96 w 140"/>
                  <a:gd name="T65" fmla="*/ 61 h 136"/>
                  <a:gd name="T66" fmla="*/ 19 w 140"/>
                  <a:gd name="T67" fmla="*/ 58 h 136"/>
                  <a:gd name="T68" fmla="*/ 96 w 140"/>
                  <a:gd name="T69" fmla="*/ 54 h 136"/>
                  <a:gd name="T70" fmla="*/ 96 w 140"/>
                  <a:gd name="T71" fmla="*/ 61 h 136"/>
                  <a:gd name="T72" fmla="*/ 22 w 140"/>
                  <a:gd name="T73" fmla="*/ 78 h 136"/>
                  <a:gd name="T74" fmla="*/ 22 w 140"/>
                  <a:gd name="T75" fmla="*/ 71 h 136"/>
                  <a:gd name="T76" fmla="*/ 84 w 140"/>
                  <a:gd name="T77" fmla="*/ 78 h 136"/>
                  <a:gd name="T78" fmla="*/ 77 w 140"/>
                  <a:gd name="T79" fmla="*/ 88 h 136"/>
                  <a:gd name="T80" fmla="*/ 22 w 140"/>
                  <a:gd name="T81" fmla="*/ 94 h 136"/>
                  <a:gd name="T82" fmla="*/ 22 w 140"/>
                  <a:gd name="T83" fmla="*/ 8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0" h="136">
                    <a:moveTo>
                      <a:pt x="131" y="82"/>
                    </a:moveTo>
                    <a:cubicBezTo>
                      <a:pt x="125" y="76"/>
                      <a:pt x="117" y="73"/>
                      <a:pt x="109" y="73"/>
                    </a:cubicBezTo>
                    <a:cubicBezTo>
                      <a:pt x="100" y="73"/>
                      <a:pt x="92" y="76"/>
                      <a:pt x="86" y="82"/>
                    </a:cubicBezTo>
                    <a:cubicBezTo>
                      <a:pt x="81" y="88"/>
                      <a:pt x="77" y="95"/>
                      <a:pt x="77" y="104"/>
                    </a:cubicBezTo>
                    <a:cubicBezTo>
                      <a:pt x="77" y="113"/>
                      <a:pt x="81" y="121"/>
                      <a:pt x="86" y="126"/>
                    </a:cubicBezTo>
                    <a:cubicBezTo>
                      <a:pt x="92" y="132"/>
                      <a:pt x="100" y="136"/>
                      <a:pt x="109" y="136"/>
                    </a:cubicBezTo>
                    <a:cubicBezTo>
                      <a:pt x="117" y="136"/>
                      <a:pt x="125" y="132"/>
                      <a:pt x="131" y="126"/>
                    </a:cubicBezTo>
                    <a:cubicBezTo>
                      <a:pt x="137" y="121"/>
                      <a:pt x="140" y="113"/>
                      <a:pt x="140" y="104"/>
                    </a:cubicBezTo>
                    <a:cubicBezTo>
                      <a:pt x="140" y="95"/>
                      <a:pt x="137" y="88"/>
                      <a:pt x="131" y="82"/>
                    </a:cubicBezTo>
                    <a:close/>
                    <a:moveTo>
                      <a:pt x="111" y="119"/>
                    </a:moveTo>
                    <a:cubicBezTo>
                      <a:pt x="111" y="124"/>
                      <a:pt x="111" y="124"/>
                      <a:pt x="111" y="124"/>
                    </a:cubicBezTo>
                    <a:cubicBezTo>
                      <a:pt x="106" y="124"/>
                      <a:pt x="106" y="124"/>
                      <a:pt x="106" y="124"/>
                    </a:cubicBezTo>
                    <a:cubicBezTo>
                      <a:pt x="106" y="119"/>
                      <a:pt x="106" y="119"/>
                      <a:pt x="106" y="119"/>
                    </a:cubicBezTo>
                    <a:cubicBezTo>
                      <a:pt x="103" y="119"/>
                      <a:pt x="100" y="118"/>
                      <a:pt x="98" y="117"/>
                    </a:cubicBezTo>
                    <a:cubicBezTo>
                      <a:pt x="99" y="111"/>
                      <a:pt x="99" y="111"/>
                      <a:pt x="99" y="111"/>
                    </a:cubicBezTo>
                    <a:cubicBezTo>
                      <a:pt x="101" y="112"/>
                      <a:pt x="104" y="113"/>
                      <a:pt x="108" y="113"/>
                    </a:cubicBezTo>
                    <a:cubicBezTo>
                      <a:pt x="110" y="113"/>
                      <a:pt x="112" y="112"/>
                      <a:pt x="112" y="110"/>
                    </a:cubicBezTo>
                    <a:cubicBezTo>
                      <a:pt x="112" y="108"/>
                      <a:pt x="111" y="107"/>
                      <a:pt x="107" y="106"/>
                    </a:cubicBezTo>
                    <a:cubicBezTo>
                      <a:pt x="102" y="104"/>
                      <a:pt x="98" y="102"/>
                      <a:pt x="98" y="97"/>
                    </a:cubicBezTo>
                    <a:cubicBezTo>
                      <a:pt x="98" y="92"/>
                      <a:pt x="101" y="89"/>
                      <a:pt x="107" y="88"/>
                    </a:cubicBezTo>
                    <a:cubicBezTo>
                      <a:pt x="107" y="83"/>
                      <a:pt x="107" y="83"/>
                      <a:pt x="107" y="83"/>
                    </a:cubicBezTo>
                    <a:cubicBezTo>
                      <a:pt x="111" y="83"/>
                      <a:pt x="111" y="83"/>
                      <a:pt x="111" y="83"/>
                    </a:cubicBezTo>
                    <a:cubicBezTo>
                      <a:pt x="111" y="88"/>
                      <a:pt x="111" y="88"/>
                      <a:pt x="111" y="88"/>
                    </a:cubicBezTo>
                    <a:cubicBezTo>
                      <a:pt x="115" y="88"/>
                      <a:pt x="117" y="88"/>
                      <a:pt x="119" y="89"/>
                    </a:cubicBezTo>
                    <a:cubicBezTo>
                      <a:pt x="117" y="95"/>
                      <a:pt x="117" y="95"/>
                      <a:pt x="117" y="95"/>
                    </a:cubicBezTo>
                    <a:cubicBezTo>
                      <a:pt x="116" y="94"/>
                      <a:pt x="114" y="93"/>
                      <a:pt x="110" y="93"/>
                    </a:cubicBezTo>
                    <a:cubicBezTo>
                      <a:pt x="107" y="93"/>
                      <a:pt x="106" y="94"/>
                      <a:pt x="106" y="96"/>
                    </a:cubicBezTo>
                    <a:cubicBezTo>
                      <a:pt x="106" y="97"/>
                      <a:pt x="108" y="99"/>
                      <a:pt x="112" y="100"/>
                    </a:cubicBezTo>
                    <a:cubicBezTo>
                      <a:pt x="118" y="102"/>
                      <a:pt x="120" y="105"/>
                      <a:pt x="120" y="109"/>
                    </a:cubicBezTo>
                    <a:cubicBezTo>
                      <a:pt x="120" y="114"/>
                      <a:pt x="117" y="118"/>
                      <a:pt x="111" y="119"/>
                    </a:cubicBezTo>
                    <a:close/>
                    <a:moveTo>
                      <a:pt x="13" y="115"/>
                    </a:moveTo>
                    <a:cubicBezTo>
                      <a:pt x="11" y="115"/>
                      <a:pt x="9" y="114"/>
                      <a:pt x="9" y="112"/>
                    </a:cubicBezTo>
                    <a:cubicBezTo>
                      <a:pt x="9" y="32"/>
                      <a:pt x="9" y="32"/>
                      <a:pt x="9" y="32"/>
                    </a:cubicBezTo>
                    <a:cubicBezTo>
                      <a:pt x="16" y="32"/>
                      <a:pt x="16" y="32"/>
                      <a:pt x="16" y="32"/>
                    </a:cubicBezTo>
                    <a:cubicBezTo>
                      <a:pt x="23" y="32"/>
                      <a:pt x="29" y="27"/>
                      <a:pt x="29" y="20"/>
                    </a:cubicBezTo>
                    <a:cubicBezTo>
                      <a:pt x="29" y="9"/>
                      <a:pt x="29" y="9"/>
                      <a:pt x="29" y="9"/>
                    </a:cubicBezTo>
                    <a:cubicBezTo>
                      <a:pt x="106" y="9"/>
                      <a:pt x="106" y="9"/>
                      <a:pt x="106" y="9"/>
                    </a:cubicBezTo>
                    <a:cubicBezTo>
                      <a:pt x="108" y="9"/>
                      <a:pt x="109" y="11"/>
                      <a:pt x="109" y="13"/>
                    </a:cubicBezTo>
                    <a:cubicBezTo>
                      <a:pt x="109" y="68"/>
                      <a:pt x="109" y="68"/>
                      <a:pt x="109" y="68"/>
                    </a:cubicBezTo>
                    <a:cubicBezTo>
                      <a:pt x="112" y="68"/>
                      <a:pt x="115" y="69"/>
                      <a:pt x="118" y="69"/>
                    </a:cubicBezTo>
                    <a:cubicBezTo>
                      <a:pt x="118" y="13"/>
                      <a:pt x="118" y="13"/>
                      <a:pt x="118" y="13"/>
                    </a:cubicBezTo>
                    <a:cubicBezTo>
                      <a:pt x="118" y="6"/>
                      <a:pt x="113" y="0"/>
                      <a:pt x="106" y="0"/>
                    </a:cubicBezTo>
                    <a:cubicBezTo>
                      <a:pt x="24" y="0"/>
                      <a:pt x="24" y="0"/>
                      <a:pt x="24" y="0"/>
                    </a:cubicBezTo>
                    <a:cubicBezTo>
                      <a:pt x="24" y="0"/>
                      <a:pt x="24" y="0"/>
                      <a:pt x="24" y="0"/>
                    </a:cubicBezTo>
                    <a:cubicBezTo>
                      <a:pt x="23" y="0"/>
                      <a:pt x="22" y="1"/>
                      <a:pt x="21" y="2"/>
                    </a:cubicBezTo>
                    <a:cubicBezTo>
                      <a:pt x="1" y="25"/>
                      <a:pt x="1" y="25"/>
                      <a:pt x="1" y="25"/>
                    </a:cubicBezTo>
                    <a:cubicBezTo>
                      <a:pt x="1" y="26"/>
                      <a:pt x="0" y="27"/>
                      <a:pt x="0" y="28"/>
                    </a:cubicBezTo>
                    <a:cubicBezTo>
                      <a:pt x="0" y="28"/>
                      <a:pt x="0" y="28"/>
                      <a:pt x="0" y="28"/>
                    </a:cubicBezTo>
                    <a:cubicBezTo>
                      <a:pt x="0" y="112"/>
                      <a:pt x="0" y="112"/>
                      <a:pt x="0" y="112"/>
                    </a:cubicBezTo>
                    <a:cubicBezTo>
                      <a:pt x="0" y="119"/>
                      <a:pt x="6" y="125"/>
                      <a:pt x="13" y="125"/>
                    </a:cubicBezTo>
                    <a:cubicBezTo>
                      <a:pt x="79" y="125"/>
                      <a:pt x="79" y="125"/>
                      <a:pt x="79" y="125"/>
                    </a:cubicBezTo>
                    <a:cubicBezTo>
                      <a:pt x="77" y="122"/>
                      <a:pt x="75" y="119"/>
                      <a:pt x="74" y="115"/>
                    </a:cubicBezTo>
                    <a:lnTo>
                      <a:pt x="13" y="115"/>
                    </a:lnTo>
                    <a:close/>
                    <a:moveTo>
                      <a:pt x="20" y="17"/>
                    </a:moveTo>
                    <a:cubicBezTo>
                      <a:pt x="20" y="20"/>
                      <a:pt x="20" y="20"/>
                      <a:pt x="20" y="20"/>
                    </a:cubicBezTo>
                    <a:cubicBezTo>
                      <a:pt x="20" y="22"/>
                      <a:pt x="18" y="23"/>
                      <a:pt x="16" y="23"/>
                    </a:cubicBezTo>
                    <a:cubicBezTo>
                      <a:pt x="15" y="23"/>
                      <a:pt x="15" y="23"/>
                      <a:pt x="15" y="23"/>
                    </a:cubicBezTo>
                    <a:lnTo>
                      <a:pt x="20" y="17"/>
                    </a:lnTo>
                    <a:close/>
                    <a:moveTo>
                      <a:pt x="100" y="41"/>
                    </a:moveTo>
                    <a:cubicBezTo>
                      <a:pt x="100" y="43"/>
                      <a:pt x="98" y="45"/>
                      <a:pt x="96" y="45"/>
                    </a:cubicBezTo>
                    <a:cubicBezTo>
                      <a:pt x="22" y="45"/>
                      <a:pt x="22" y="45"/>
                      <a:pt x="22" y="45"/>
                    </a:cubicBezTo>
                    <a:cubicBezTo>
                      <a:pt x="20" y="45"/>
                      <a:pt x="19" y="43"/>
                      <a:pt x="19" y="41"/>
                    </a:cubicBezTo>
                    <a:cubicBezTo>
                      <a:pt x="19" y="39"/>
                      <a:pt x="20" y="38"/>
                      <a:pt x="22" y="38"/>
                    </a:cubicBezTo>
                    <a:cubicBezTo>
                      <a:pt x="96" y="38"/>
                      <a:pt x="96" y="38"/>
                      <a:pt x="96" y="38"/>
                    </a:cubicBezTo>
                    <a:cubicBezTo>
                      <a:pt x="98" y="38"/>
                      <a:pt x="100" y="39"/>
                      <a:pt x="100" y="41"/>
                    </a:cubicBezTo>
                    <a:close/>
                    <a:moveTo>
                      <a:pt x="96" y="61"/>
                    </a:moveTo>
                    <a:cubicBezTo>
                      <a:pt x="22" y="61"/>
                      <a:pt x="22" y="61"/>
                      <a:pt x="22" y="61"/>
                    </a:cubicBezTo>
                    <a:cubicBezTo>
                      <a:pt x="20" y="61"/>
                      <a:pt x="19" y="60"/>
                      <a:pt x="19" y="58"/>
                    </a:cubicBezTo>
                    <a:cubicBezTo>
                      <a:pt x="19" y="56"/>
                      <a:pt x="20" y="54"/>
                      <a:pt x="22" y="54"/>
                    </a:cubicBezTo>
                    <a:cubicBezTo>
                      <a:pt x="96" y="54"/>
                      <a:pt x="96" y="54"/>
                      <a:pt x="96" y="54"/>
                    </a:cubicBezTo>
                    <a:cubicBezTo>
                      <a:pt x="98" y="54"/>
                      <a:pt x="100" y="56"/>
                      <a:pt x="100" y="58"/>
                    </a:cubicBezTo>
                    <a:cubicBezTo>
                      <a:pt x="100" y="60"/>
                      <a:pt x="98" y="61"/>
                      <a:pt x="96" y="61"/>
                    </a:cubicBezTo>
                    <a:close/>
                    <a:moveTo>
                      <a:pt x="84" y="78"/>
                    </a:moveTo>
                    <a:cubicBezTo>
                      <a:pt x="22" y="78"/>
                      <a:pt x="22" y="78"/>
                      <a:pt x="22" y="78"/>
                    </a:cubicBezTo>
                    <a:cubicBezTo>
                      <a:pt x="20" y="78"/>
                      <a:pt x="19" y="76"/>
                      <a:pt x="19" y="74"/>
                    </a:cubicBezTo>
                    <a:cubicBezTo>
                      <a:pt x="19" y="73"/>
                      <a:pt x="20" y="71"/>
                      <a:pt x="22" y="71"/>
                    </a:cubicBezTo>
                    <a:cubicBezTo>
                      <a:pt x="94" y="71"/>
                      <a:pt x="94" y="71"/>
                      <a:pt x="94" y="71"/>
                    </a:cubicBezTo>
                    <a:cubicBezTo>
                      <a:pt x="91" y="73"/>
                      <a:pt x="87" y="75"/>
                      <a:pt x="84" y="78"/>
                    </a:cubicBezTo>
                    <a:close/>
                    <a:moveTo>
                      <a:pt x="22" y="88"/>
                    </a:moveTo>
                    <a:cubicBezTo>
                      <a:pt x="77" y="88"/>
                      <a:pt x="77" y="88"/>
                      <a:pt x="77" y="88"/>
                    </a:cubicBezTo>
                    <a:cubicBezTo>
                      <a:pt x="75" y="90"/>
                      <a:pt x="75" y="92"/>
                      <a:pt x="74" y="94"/>
                    </a:cubicBezTo>
                    <a:cubicBezTo>
                      <a:pt x="22" y="94"/>
                      <a:pt x="22" y="94"/>
                      <a:pt x="22" y="94"/>
                    </a:cubicBezTo>
                    <a:cubicBezTo>
                      <a:pt x="20" y="94"/>
                      <a:pt x="19" y="93"/>
                      <a:pt x="19" y="91"/>
                    </a:cubicBezTo>
                    <a:cubicBezTo>
                      <a:pt x="19" y="89"/>
                      <a:pt x="20" y="88"/>
                      <a:pt x="22" y="88"/>
                    </a:cubicBezTo>
                    <a:close/>
                  </a:path>
                </a:pathLst>
              </a:custGeom>
              <a:solidFill>
                <a:sysClr val="window" lastClr="FFFFFF">
                  <a:lumMod val="50000"/>
                </a:sysClr>
              </a:solidFill>
              <a:ln>
                <a:noFill/>
              </a:ln>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68" name="文本框 974"/>
              <p:cNvSpPr txBox="1"/>
              <p:nvPr/>
            </p:nvSpPr>
            <p:spPr>
              <a:xfrm>
                <a:off x="7863284" y="4681480"/>
                <a:ext cx="920587" cy="3124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altLang="zh-CN" sz="900" dirty="0">
                    <a:solidFill>
                      <a:srgbClr val="000000"/>
                    </a:solidFill>
                    <a:latin typeface="New roman"/>
                  </a:rPr>
                  <a:t>Data2</a:t>
                </a:r>
              </a:p>
              <a:p>
                <a:pPr>
                  <a:lnSpc>
                    <a:spcPct val="90000"/>
                  </a:lnSpc>
                  <a:defRPr/>
                </a:pPr>
                <a:r>
                  <a:rPr lang="en-US" altLang="zh-CN" sz="900" dirty="0">
                    <a:solidFill>
                      <a:srgbClr val="000000"/>
                    </a:solidFill>
                    <a:latin typeface="New roman"/>
                  </a:rPr>
                  <a:t>signature2</a:t>
                </a:r>
                <a:endParaRPr lang="zh-CN" altLang="en-US" sz="900" dirty="0">
                  <a:solidFill>
                    <a:srgbClr val="000000"/>
                  </a:solidFill>
                  <a:latin typeface="New roman"/>
                </a:endParaRPr>
              </a:p>
            </p:txBody>
          </p:sp>
          <p:sp>
            <p:nvSpPr>
              <p:cNvPr id="269" name="Freeform 191"/>
              <p:cNvSpPr>
                <a:spLocks noEditPoints="1"/>
              </p:cNvSpPr>
              <p:nvPr/>
            </p:nvSpPr>
            <p:spPr bwMode="auto">
              <a:xfrm>
                <a:off x="7687687" y="5048936"/>
                <a:ext cx="241616" cy="323079"/>
              </a:xfrm>
              <a:custGeom>
                <a:avLst/>
                <a:gdLst>
                  <a:gd name="T0" fmla="*/ 109 w 140"/>
                  <a:gd name="T1" fmla="*/ 73 h 136"/>
                  <a:gd name="T2" fmla="*/ 77 w 140"/>
                  <a:gd name="T3" fmla="*/ 104 h 136"/>
                  <a:gd name="T4" fmla="*/ 109 w 140"/>
                  <a:gd name="T5" fmla="*/ 136 h 136"/>
                  <a:gd name="T6" fmla="*/ 140 w 140"/>
                  <a:gd name="T7" fmla="*/ 104 h 136"/>
                  <a:gd name="T8" fmla="*/ 111 w 140"/>
                  <a:gd name="T9" fmla="*/ 119 h 136"/>
                  <a:gd name="T10" fmla="*/ 106 w 140"/>
                  <a:gd name="T11" fmla="*/ 124 h 136"/>
                  <a:gd name="T12" fmla="*/ 98 w 140"/>
                  <a:gd name="T13" fmla="*/ 117 h 136"/>
                  <a:gd name="T14" fmla="*/ 108 w 140"/>
                  <a:gd name="T15" fmla="*/ 113 h 136"/>
                  <a:gd name="T16" fmla="*/ 107 w 140"/>
                  <a:gd name="T17" fmla="*/ 106 h 136"/>
                  <a:gd name="T18" fmla="*/ 107 w 140"/>
                  <a:gd name="T19" fmla="*/ 88 h 136"/>
                  <a:gd name="T20" fmla="*/ 111 w 140"/>
                  <a:gd name="T21" fmla="*/ 83 h 136"/>
                  <a:gd name="T22" fmla="*/ 119 w 140"/>
                  <a:gd name="T23" fmla="*/ 89 h 136"/>
                  <a:gd name="T24" fmla="*/ 110 w 140"/>
                  <a:gd name="T25" fmla="*/ 93 h 136"/>
                  <a:gd name="T26" fmla="*/ 112 w 140"/>
                  <a:gd name="T27" fmla="*/ 100 h 136"/>
                  <a:gd name="T28" fmla="*/ 111 w 140"/>
                  <a:gd name="T29" fmla="*/ 119 h 136"/>
                  <a:gd name="T30" fmla="*/ 9 w 140"/>
                  <a:gd name="T31" fmla="*/ 112 h 136"/>
                  <a:gd name="T32" fmla="*/ 16 w 140"/>
                  <a:gd name="T33" fmla="*/ 32 h 136"/>
                  <a:gd name="T34" fmla="*/ 29 w 140"/>
                  <a:gd name="T35" fmla="*/ 9 h 136"/>
                  <a:gd name="T36" fmla="*/ 109 w 140"/>
                  <a:gd name="T37" fmla="*/ 13 h 136"/>
                  <a:gd name="T38" fmla="*/ 118 w 140"/>
                  <a:gd name="T39" fmla="*/ 69 h 136"/>
                  <a:gd name="T40" fmla="*/ 106 w 140"/>
                  <a:gd name="T41" fmla="*/ 0 h 136"/>
                  <a:gd name="T42" fmla="*/ 24 w 140"/>
                  <a:gd name="T43" fmla="*/ 0 h 136"/>
                  <a:gd name="T44" fmla="*/ 1 w 140"/>
                  <a:gd name="T45" fmla="*/ 25 h 136"/>
                  <a:gd name="T46" fmla="*/ 0 w 140"/>
                  <a:gd name="T47" fmla="*/ 28 h 136"/>
                  <a:gd name="T48" fmla="*/ 13 w 140"/>
                  <a:gd name="T49" fmla="*/ 125 h 136"/>
                  <a:gd name="T50" fmla="*/ 74 w 140"/>
                  <a:gd name="T51" fmla="*/ 115 h 136"/>
                  <a:gd name="T52" fmla="*/ 20 w 140"/>
                  <a:gd name="T53" fmla="*/ 17 h 136"/>
                  <a:gd name="T54" fmla="*/ 16 w 140"/>
                  <a:gd name="T55" fmla="*/ 23 h 136"/>
                  <a:gd name="T56" fmla="*/ 20 w 140"/>
                  <a:gd name="T57" fmla="*/ 17 h 136"/>
                  <a:gd name="T58" fmla="*/ 96 w 140"/>
                  <a:gd name="T59" fmla="*/ 45 h 136"/>
                  <a:gd name="T60" fmla="*/ 19 w 140"/>
                  <a:gd name="T61" fmla="*/ 41 h 136"/>
                  <a:gd name="T62" fmla="*/ 96 w 140"/>
                  <a:gd name="T63" fmla="*/ 38 h 136"/>
                  <a:gd name="T64" fmla="*/ 96 w 140"/>
                  <a:gd name="T65" fmla="*/ 61 h 136"/>
                  <a:gd name="T66" fmla="*/ 19 w 140"/>
                  <a:gd name="T67" fmla="*/ 58 h 136"/>
                  <a:gd name="T68" fmla="*/ 96 w 140"/>
                  <a:gd name="T69" fmla="*/ 54 h 136"/>
                  <a:gd name="T70" fmla="*/ 96 w 140"/>
                  <a:gd name="T71" fmla="*/ 61 h 136"/>
                  <a:gd name="T72" fmla="*/ 22 w 140"/>
                  <a:gd name="T73" fmla="*/ 78 h 136"/>
                  <a:gd name="T74" fmla="*/ 22 w 140"/>
                  <a:gd name="T75" fmla="*/ 71 h 136"/>
                  <a:gd name="T76" fmla="*/ 84 w 140"/>
                  <a:gd name="T77" fmla="*/ 78 h 136"/>
                  <a:gd name="T78" fmla="*/ 77 w 140"/>
                  <a:gd name="T79" fmla="*/ 88 h 136"/>
                  <a:gd name="T80" fmla="*/ 22 w 140"/>
                  <a:gd name="T81" fmla="*/ 94 h 136"/>
                  <a:gd name="T82" fmla="*/ 22 w 140"/>
                  <a:gd name="T83" fmla="*/ 8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0" h="136">
                    <a:moveTo>
                      <a:pt x="131" y="82"/>
                    </a:moveTo>
                    <a:cubicBezTo>
                      <a:pt x="125" y="76"/>
                      <a:pt x="117" y="73"/>
                      <a:pt x="109" y="73"/>
                    </a:cubicBezTo>
                    <a:cubicBezTo>
                      <a:pt x="100" y="73"/>
                      <a:pt x="92" y="76"/>
                      <a:pt x="86" y="82"/>
                    </a:cubicBezTo>
                    <a:cubicBezTo>
                      <a:pt x="81" y="88"/>
                      <a:pt x="77" y="95"/>
                      <a:pt x="77" y="104"/>
                    </a:cubicBezTo>
                    <a:cubicBezTo>
                      <a:pt x="77" y="113"/>
                      <a:pt x="81" y="121"/>
                      <a:pt x="86" y="126"/>
                    </a:cubicBezTo>
                    <a:cubicBezTo>
                      <a:pt x="92" y="132"/>
                      <a:pt x="100" y="136"/>
                      <a:pt x="109" y="136"/>
                    </a:cubicBezTo>
                    <a:cubicBezTo>
                      <a:pt x="117" y="136"/>
                      <a:pt x="125" y="132"/>
                      <a:pt x="131" y="126"/>
                    </a:cubicBezTo>
                    <a:cubicBezTo>
                      <a:pt x="137" y="121"/>
                      <a:pt x="140" y="113"/>
                      <a:pt x="140" y="104"/>
                    </a:cubicBezTo>
                    <a:cubicBezTo>
                      <a:pt x="140" y="95"/>
                      <a:pt x="137" y="88"/>
                      <a:pt x="131" y="82"/>
                    </a:cubicBezTo>
                    <a:close/>
                    <a:moveTo>
                      <a:pt x="111" y="119"/>
                    </a:moveTo>
                    <a:cubicBezTo>
                      <a:pt x="111" y="124"/>
                      <a:pt x="111" y="124"/>
                      <a:pt x="111" y="124"/>
                    </a:cubicBezTo>
                    <a:cubicBezTo>
                      <a:pt x="106" y="124"/>
                      <a:pt x="106" y="124"/>
                      <a:pt x="106" y="124"/>
                    </a:cubicBezTo>
                    <a:cubicBezTo>
                      <a:pt x="106" y="119"/>
                      <a:pt x="106" y="119"/>
                      <a:pt x="106" y="119"/>
                    </a:cubicBezTo>
                    <a:cubicBezTo>
                      <a:pt x="103" y="119"/>
                      <a:pt x="100" y="118"/>
                      <a:pt x="98" y="117"/>
                    </a:cubicBezTo>
                    <a:cubicBezTo>
                      <a:pt x="99" y="111"/>
                      <a:pt x="99" y="111"/>
                      <a:pt x="99" y="111"/>
                    </a:cubicBezTo>
                    <a:cubicBezTo>
                      <a:pt x="101" y="112"/>
                      <a:pt x="104" y="113"/>
                      <a:pt x="108" y="113"/>
                    </a:cubicBezTo>
                    <a:cubicBezTo>
                      <a:pt x="110" y="113"/>
                      <a:pt x="112" y="112"/>
                      <a:pt x="112" y="110"/>
                    </a:cubicBezTo>
                    <a:cubicBezTo>
                      <a:pt x="112" y="108"/>
                      <a:pt x="111" y="107"/>
                      <a:pt x="107" y="106"/>
                    </a:cubicBezTo>
                    <a:cubicBezTo>
                      <a:pt x="102" y="104"/>
                      <a:pt x="98" y="102"/>
                      <a:pt x="98" y="97"/>
                    </a:cubicBezTo>
                    <a:cubicBezTo>
                      <a:pt x="98" y="92"/>
                      <a:pt x="101" y="89"/>
                      <a:pt x="107" y="88"/>
                    </a:cubicBezTo>
                    <a:cubicBezTo>
                      <a:pt x="107" y="83"/>
                      <a:pt x="107" y="83"/>
                      <a:pt x="107" y="83"/>
                    </a:cubicBezTo>
                    <a:cubicBezTo>
                      <a:pt x="111" y="83"/>
                      <a:pt x="111" y="83"/>
                      <a:pt x="111" y="83"/>
                    </a:cubicBezTo>
                    <a:cubicBezTo>
                      <a:pt x="111" y="88"/>
                      <a:pt x="111" y="88"/>
                      <a:pt x="111" y="88"/>
                    </a:cubicBezTo>
                    <a:cubicBezTo>
                      <a:pt x="115" y="88"/>
                      <a:pt x="117" y="88"/>
                      <a:pt x="119" y="89"/>
                    </a:cubicBezTo>
                    <a:cubicBezTo>
                      <a:pt x="117" y="95"/>
                      <a:pt x="117" y="95"/>
                      <a:pt x="117" y="95"/>
                    </a:cubicBezTo>
                    <a:cubicBezTo>
                      <a:pt x="116" y="94"/>
                      <a:pt x="114" y="93"/>
                      <a:pt x="110" y="93"/>
                    </a:cubicBezTo>
                    <a:cubicBezTo>
                      <a:pt x="107" y="93"/>
                      <a:pt x="106" y="94"/>
                      <a:pt x="106" y="96"/>
                    </a:cubicBezTo>
                    <a:cubicBezTo>
                      <a:pt x="106" y="97"/>
                      <a:pt x="108" y="99"/>
                      <a:pt x="112" y="100"/>
                    </a:cubicBezTo>
                    <a:cubicBezTo>
                      <a:pt x="118" y="102"/>
                      <a:pt x="120" y="105"/>
                      <a:pt x="120" y="109"/>
                    </a:cubicBezTo>
                    <a:cubicBezTo>
                      <a:pt x="120" y="114"/>
                      <a:pt x="117" y="118"/>
                      <a:pt x="111" y="119"/>
                    </a:cubicBezTo>
                    <a:close/>
                    <a:moveTo>
                      <a:pt x="13" y="115"/>
                    </a:moveTo>
                    <a:cubicBezTo>
                      <a:pt x="11" y="115"/>
                      <a:pt x="9" y="114"/>
                      <a:pt x="9" y="112"/>
                    </a:cubicBezTo>
                    <a:cubicBezTo>
                      <a:pt x="9" y="32"/>
                      <a:pt x="9" y="32"/>
                      <a:pt x="9" y="32"/>
                    </a:cubicBezTo>
                    <a:cubicBezTo>
                      <a:pt x="16" y="32"/>
                      <a:pt x="16" y="32"/>
                      <a:pt x="16" y="32"/>
                    </a:cubicBezTo>
                    <a:cubicBezTo>
                      <a:pt x="23" y="32"/>
                      <a:pt x="29" y="27"/>
                      <a:pt x="29" y="20"/>
                    </a:cubicBezTo>
                    <a:cubicBezTo>
                      <a:pt x="29" y="9"/>
                      <a:pt x="29" y="9"/>
                      <a:pt x="29" y="9"/>
                    </a:cubicBezTo>
                    <a:cubicBezTo>
                      <a:pt x="106" y="9"/>
                      <a:pt x="106" y="9"/>
                      <a:pt x="106" y="9"/>
                    </a:cubicBezTo>
                    <a:cubicBezTo>
                      <a:pt x="108" y="9"/>
                      <a:pt x="109" y="11"/>
                      <a:pt x="109" y="13"/>
                    </a:cubicBezTo>
                    <a:cubicBezTo>
                      <a:pt x="109" y="68"/>
                      <a:pt x="109" y="68"/>
                      <a:pt x="109" y="68"/>
                    </a:cubicBezTo>
                    <a:cubicBezTo>
                      <a:pt x="112" y="68"/>
                      <a:pt x="115" y="69"/>
                      <a:pt x="118" y="69"/>
                    </a:cubicBezTo>
                    <a:cubicBezTo>
                      <a:pt x="118" y="13"/>
                      <a:pt x="118" y="13"/>
                      <a:pt x="118" y="13"/>
                    </a:cubicBezTo>
                    <a:cubicBezTo>
                      <a:pt x="118" y="6"/>
                      <a:pt x="113" y="0"/>
                      <a:pt x="106" y="0"/>
                    </a:cubicBezTo>
                    <a:cubicBezTo>
                      <a:pt x="24" y="0"/>
                      <a:pt x="24" y="0"/>
                      <a:pt x="24" y="0"/>
                    </a:cubicBezTo>
                    <a:cubicBezTo>
                      <a:pt x="24" y="0"/>
                      <a:pt x="24" y="0"/>
                      <a:pt x="24" y="0"/>
                    </a:cubicBezTo>
                    <a:cubicBezTo>
                      <a:pt x="23" y="0"/>
                      <a:pt x="22" y="1"/>
                      <a:pt x="21" y="2"/>
                    </a:cubicBezTo>
                    <a:cubicBezTo>
                      <a:pt x="1" y="25"/>
                      <a:pt x="1" y="25"/>
                      <a:pt x="1" y="25"/>
                    </a:cubicBezTo>
                    <a:cubicBezTo>
                      <a:pt x="1" y="26"/>
                      <a:pt x="0" y="27"/>
                      <a:pt x="0" y="28"/>
                    </a:cubicBezTo>
                    <a:cubicBezTo>
                      <a:pt x="0" y="28"/>
                      <a:pt x="0" y="28"/>
                      <a:pt x="0" y="28"/>
                    </a:cubicBezTo>
                    <a:cubicBezTo>
                      <a:pt x="0" y="112"/>
                      <a:pt x="0" y="112"/>
                      <a:pt x="0" y="112"/>
                    </a:cubicBezTo>
                    <a:cubicBezTo>
                      <a:pt x="0" y="119"/>
                      <a:pt x="6" y="125"/>
                      <a:pt x="13" y="125"/>
                    </a:cubicBezTo>
                    <a:cubicBezTo>
                      <a:pt x="79" y="125"/>
                      <a:pt x="79" y="125"/>
                      <a:pt x="79" y="125"/>
                    </a:cubicBezTo>
                    <a:cubicBezTo>
                      <a:pt x="77" y="122"/>
                      <a:pt x="75" y="119"/>
                      <a:pt x="74" y="115"/>
                    </a:cubicBezTo>
                    <a:lnTo>
                      <a:pt x="13" y="115"/>
                    </a:lnTo>
                    <a:close/>
                    <a:moveTo>
                      <a:pt x="20" y="17"/>
                    </a:moveTo>
                    <a:cubicBezTo>
                      <a:pt x="20" y="20"/>
                      <a:pt x="20" y="20"/>
                      <a:pt x="20" y="20"/>
                    </a:cubicBezTo>
                    <a:cubicBezTo>
                      <a:pt x="20" y="22"/>
                      <a:pt x="18" y="23"/>
                      <a:pt x="16" y="23"/>
                    </a:cubicBezTo>
                    <a:cubicBezTo>
                      <a:pt x="15" y="23"/>
                      <a:pt x="15" y="23"/>
                      <a:pt x="15" y="23"/>
                    </a:cubicBezTo>
                    <a:lnTo>
                      <a:pt x="20" y="17"/>
                    </a:lnTo>
                    <a:close/>
                    <a:moveTo>
                      <a:pt x="100" y="41"/>
                    </a:moveTo>
                    <a:cubicBezTo>
                      <a:pt x="100" y="43"/>
                      <a:pt x="98" y="45"/>
                      <a:pt x="96" y="45"/>
                    </a:cubicBezTo>
                    <a:cubicBezTo>
                      <a:pt x="22" y="45"/>
                      <a:pt x="22" y="45"/>
                      <a:pt x="22" y="45"/>
                    </a:cubicBezTo>
                    <a:cubicBezTo>
                      <a:pt x="20" y="45"/>
                      <a:pt x="19" y="43"/>
                      <a:pt x="19" y="41"/>
                    </a:cubicBezTo>
                    <a:cubicBezTo>
                      <a:pt x="19" y="39"/>
                      <a:pt x="20" y="38"/>
                      <a:pt x="22" y="38"/>
                    </a:cubicBezTo>
                    <a:cubicBezTo>
                      <a:pt x="96" y="38"/>
                      <a:pt x="96" y="38"/>
                      <a:pt x="96" y="38"/>
                    </a:cubicBezTo>
                    <a:cubicBezTo>
                      <a:pt x="98" y="38"/>
                      <a:pt x="100" y="39"/>
                      <a:pt x="100" y="41"/>
                    </a:cubicBezTo>
                    <a:close/>
                    <a:moveTo>
                      <a:pt x="96" y="61"/>
                    </a:moveTo>
                    <a:cubicBezTo>
                      <a:pt x="22" y="61"/>
                      <a:pt x="22" y="61"/>
                      <a:pt x="22" y="61"/>
                    </a:cubicBezTo>
                    <a:cubicBezTo>
                      <a:pt x="20" y="61"/>
                      <a:pt x="19" y="60"/>
                      <a:pt x="19" y="58"/>
                    </a:cubicBezTo>
                    <a:cubicBezTo>
                      <a:pt x="19" y="56"/>
                      <a:pt x="20" y="54"/>
                      <a:pt x="22" y="54"/>
                    </a:cubicBezTo>
                    <a:cubicBezTo>
                      <a:pt x="96" y="54"/>
                      <a:pt x="96" y="54"/>
                      <a:pt x="96" y="54"/>
                    </a:cubicBezTo>
                    <a:cubicBezTo>
                      <a:pt x="98" y="54"/>
                      <a:pt x="100" y="56"/>
                      <a:pt x="100" y="58"/>
                    </a:cubicBezTo>
                    <a:cubicBezTo>
                      <a:pt x="100" y="60"/>
                      <a:pt x="98" y="61"/>
                      <a:pt x="96" y="61"/>
                    </a:cubicBezTo>
                    <a:close/>
                    <a:moveTo>
                      <a:pt x="84" y="78"/>
                    </a:moveTo>
                    <a:cubicBezTo>
                      <a:pt x="22" y="78"/>
                      <a:pt x="22" y="78"/>
                      <a:pt x="22" y="78"/>
                    </a:cubicBezTo>
                    <a:cubicBezTo>
                      <a:pt x="20" y="78"/>
                      <a:pt x="19" y="76"/>
                      <a:pt x="19" y="74"/>
                    </a:cubicBezTo>
                    <a:cubicBezTo>
                      <a:pt x="19" y="73"/>
                      <a:pt x="20" y="71"/>
                      <a:pt x="22" y="71"/>
                    </a:cubicBezTo>
                    <a:cubicBezTo>
                      <a:pt x="94" y="71"/>
                      <a:pt x="94" y="71"/>
                      <a:pt x="94" y="71"/>
                    </a:cubicBezTo>
                    <a:cubicBezTo>
                      <a:pt x="91" y="73"/>
                      <a:pt x="87" y="75"/>
                      <a:pt x="84" y="78"/>
                    </a:cubicBezTo>
                    <a:close/>
                    <a:moveTo>
                      <a:pt x="22" y="88"/>
                    </a:moveTo>
                    <a:cubicBezTo>
                      <a:pt x="77" y="88"/>
                      <a:pt x="77" y="88"/>
                      <a:pt x="77" y="88"/>
                    </a:cubicBezTo>
                    <a:cubicBezTo>
                      <a:pt x="75" y="90"/>
                      <a:pt x="75" y="92"/>
                      <a:pt x="74" y="94"/>
                    </a:cubicBezTo>
                    <a:cubicBezTo>
                      <a:pt x="22" y="94"/>
                      <a:pt x="22" y="94"/>
                      <a:pt x="22" y="94"/>
                    </a:cubicBezTo>
                    <a:cubicBezTo>
                      <a:pt x="20" y="94"/>
                      <a:pt x="19" y="93"/>
                      <a:pt x="19" y="91"/>
                    </a:cubicBezTo>
                    <a:cubicBezTo>
                      <a:pt x="19" y="89"/>
                      <a:pt x="20" y="88"/>
                      <a:pt x="22" y="88"/>
                    </a:cubicBezTo>
                    <a:close/>
                  </a:path>
                </a:pathLst>
              </a:custGeom>
              <a:solidFill>
                <a:sysClr val="window" lastClr="FFFFFF">
                  <a:lumMod val="50000"/>
                </a:sysClr>
              </a:solidFill>
              <a:ln>
                <a:noFill/>
              </a:ln>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70" name="文本框 974"/>
              <p:cNvSpPr txBox="1"/>
              <p:nvPr/>
            </p:nvSpPr>
            <p:spPr>
              <a:xfrm>
                <a:off x="7860348" y="5044458"/>
                <a:ext cx="920587" cy="3124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altLang="zh-CN" sz="900" dirty="0">
                    <a:solidFill>
                      <a:srgbClr val="000000"/>
                    </a:solidFill>
                    <a:latin typeface="New roman"/>
                  </a:rPr>
                  <a:t>Data3</a:t>
                </a:r>
              </a:p>
              <a:p>
                <a:pPr>
                  <a:lnSpc>
                    <a:spcPct val="90000"/>
                  </a:lnSpc>
                  <a:defRPr/>
                </a:pPr>
                <a:r>
                  <a:rPr lang="en-US" altLang="zh-CN" sz="900" dirty="0">
                    <a:solidFill>
                      <a:srgbClr val="000000"/>
                    </a:solidFill>
                    <a:latin typeface="New roman"/>
                  </a:rPr>
                  <a:t>Signature3</a:t>
                </a:r>
                <a:endParaRPr lang="zh-CN" altLang="en-US" sz="900" dirty="0">
                  <a:solidFill>
                    <a:srgbClr val="000000"/>
                  </a:solidFill>
                  <a:latin typeface="New roman"/>
                </a:endParaRPr>
              </a:p>
            </p:txBody>
          </p:sp>
        </p:grpSp>
        <p:grpSp>
          <p:nvGrpSpPr>
            <p:cNvPr id="81" name="组合 80"/>
            <p:cNvGrpSpPr/>
            <p:nvPr/>
          </p:nvGrpSpPr>
          <p:grpSpPr>
            <a:xfrm>
              <a:off x="5718460" y="4560710"/>
              <a:ext cx="226685" cy="239101"/>
              <a:chOff x="10416926" y="1386938"/>
              <a:chExt cx="354013" cy="382587"/>
            </a:xfrm>
          </p:grpSpPr>
          <p:sp>
            <p:nvSpPr>
              <p:cNvPr id="258" name="Freeform 117"/>
              <p:cNvSpPr>
                <a:spLocks noEditPoints="1"/>
              </p:cNvSpPr>
              <p:nvPr/>
            </p:nvSpPr>
            <p:spPr bwMode="auto">
              <a:xfrm>
                <a:off x="10416926" y="1386938"/>
                <a:ext cx="354013" cy="354013"/>
              </a:xfrm>
              <a:custGeom>
                <a:avLst/>
                <a:gdLst>
                  <a:gd name="T0" fmla="*/ 0 w 223"/>
                  <a:gd name="T1" fmla="*/ 0 h 223"/>
                  <a:gd name="T2" fmla="*/ 0 w 223"/>
                  <a:gd name="T3" fmla="*/ 223 h 223"/>
                  <a:gd name="T4" fmla="*/ 223 w 223"/>
                  <a:gd name="T5" fmla="*/ 223 h 223"/>
                  <a:gd name="T6" fmla="*/ 223 w 223"/>
                  <a:gd name="T7" fmla="*/ 0 h 223"/>
                  <a:gd name="T8" fmla="*/ 0 w 223"/>
                  <a:gd name="T9" fmla="*/ 0 h 223"/>
                  <a:gd name="T10" fmla="*/ 194 w 223"/>
                  <a:gd name="T11" fmla="*/ 196 h 223"/>
                  <a:gd name="T12" fmla="*/ 27 w 223"/>
                  <a:gd name="T13" fmla="*/ 196 h 223"/>
                  <a:gd name="T14" fmla="*/ 27 w 223"/>
                  <a:gd name="T15" fmla="*/ 27 h 223"/>
                  <a:gd name="T16" fmla="*/ 194 w 223"/>
                  <a:gd name="T17" fmla="*/ 27 h 223"/>
                  <a:gd name="T18" fmla="*/ 194 w 223"/>
                  <a:gd name="T19" fmla="*/ 19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0" y="0"/>
                    </a:moveTo>
                    <a:lnTo>
                      <a:pt x="0" y="223"/>
                    </a:lnTo>
                    <a:lnTo>
                      <a:pt x="223" y="223"/>
                    </a:lnTo>
                    <a:lnTo>
                      <a:pt x="223" y="0"/>
                    </a:lnTo>
                    <a:lnTo>
                      <a:pt x="0" y="0"/>
                    </a:lnTo>
                    <a:close/>
                    <a:moveTo>
                      <a:pt x="194" y="196"/>
                    </a:moveTo>
                    <a:lnTo>
                      <a:pt x="27" y="196"/>
                    </a:lnTo>
                    <a:lnTo>
                      <a:pt x="27" y="27"/>
                    </a:lnTo>
                    <a:lnTo>
                      <a:pt x="194" y="27"/>
                    </a:lnTo>
                    <a:lnTo>
                      <a:pt x="194" y="196"/>
                    </a:lnTo>
                    <a:close/>
                  </a:path>
                </a:pathLst>
              </a:custGeom>
              <a:solidFill>
                <a:srgbClr val="505A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259" name="Rectangle 118"/>
              <p:cNvSpPr>
                <a:spLocks noChangeArrowheads="1"/>
              </p:cNvSpPr>
              <p:nvPr/>
            </p:nvSpPr>
            <p:spPr bwMode="auto">
              <a:xfrm>
                <a:off x="10459789" y="1429800"/>
                <a:ext cx="265113" cy="268288"/>
              </a:xfrm>
              <a:prstGeom prst="rect">
                <a:avLst/>
              </a:prstGeom>
              <a:solidFill>
                <a:srgbClr val="474B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260" name="Rectangle 119"/>
              <p:cNvSpPr>
                <a:spLocks noChangeArrowheads="1"/>
              </p:cNvSpPr>
              <p:nvPr/>
            </p:nvSpPr>
            <p:spPr bwMode="auto">
              <a:xfrm>
                <a:off x="10462964" y="1740950"/>
                <a:ext cx="88900" cy="28575"/>
              </a:xfrm>
              <a:prstGeom prst="rect">
                <a:avLst/>
              </a:prstGeom>
              <a:solidFill>
                <a:srgbClr val="474B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261" name="Rectangle 120"/>
              <p:cNvSpPr>
                <a:spLocks noChangeArrowheads="1"/>
              </p:cNvSpPr>
              <p:nvPr/>
            </p:nvSpPr>
            <p:spPr bwMode="auto">
              <a:xfrm>
                <a:off x="10637589" y="1740950"/>
                <a:ext cx="87313" cy="28575"/>
              </a:xfrm>
              <a:prstGeom prst="rect">
                <a:avLst/>
              </a:prstGeom>
              <a:solidFill>
                <a:srgbClr val="474B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262" name="Rectangle 121"/>
              <p:cNvSpPr>
                <a:spLocks noChangeArrowheads="1"/>
              </p:cNvSpPr>
              <p:nvPr/>
            </p:nvSpPr>
            <p:spPr bwMode="auto">
              <a:xfrm>
                <a:off x="10477251" y="1445675"/>
                <a:ext cx="233363" cy="234950"/>
              </a:xfrm>
              <a:prstGeom prst="rect">
                <a:avLst/>
              </a:prstGeom>
              <a:solidFill>
                <a:srgbClr val="505A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sp>
            <p:nvSpPr>
              <p:cNvPr id="263" name="Freeform 122"/>
              <p:cNvSpPr>
                <a:spLocks noEditPoints="1"/>
              </p:cNvSpPr>
              <p:nvPr/>
            </p:nvSpPr>
            <p:spPr bwMode="auto">
              <a:xfrm>
                <a:off x="10518526" y="1488538"/>
                <a:ext cx="150813" cy="149225"/>
              </a:xfrm>
              <a:custGeom>
                <a:avLst/>
                <a:gdLst>
                  <a:gd name="T0" fmla="*/ 18 w 60"/>
                  <a:gd name="T1" fmla="*/ 57 h 59"/>
                  <a:gd name="T2" fmla="*/ 30 w 60"/>
                  <a:gd name="T3" fmla="*/ 59 h 59"/>
                  <a:gd name="T4" fmla="*/ 41 w 60"/>
                  <a:gd name="T5" fmla="*/ 57 h 59"/>
                  <a:gd name="T6" fmla="*/ 51 w 60"/>
                  <a:gd name="T7" fmla="*/ 51 h 59"/>
                  <a:gd name="T8" fmla="*/ 57 w 60"/>
                  <a:gd name="T9" fmla="*/ 41 h 59"/>
                  <a:gd name="T10" fmla="*/ 60 w 60"/>
                  <a:gd name="T11" fmla="*/ 30 h 59"/>
                  <a:gd name="T12" fmla="*/ 57 w 60"/>
                  <a:gd name="T13" fmla="*/ 18 h 59"/>
                  <a:gd name="T14" fmla="*/ 51 w 60"/>
                  <a:gd name="T15" fmla="*/ 8 h 59"/>
                  <a:gd name="T16" fmla="*/ 41 w 60"/>
                  <a:gd name="T17" fmla="*/ 2 h 59"/>
                  <a:gd name="T18" fmla="*/ 30 w 60"/>
                  <a:gd name="T19" fmla="*/ 0 h 59"/>
                  <a:gd name="T20" fmla="*/ 18 w 60"/>
                  <a:gd name="T21" fmla="*/ 2 h 59"/>
                  <a:gd name="T22" fmla="*/ 9 w 60"/>
                  <a:gd name="T23" fmla="*/ 8 h 59"/>
                  <a:gd name="T24" fmla="*/ 2 w 60"/>
                  <a:gd name="T25" fmla="*/ 18 h 59"/>
                  <a:gd name="T26" fmla="*/ 0 w 60"/>
                  <a:gd name="T27" fmla="*/ 30 h 59"/>
                  <a:gd name="T28" fmla="*/ 2 w 60"/>
                  <a:gd name="T29" fmla="*/ 41 h 59"/>
                  <a:gd name="T30" fmla="*/ 9 w 60"/>
                  <a:gd name="T31" fmla="*/ 51 h 59"/>
                  <a:gd name="T32" fmla="*/ 18 w 60"/>
                  <a:gd name="T33" fmla="*/ 57 h 59"/>
                  <a:gd name="T34" fmla="*/ 30 w 60"/>
                  <a:gd name="T35" fmla="*/ 53 h 59"/>
                  <a:gd name="T36" fmla="*/ 15 w 60"/>
                  <a:gd name="T37" fmla="*/ 48 h 59"/>
                  <a:gd name="T38" fmla="*/ 30 w 60"/>
                  <a:gd name="T39" fmla="*/ 33 h 59"/>
                  <a:gd name="T40" fmla="*/ 44 w 60"/>
                  <a:gd name="T41" fmla="*/ 48 h 59"/>
                  <a:gd name="T42" fmla="*/ 30 w 60"/>
                  <a:gd name="T43" fmla="*/ 53 h 59"/>
                  <a:gd name="T44" fmla="*/ 53 w 60"/>
                  <a:gd name="T45" fmla="*/ 30 h 59"/>
                  <a:gd name="T46" fmla="*/ 48 w 60"/>
                  <a:gd name="T47" fmla="*/ 44 h 59"/>
                  <a:gd name="T48" fmla="*/ 34 w 60"/>
                  <a:gd name="T49" fmla="*/ 29 h 59"/>
                  <a:gd name="T50" fmla="*/ 48 w 60"/>
                  <a:gd name="T51" fmla="*/ 15 h 59"/>
                  <a:gd name="T52" fmla="*/ 53 w 60"/>
                  <a:gd name="T53" fmla="*/ 30 h 59"/>
                  <a:gd name="T54" fmla="*/ 30 w 60"/>
                  <a:gd name="T55" fmla="*/ 6 h 59"/>
                  <a:gd name="T56" fmla="*/ 44 w 60"/>
                  <a:gd name="T57" fmla="*/ 11 h 59"/>
                  <a:gd name="T58" fmla="*/ 30 w 60"/>
                  <a:gd name="T59" fmla="*/ 26 h 59"/>
                  <a:gd name="T60" fmla="*/ 15 w 60"/>
                  <a:gd name="T61" fmla="*/ 11 h 59"/>
                  <a:gd name="T62" fmla="*/ 30 w 60"/>
                  <a:gd name="T63" fmla="*/ 6 h 59"/>
                  <a:gd name="T64" fmla="*/ 12 w 60"/>
                  <a:gd name="T65" fmla="*/ 15 h 59"/>
                  <a:gd name="T66" fmla="*/ 26 w 60"/>
                  <a:gd name="T67" fmla="*/ 29 h 59"/>
                  <a:gd name="T68" fmla="*/ 11 w 60"/>
                  <a:gd name="T69" fmla="*/ 44 h 59"/>
                  <a:gd name="T70" fmla="*/ 6 w 60"/>
                  <a:gd name="T71" fmla="*/ 30 h 59"/>
                  <a:gd name="T72" fmla="*/ 12 w 60"/>
                  <a:gd name="T73" fmla="*/ 1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59">
                    <a:moveTo>
                      <a:pt x="18" y="57"/>
                    </a:moveTo>
                    <a:cubicBezTo>
                      <a:pt x="22" y="59"/>
                      <a:pt x="26" y="59"/>
                      <a:pt x="30" y="59"/>
                    </a:cubicBezTo>
                    <a:cubicBezTo>
                      <a:pt x="34" y="59"/>
                      <a:pt x="38" y="59"/>
                      <a:pt x="41" y="57"/>
                    </a:cubicBezTo>
                    <a:cubicBezTo>
                      <a:pt x="45" y="56"/>
                      <a:pt x="48" y="53"/>
                      <a:pt x="51" y="51"/>
                    </a:cubicBezTo>
                    <a:cubicBezTo>
                      <a:pt x="54" y="48"/>
                      <a:pt x="56" y="45"/>
                      <a:pt x="57" y="41"/>
                    </a:cubicBezTo>
                    <a:cubicBezTo>
                      <a:pt x="59" y="38"/>
                      <a:pt x="60" y="34"/>
                      <a:pt x="60" y="30"/>
                    </a:cubicBezTo>
                    <a:cubicBezTo>
                      <a:pt x="60" y="26"/>
                      <a:pt x="59" y="22"/>
                      <a:pt x="57" y="18"/>
                    </a:cubicBezTo>
                    <a:cubicBezTo>
                      <a:pt x="56" y="14"/>
                      <a:pt x="54" y="11"/>
                      <a:pt x="51" y="8"/>
                    </a:cubicBezTo>
                    <a:cubicBezTo>
                      <a:pt x="48" y="6"/>
                      <a:pt x="45" y="4"/>
                      <a:pt x="41" y="2"/>
                    </a:cubicBezTo>
                    <a:cubicBezTo>
                      <a:pt x="38" y="1"/>
                      <a:pt x="34" y="0"/>
                      <a:pt x="30" y="0"/>
                    </a:cubicBezTo>
                    <a:cubicBezTo>
                      <a:pt x="26" y="0"/>
                      <a:pt x="22" y="1"/>
                      <a:pt x="18" y="2"/>
                    </a:cubicBezTo>
                    <a:cubicBezTo>
                      <a:pt x="15" y="4"/>
                      <a:pt x="11" y="6"/>
                      <a:pt x="9" y="8"/>
                    </a:cubicBezTo>
                    <a:cubicBezTo>
                      <a:pt x="6" y="11"/>
                      <a:pt x="4" y="14"/>
                      <a:pt x="2" y="18"/>
                    </a:cubicBezTo>
                    <a:cubicBezTo>
                      <a:pt x="1" y="22"/>
                      <a:pt x="0" y="26"/>
                      <a:pt x="0" y="30"/>
                    </a:cubicBezTo>
                    <a:cubicBezTo>
                      <a:pt x="0" y="34"/>
                      <a:pt x="1" y="38"/>
                      <a:pt x="2" y="41"/>
                    </a:cubicBezTo>
                    <a:cubicBezTo>
                      <a:pt x="4" y="45"/>
                      <a:pt x="6" y="48"/>
                      <a:pt x="9" y="51"/>
                    </a:cubicBezTo>
                    <a:cubicBezTo>
                      <a:pt x="11" y="53"/>
                      <a:pt x="15" y="56"/>
                      <a:pt x="18" y="57"/>
                    </a:cubicBezTo>
                    <a:close/>
                    <a:moveTo>
                      <a:pt x="30" y="53"/>
                    </a:moveTo>
                    <a:cubicBezTo>
                      <a:pt x="24" y="53"/>
                      <a:pt x="19" y="51"/>
                      <a:pt x="15" y="48"/>
                    </a:cubicBezTo>
                    <a:cubicBezTo>
                      <a:pt x="30" y="33"/>
                      <a:pt x="30" y="33"/>
                      <a:pt x="30" y="33"/>
                    </a:cubicBezTo>
                    <a:cubicBezTo>
                      <a:pt x="44" y="48"/>
                      <a:pt x="44" y="48"/>
                      <a:pt x="44" y="48"/>
                    </a:cubicBezTo>
                    <a:cubicBezTo>
                      <a:pt x="40" y="51"/>
                      <a:pt x="35" y="53"/>
                      <a:pt x="30" y="53"/>
                    </a:cubicBezTo>
                    <a:close/>
                    <a:moveTo>
                      <a:pt x="53" y="30"/>
                    </a:moveTo>
                    <a:cubicBezTo>
                      <a:pt x="53" y="35"/>
                      <a:pt x="51" y="40"/>
                      <a:pt x="48" y="44"/>
                    </a:cubicBezTo>
                    <a:cubicBezTo>
                      <a:pt x="34" y="29"/>
                      <a:pt x="34" y="29"/>
                      <a:pt x="34" y="29"/>
                    </a:cubicBezTo>
                    <a:cubicBezTo>
                      <a:pt x="48" y="15"/>
                      <a:pt x="48" y="15"/>
                      <a:pt x="48" y="15"/>
                    </a:cubicBezTo>
                    <a:cubicBezTo>
                      <a:pt x="51" y="19"/>
                      <a:pt x="53" y="24"/>
                      <a:pt x="53" y="30"/>
                    </a:cubicBezTo>
                    <a:close/>
                    <a:moveTo>
                      <a:pt x="30" y="6"/>
                    </a:moveTo>
                    <a:cubicBezTo>
                      <a:pt x="35" y="6"/>
                      <a:pt x="40" y="8"/>
                      <a:pt x="44" y="11"/>
                    </a:cubicBezTo>
                    <a:cubicBezTo>
                      <a:pt x="30" y="26"/>
                      <a:pt x="30" y="26"/>
                      <a:pt x="30" y="26"/>
                    </a:cubicBezTo>
                    <a:cubicBezTo>
                      <a:pt x="15" y="11"/>
                      <a:pt x="15" y="11"/>
                      <a:pt x="15" y="11"/>
                    </a:cubicBezTo>
                    <a:cubicBezTo>
                      <a:pt x="19" y="8"/>
                      <a:pt x="24" y="6"/>
                      <a:pt x="30" y="6"/>
                    </a:cubicBezTo>
                    <a:close/>
                    <a:moveTo>
                      <a:pt x="12" y="15"/>
                    </a:moveTo>
                    <a:cubicBezTo>
                      <a:pt x="26" y="29"/>
                      <a:pt x="26" y="29"/>
                      <a:pt x="26" y="29"/>
                    </a:cubicBezTo>
                    <a:cubicBezTo>
                      <a:pt x="11" y="44"/>
                      <a:pt x="11" y="44"/>
                      <a:pt x="11" y="44"/>
                    </a:cubicBezTo>
                    <a:cubicBezTo>
                      <a:pt x="8" y="40"/>
                      <a:pt x="6" y="35"/>
                      <a:pt x="6" y="30"/>
                    </a:cubicBezTo>
                    <a:cubicBezTo>
                      <a:pt x="6" y="24"/>
                      <a:pt x="8" y="19"/>
                      <a:pt x="12" y="15"/>
                    </a:cubicBezTo>
                    <a:close/>
                  </a:path>
                </a:pathLst>
              </a:custGeom>
              <a:solidFill>
                <a:srgbClr val="F5F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000000"/>
                  </a:solidFill>
                  <a:latin typeface="微软雅黑"/>
                  <a:ea typeface="微软雅黑"/>
                </a:endParaRPr>
              </a:p>
            </p:txBody>
          </p:sp>
        </p:grpSp>
        <p:cxnSp>
          <p:nvCxnSpPr>
            <p:cNvPr id="82" name="直接箭头连接符 81"/>
            <p:cNvCxnSpPr/>
            <p:nvPr/>
          </p:nvCxnSpPr>
          <p:spPr>
            <a:xfrm flipV="1">
              <a:off x="5467926" y="3954799"/>
              <a:ext cx="855141" cy="1088183"/>
            </a:xfrm>
            <a:prstGeom prst="straightConnector1">
              <a:avLst/>
            </a:prstGeom>
            <a:noFill/>
            <a:ln w="12700" cap="flat" cmpd="sng" algn="ctr">
              <a:solidFill>
                <a:srgbClr val="545454">
                  <a:lumMod val="50000"/>
                  <a:alpha val="50000"/>
                </a:srgbClr>
              </a:solidFill>
              <a:miter lim="800000"/>
              <a:headEnd type="triangle"/>
              <a:tailEnd type="triangle"/>
            </a:ln>
            <a:effectLst/>
          </p:spPr>
        </p:cxnSp>
        <p:sp>
          <p:nvSpPr>
            <p:cNvPr id="83" name="Freeform 453"/>
            <p:cNvSpPr>
              <a:spLocks/>
            </p:cNvSpPr>
            <p:nvPr/>
          </p:nvSpPr>
          <p:spPr bwMode="auto">
            <a:xfrm rot="3603605">
              <a:off x="3856315" y="1622300"/>
              <a:ext cx="298099" cy="2385373"/>
            </a:xfrm>
            <a:custGeom>
              <a:avLst/>
              <a:gdLst>
                <a:gd name="T0" fmla="*/ 2 w 109"/>
                <a:gd name="T1" fmla="*/ 100 h 100"/>
                <a:gd name="T2" fmla="*/ 80 w 109"/>
                <a:gd name="T3" fmla="*/ 65 h 100"/>
                <a:gd name="T4" fmla="*/ 54 w 109"/>
                <a:gd name="T5" fmla="*/ 45 h 100"/>
                <a:gd name="T6" fmla="*/ 109 w 109"/>
                <a:gd name="T7" fmla="*/ 12 h 100"/>
                <a:gd name="T8" fmla="*/ 101 w 109"/>
                <a:gd name="T9" fmla="*/ 0 h 100"/>
                <a:gd name="T10" fmla="*/ 37 w 109"/>
                <a:gd name="T11" fmla="*/ 45 h 100"/>
                <a:gd name="T12" fmla="*/ 62 w 109"/>
                <a:gd name="T13" fmla="*/ 61 h 100"/>
                <a:gd name="T14" fmla="*/ 0 w 109"/>
                <a:gd name="T15" fmla="*/ 97 h 100"/>
                <a:gd name="T16" fmla="*/ 2 w 109"/>
                <a:gd name="T1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00">
                  <a:moveTo>
                    <a:pt x="2" y="100"/>
                  </a:moveTo>
                  <a:lnTo>
                    <a:pt x="80" y="65"/>
                  </a:lnTo>
                  <a:lnTo>
                    <a:pt x="54" y="45"/>
                  </a:lnTo>
                  <a:lnTo>
                    <a:pt x="109" y="12"/>
                  </a:lnTo>
                  <a:lnTo>
                    <a:pt x="101" y="0"/>
                  </a:lnTo>
                  <a:lnTo>
                    <a:pt x="37" y="45"/>
                  </a:lnTo>
                  <a:lnTo>
                    <a:pt x="62" y="61"/>
                  </a:lnTo>
                  <a:lnTo>
                    <a:pt x="0" y="97"/>
                  </a:lnTo>
                  <a:lnTo>
                    <a:pt x="2" y="100"/>
                  </a:lnTo>
                  <a:close/>
                </a:path>
              </a:pathLst>
            </a:custGeom>
            <a:solidFill>
              <a:srgbClr val="FAB900">
                <a:lumMod val="60000"/>
                <a:lumOff val="40000"/>
                <a:alpha val="50000"/>
              </a:srgbClr>
            </a:solidFill>
            <a:ln>
              <a:noFill/>
            </a:ln>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84" name="Freeform 453"/>
            <p:cNvSpPr>
              <a:spLocks/>
            </p:cNvSpPr>
            <p:nvPr/>
          </p:nvSpPr>
          <p:spPr bwMode="auto">
            <a:xfrm rot="2755118">
              <a:off x="4371228" y="2035117"/>
              <a:ext cx="327795" cy="1335190"/>
            </a:xfrm>
            <a:custGeom>
              <a:avLst/>
              <a:gdLst>
                <a:gd name="T0" fmla="*/ 2 w 109"/>
                <a:gd name="T1" fmla="*/ 100 h 100"/>
                <a:gd name="T2" fmla="*/ 80 w 109"/>
                <a:gd name="T3" fmla="*/ 65 h 100"/>
                <a:gd name="T4" fmla="*/ 54 w 109"/>
                <a:gd name="T5" fmla="*/ 45 h 100"/>
                <a:gd name="T6" fmla="*/ 109 w 109"/>
                <a:gd name="T7" fmla="*/ 12 h 100"/>
                <a:gd name="T8" fmla="*/ 101 w 109"/>
                <a:gd name="T9" fmla="*/ 0 h 100"/>
                <a:gd name="T10" fmla="*/ 37 w 109"/>
                <a:gd name="T11" fmla="*/ 45 h 100"/>
                <a:gd name="T12" fmla="*/ 62 w 109"/>
                <a:gd name="T13" fmla="*/ 61 h 100"/>
                <a:gd name="T14" fmla="*/ 0 w 109"/>
                <a:gd name="T15" fmla="*/ 97 h 100"/>
                <a:gd name="T16" fmla="*/ 2 w 109"/>
                <a:gd name="T1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00">
                  <a:moveTo>
                    <a:pt x="2" y="100"/>
                  </a:moveTo>
                  <a:lnTo>
                    <a:pt x="80" y="65"/>
                  </a:lnTo>
                  <a:lnTo>
                    <a:pt x="54" y="45"/>
                  </a:lnTo>
                  <a:lnTo>
                    <a:pt x="109" y="12"/>
                  </a:lnTo>
                  <a:lnTo>
                    <a:pt x="101" y="0"/>
                  </a:lnTo>
                  <a:lnTo>
                    <a:pt x="37" y="45"/>
                  </a:lnTo>
                  <a:lnTo>
                    <a:pt x="62" y="61"/>
                  </a:lnTo>
                  <a:lnTo>
                    <a:pt x="0" y="97"/>
                  </a:lnTo>
                  <a:lnTo>
                    <a:pt x="2" y="100"/>
                  </a:lnTo>
                  <a:close/>
                </a:path>
              </a:pathLst>
            </a:custGeom>
            <a:solidFill>
              <a:srgbClr val="FAB900">
                <a:lumMod val="60000"/>
                <a:lumOff val="40000"/>
                <a:alpha val="50000"/>
              </a:srgbClr>
            </a:solidFill>
            <a:ln>
              <a:noFill/>
            </a:ln>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grpSp>
          <p:nvGrpSpPr>
            <p:cNvPr id="85" name="组合 84"/>
            <p:cNvGrpSpPr/>
            <p:nvPr/>
          </p:nvGrpSpPr>
          <p:grpSpPr>
            <a:xfrm>
              <a:off x="4152517" y="4743024"/>
              <a:ext cx="294059" cy="216024"/>
              <a:chOff x="3589242" y="4293096"/>
              <a:chExt cx="931863" cy="766762"/>
            </a:xfrm>
          </p:grpSpPr>
          <p:sp>
            <p:nvSpPr>
              <p:cNvPr id="253" name="Freeform 73"/>
              <p:cNvSpPr>
                <a:spLocks/>
              </p:cNvSpPr>
              <p:nvPr/>
            </p:nvSpPr>
            <p:spPr bwMode="auto">
              <a:xfrm>
                <a:off x="3589242" y="4323258"/>
                <a:ext cx="931863" cy="736600"/>
              </a:xfrm>
              <a:custGeom>
                <a:avLst/>
                <a:gdLst>
                  <a:gd name="T0" fmla="*/ 227 w 248"/>
                  <a:gd name="T1" fmla="*/ 0 h 196"/>
                  <a:gd name="T2" fmla="*/ 21 w 248"/>
                  <a:gd name="T3" fmla="*/ 0 h 196"/>
                  <a:gd name="T4" fmla="*/ 0 w 248"/>
                  <a:gd name="T5" fmla="*/ 21 h 196"/>
                  <a:gd name="T6" fmla="*/ 0 w 248"/>
                  <a:gd name="T7" fmla="*/ 175 h 196"/>
                  <a:gd name="T8" fmla="*/ 21 w 248"/>
                  <a:gd name="T9" fmla="*/ 196 h 196"/>
                  <a:gd name="T10" fmla="*/ 227 w 248"/>
                  <a:gd name="T11" fmla="*/ 196 h 196"/>
                  <a:gd name="T12" fmla="*/ 248 w 248"/>
                  <a:gd name="T13" fmla="*/ 175 h 196"/>
                  <a:gd name="T14" fmla="*/ 248 w 248"/>
                  <a:gd name="T15" fmla="*/ 21 h 196"/>
                  <a:gd name="T16" fmla="*/ 227 w 248"/>
                  <a:gd name="T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196">
                    <a:moveTo>
                      <a:pt x="227" y="0"/>
                    </a:moveTo>
                    <a:cubicBezTo>
                      <a:pt x="21" y="0"/>
                      <a:pt x="21" y="0"/>
                      <a:pt x="21" y="0"/>
                    </a:cubicBezTo>
                    <a:cubicBezTo>
                      <a:pt x="9" y="0"/>
                      <a:pt x="0" y="9"/>
                      <a:pt x="0" y="21"/>
                    </a:cubicBezTo>
                    <a:cubicBezTo>
                      <a:pt x="0" y="175"/>
                      <a:pt x="0" y="175"/>
                      <a:pt x="0" y="175"/>
                    </a:cubicBezTo>
                    <a:cubicBezTo>
                      <a:pt x="0" y="187"/>
                      <a:pt x="9" y="196"/>
                      <a:pt x="21" y="196"/>
                    </a:cubicBezTo>
                    <a:cubicBezTo>
                      <a:pt x="227" y="196"/>
                      <a:pt x="227" y="196"/>
                      <a:pt x="227" y="196"/>
                    </a:cubicBezTo>
                    <a:cubicBezTo>
                      <a:pt x="239" y="196"/>
                      <a:pt x="248" y="187"/>
                      <a:pt x="248" y="175"/>
                    </a:cubicBezTo>
                    <a:cubicBezTo>
                      <a:pt x="248" y="21"/>
                      <a:pt x="248" y="21"/>
                      <a:pt x="248" y="21"/>
                    </a:cubicBezTo>
                    <a:cubicBezTo>
                      <a:pt x="248" y="9"/>
                      <a:pt x="239" y="0"/>
                      <a:pt x="227"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254" name="Freeform 74"/>
              <p:cNvSpPr>
                <a:spLocks/>
              </p:cNvSpPr>
              <p:nvPr/>
            </p:nvSpPr>
            <p:spPr bwMode="auto">
              <a:xfrm>
                <a:off x="3589242" y="4293096"/>
                <a:ext cx="931863" cy="736600"/>
              </a:xfrm>
              <a:custGeom>
                <a:avLst/>
                <a:gdLst>
                  <a:gd name="T0" fmla="*/ 227 w 248"/>
                  <a:gd name="T1" fmla="*/ 0 h 196"/>
                  <a:gd name="T2" fmla="*/ 21 w 248"/>
                  <a:gd name="T3" fmla="*/ 0 h 196"/>
                  <a:gd name="T4" fmla="*/ 0 w 248"/>
                  <a:gd name="T5" fmla="*/ 21 h 196"/>
                  <a:gd name="T6" fmla="*/ 0 w 248"/>
                  <a:gd name="T7" fmla="*/ 175 h 196"/>
                  <a:gd name="T8" fmla="*/ 21 w 248"/>
                  <a:gd name="T9" fmla="*/ 196 h 196"/>
                  <a:gd name="T10" fmla="*/ 227 w 248"/>
                  <a:gd name="T11" fmla="*/ 196 h 196"/>
                  <a:gd name="T12" fmla="*/ 248 w 248"/>
                  <a:gd name="T13" fmla="*/ 175 h 196"/>
                  <a:gd name="T14" fmla="*/ 248 w 248"/>
                  <a:gd name="T15" fmla="*/ 21 h 196"/>
                  <a:gd name="T16" fmla="*/ 227 w 248"/>
                  <a:gd name="T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196">
                    <a:moveTo>
                      <a:pt x="227" y="0"/>
                    </a:moveTo>
                    <a:cubicBezTo>
                      <a:pt x="21" y="0"/>
                      <a:pt x="21" y="0"/>
                      <a:pt x="21" y="0"/>
                    </a:cubicBezTo>
                    <a:cubicBezTo>
                      <a:pt x="9" y="0"/>
                      <a:pt x="0" y="9"/>
                      <a:pt x="0" y="21"/>
                    </a:cubicBezTo>
                    <a:cubicBezTo>
                      <a:pt x="0" y="175"/>
                      <a:pt x="0" y="175"/>
                      <a:pt x="0" y="175"/>
                    </a:cubicBezTo>
                    <a:cubicBezTo>
                      <a:pt x="0" y="187"/>
                      <a:pt x="9" y="196"/>
                      <a:pt x="21" y="196"/>
                    </a:cubicBezTo>
                    <a:cubicBezTo>
                      <a:pt x="227" y="196"/>
                      <a:pt x="227" y="196"/>
                      <a:pt x="227" y="196"/>
                    </a:cubicBezTo>
                    <a:cubicBezTo>
                      <a:pt x="239" y="196"/>
                      <a:pt x="248" y="187"/>
                      <a:pt x="248" y="175"/>
                    </a:cubicBezTo>
                    <a:cubicBezTo>
                      <a:pt x="248" y="21"/>
                      <a:pt x="248" y="21"/>
                      <a:pt x="248" y="21"/>
                    </a:cubicBezTo>
                    <a:cubicBezTo>
                      <a:pt x="248" y="9"/>
                      <a:pt x="239" y="0"/>
                      <a:pt x="227" y="0"/>
                    </a:cubicBezTo>
                    <a:close/>
                  </a:path>
                </a:pathLst>
              </a:custGeom>
              <a:solidFill>
                <a:srgbClr val="528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255" name="Rectangle 75"/>
              <p:cNvSpPr>
                <a:spLocks noChangeArrowheads="1"/>
              </p:cNvSpPr>
              <p:nvPr/>
            </p:nvSpPr>
            <p:spPr bwMode="auto">
              <a:xfrm>
                <a:off x="3589242" y="4383583"/>
                <a:ext cx="931863" cy="149225"/>
              </a:xfrm>
              <a:prstGeom prst="rect">
                <a:avLst/>
              </a:prstGeom>
              <a:solidFill>
                <a:srgbClr val="2222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256" name="Freeform 76"/>
              <p:cNvSpPr>
                <a:spLocks/>
              </p:cNvSpPr>
              <p:nvPr/>
            </p:nvSpPr>
            <p:spPr bwMode="auto">
              <a:xfrm>
                <a:off x="3695604" y="4609008"/>
                <a:ext cx="720725" cy="90488"/>
              </a:xfrm>
              <a:custGeom>
                <a:avLst/>
                <a:gdLst>
                  <a:gd name="T0" fmla="*/ 0 w 454"/>
                  <a:gd name="T1" fmla="*/ 0 h 57"/>
                  <a:gd name="T2" fmla="*/ 0 w 454"/>
                  <a:gd name="T3" fmla="*/ 57 h 57"/>
                  <a:gd name="T4" fmla="*/ 222 w 454"/>
                  <a:gd name="T5" fmla="*/ 57 h 57"/>
                  <a:gd name="T6" fmla="*/ 222 w 454"/>
                  <a:gd name="T7" fmla="*/ 57 h 57"/>
                  <a:gd name="T8" fmla="*/ 402 w 454"/>
                  <a:gd name="T9" fmla="*/ 57 h 57"/>
                  <a:gd name="T10" fmla="*/ 402 w 454"/>
                  <a:gd name="T11" fmla="*/ 57 h 57"/>
                  <a:gd name="T12" fmla="*/ 454 w 454"/>
                  <a:gd name="T13" fmla="*/ 57 h 57"/>
                  <a:gd name="T14" fmla="*/ 454 w 454"/>
                  <a:gd name="T15" fmla="*/ 0 h 57"/>
                  <a:gd name="T16" fmla="*/ 0 w 454"/>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57">
                    <a:moveTo>
                      <a:pt x="0" y="0"/>
                    </a:moveTo>
                    <a:lnTo>
                      <a:pt x="0" y="57"/>
                    </a:lnTo>
                    <a:lnTo>
                      <a:pt x="222" y="57"/>
                    </a:lnTo>
                    <a:lnTo>
                      <a:pt x="222" y="57"/>
                    </a:lnTo>
                    <a:lnTo>
                      <a:pt x="402" y="57"/>
                    </a:lnTo>
                    <a:lnTo>
                      <a:pt x="402" y="57"/>
                    </a:lnTo>
                    <a:lnTo>
                      <a:pt x="454" y="57"/>
                    </a:lnTo>
                    <a:lnTo>
                      <a:pt x="4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sp>
            <p:nvSpPr>
              <p:cNvPr id="257" name="Freeform 77"/>
              <p:cNvSpPr>
                <a:spLocks/>
              </p:cNvSpPr>
              <p:nvPr/>
            </p:nvSpPr>
            <p:spPr bwMode="auto">
              <a:xfrm>
                <a:off x="3695604" y="4788396"/>
                <a:ext cx="300038" cy="166688"/>
              </a:xfrm>
              <a:custGeom>
                <a:avLst/>
                <a:gdLst>
                  <a:gd name="T0" fmla="*/ 58 w 80"/>
                  <a:gd name="T1" fmla="*/ 0 h 44"/>
                  <a:gd name="T2" fmla="*/ 40 w 80"/>
                  <a:gd name="T3" fmla="*/ 9 h 44"/>
                  <a:gd name="T4" fmla="*/ 22 w 80"/>
                  <a:gd name="T5" fmla="*/ 0 h 44"/>
                  <a:gd name="T6" fmla="*/ 0 w 80"/>
                  <a:gd name="T7" fmla="*/ 22 h 44"/>
                  <a:gd name="T8" fmla="*/ 22 w 80"/>
                  <a:gd name="T9" fmla="*/ 44 h 44"/>
                  <a:gd name="T10" fmla="*/ 40 w 80"/>
                  <a:gd name="T11" fmla="*/ 35 h 44"/>
                  <a:gd name="T12" fmla="*/ 58 w 80"/>
                  <a:gd name="T13" fmla="*/ 44 h 44"/>
                  <a:gd name="T14" fmla="*/ 80 w 80"/>
                  <a:gd name="T15" fmla="*/ 22 h 44"/>
                  <a:gd name="T16" fmla="*/ 58 w 80"/>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4">
                    <a:moveTo>
                      <a:pt x="58" y="0"/>
                    </a:moveTo>
                    <a:cubicBezTo>
                      <a:pt x="51" y="0"/>
                      <a:pt x="44" y="4"/>
                      <a:pt x="40" y="9"/>
                    </a:cubicBezTo>
                    <a:cubicBezTo>
                      <a:pt x="36" y="4"/>
                      <a:pt x="29" y="0"/>
                      <a:pt x="22" y="0"/>
                    </a:cubicBezTo>
                    <a:cubicBezTo>
                      <a:pt x="10" y="0"/>
                      <a:pt x="0" y="10"/>
                      <a:pt x="0" y="22"/>
                    </a:cubicBezTo>
                    <a:cubicBezTo>
                      <a:pt x="0" y="34"/>
                      <a:pt x="10" y="44"/>
                      <a:pt x="22" y="44"/>
                    </a:cubicBezTo>
                    <a:cubicBezTo>
                      <a:pt x="29" y="44"/>
                      <a:pt x="36" y="40"/>
                      <a:pt x="40" y="35"/>
                    </a:cubicBezTo>
                    <a:cubicBezTo>
                      <a:pt x="44" y="40"/>
                      <a:pt x="51" y="44"/>
                      <a:pt x="58" y="44"/>
                    </a:cubicBezTo>
                    <a:cubicBezTo>
                      <a:pt x="70" y="44"/>
                      <a:pt x="80" y="34"/>
                      <a:pt x="80" y="22"/>
                    </a:cubicBezTo>
                    <a:cubicBezTo>
                      <a:pt x="80" y="10"/>
                      <a:pt x="70" y="0"/>
                      <a:pt x="58" y="0"/>
                    </a:cubicBezTo>
                    <a:close/>
                  </a:path>
                </a:pathLst>
              </a:custGeom>
              <a:solidFill>
                <a:srgbClr val="457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srgbClr val="545454"/>
                  </a:solidFill>
                  <a:latin typeface="Century Gothic"/>
                </a:endParaRPr>
              </a:p>
            </p:txBody>
          </p:sp>
        </p:grpSp>
        <p:sp>
          <p:nvSpPr>
            <p:cNvPr id="86" name="文本框 85"/>
            <p:cNvSpPr txBox="1"/>
            <p:nvPr/>
          </p:nvSpPr>
          <p:spPr>
            <a:xfrm>
              <a:off x="4062056" y="4950020"/>
              <a:ext cx="868050" cy="341632"/>
            </a:xfrm>
            <a:prstGeom prst="rect">
              <a:avLst/>
            </a:prstGeom>
            <a:noFill/>
          </p:spPr>
          <p:txBody>
            <a:bodyPr wrap="square" rtlCol="0">
              <a:spAutoFit/>
            </a:bodyPr>
            <a:lstStyle/>
            <a:p>
              <a:pPr defTabSz="914400">
                <a:lnSpc>
                  <a:spcPct val="90000"/>
                </a:lnSpc>
              </a:pPr>
              <a:r>
                <a:rPr lang="en-US" altLang="zh-CN" sz="900" dirty="0">
                  <a:solidFill>
                    <a:srgbClr val="000000"/>
                  </a:solidFill>
                  <a:latin typeface="New roman"/>
                </a:rPr>
                <a:t>Public Account</a:t>
              </a:r>
              <a:endParaRPr lang="zh-CN" altLang="en-US" sz="900" dirty="0">
                <a:solidFill>
                  <a:srgbClr val="000000"/>
                </a:solidFill>
                <a:latin typeface="New roman"/>
              </a:endParaRPr>
            </a:p>
          </p:txBody>
        </p:sp>
        <p:cxnSp>
          <p:nvCxnSpPr>
            <p:cNvPr id="87" name="直接箭头连接符 86"/>
            <p:cNvCxnSpPr/>
            <p:nvPr/>
          </p:nvCxnSpPr>
          <p:spPr>
            <a:xfrm flipH="1" flipV="1">
              <a:off x="3788698" y="4548478"/>
              <a:ext cx="370796" cy="273637"/>
            </a:xfrm>
            <a:prstGeom prst="straightConnector1">
              <a:avLst/>
            </a:prstGeom>
            <a:noFill/>
            <a:ln w="9525" cap="flat" cmpd="sng" algn="ctr">
              <a:solidFill>
                <a:srgbClr val="545454"/>
              </a:solidFill>
              <a:prstDash val="sysDot"/>
              <a:miter lim="800000"/>
              <a:tailEnd type="triangle"/>
            </a:ln>
            <a:effectLst/>
          </p:spPr>
        </p:cxnSp>
        <p:cxnSp>
          <p:nvCxnSpPr>
            <p:cNvPr id="88" name="直接箭头连接符 87"/>
            <p:cNvCxnSpPr>
              <a:stCxn id="254" idx="3"/>
              <a:endCxn id="62" idx="0"/>
            </p:cNvCxnSpPr>
            <p:nvPr/>
          </p:nvCxnSpPr>
          <p:spPr>
            <a:xfrm flipH="1" flipV="1">
              <a:off x="3173003" y="4733223"/>
              <a:ext cx="979514" cy="195092"/>
            </a:xfrm>
            <a:prstGeom prst="straightConnector1">
              <a:avLst/>
            </a:prstGeom>
            <a:noFill/>
            <a:ln w="3175" cap="flat" cmpd="sng" algn="ctr">
              <a:solidFill>
                <a:srgbClr val="545454"/>
              </a:solidFill>
              <a:prstDash val="sysDot"/>
              <a:miter lim="800000"/>
              <a:tailEnd type="triangle"/>
            </a:ln>
            <a:effectLst/>
          </p:spPr>
        </p:cxnSp>
        <p:cxnSp>
          <p:nvCxnSpPr>
            <p:cNvPr id="89" name="直接箭头连接符 88"/>
            <p:cNvCxnSpPr>
              <a:stCxn id="307" idx="0"/>
            </p:cNvCxnSpPr>
            <p:nvPr/>
          </p:nvCxnSpPr>
          <p:spPr>
            <a:xfrm flipV="1">
              <a:off x="2664779" y="5011197"/>
              <a:ext cx="1432892" cy="107232"/>
            </a:xfrm>
            <a:prstGeom prst="straightConnector1">
              <a:avLst/>
            </a:prstGeom>
            <a:noFill/>
            <a:ln w="3175" cap="flat" cmpd="sng" algn="ctr">
              <a:solidFill>
                <a:srgbClr val="545454"/>
              </a:solidFill>
              <a:prstDash val="sysDot"/>
              <a:miter lim="800000"/>
              <a:tailEnd type="triangle"/>
            </a:ln>
            <a:effectLst/>
          </p:spPr>
        </p:cxnSp>
        <p:cxnSp>
          <p:nvCxnSpPr>
            <p:cNvPr id="90" name="直接箭头连接符 89"/>
            <p:cNvCxnSpPr>
              <a:endCxn id="254" idx="6"/>
            </p:cNvCxnSpPr>
            <p:nvPr/>
          </p:nvCxnSpPr>
          <p:spPr>
            <a:xfrm flipH="1">
              <a:off x="4446576" y="4769757"/>
              <a:ext cx="539864" cy="158558"/>
            </a:xfrm>
            <a:prstGeom prst="straightConnector1">
              <a:avLst/>
            </a:prstGeom>
            <a:noFill/>
            <a:ln w="3175" cap="flat" cmpd="sng" algn="ctr">
              <a:solidFill>
                <a:srgbClr val="545454"/>
              </a:solidFill>
              <a:prstDash val="sysDot"/>
              <a:miter lim="800000"/>
              <a:tailEnd type="triangle"/>
            </a:ln>
            <a:effectLst/>
          </p:spPr>
        </p:cxnSp>
        <p:cxnSp>
          <p:nvCxnSpPr>
            <p:cNvPr id="91" name="直接箭头连接符 90"/>
            <p:cNvCxnSpPr>
              <a:endCxn id="255" idx="0"/>
            </p:cNvCxnSpPr>
            <p:nvPr/>
          </p:nvCxnSpPr>
          <p:spPr>
            <a:xfrm flipH="1">
              <a:off x="4299547" y="2411403"/>
              <a:ext cx="901618" cy="2357114"/>
            </a:xfrm>
            <a:prstGeom prst="straightConnector1">
              <a:avLst/>
            </a:prstGeom>
            <a:noFill/>
            <a:ln w="9525" cap="flat" cmpd="sng" algn="ctr">
              <a:solidFill>
                <a:srgbClr val="545454"/>
              </a:solidFill>
              <a:prstDash val="sysDot"/>
              <a:miter lim="800000"/>
              <a:tailEnd type="triangle"/>
            </a:ln>
            <a:effectLst/>
          </p:spPr>
        </p:cxnSp>
        <p:grpSp>
          <p:nvGrpSpPr>
            <p:cNvPr id="92" name="组合 91"/>
            <p:cNvGrpSpPr/>
            <p:nvPr/>
          </p:nvGrpSpPr>
          <p:grpSpPr>
            <a:xfrm>
              <a:off x="3946156" y="4631335"/>
              <a:ext cx="144016" cy="140837"/>
              <a:chOff x="6459538" y="3309938"/>
              <a:chExt cx="731838" cy="481013"/>
            </a:xfrm>
            <a:solidFill>
              <a:srgbClr val="FAB900"/>
            </a:solidFill>
          </p:grpSpPr>
          <p:sp>
            <p:nvSpPr>
              <p:cNvPr id="232" name="Freeform 63"/>
              <p:cNvSpPr>
                <a:spLocks/>
              </p:cNvSpPr>
              <p:nvPr/>
            </p:nvSpPr>
            <p:spPr bwMode="auto">
              <a:xfrm>
                <a:off x="6519863" y="3633788"/>
                <a:ext cx="52388" cy="128588"/>
              </a:xfrm>
              <a:custGeom>
                <a:avLst/>
                <a:gdLst>
                  <a:gd name="T0" fmla="*/ 0 w 14"/>
                  <a:gd name="T1" fmla="*/ 29 h 34"/>
                  <a:gd name="T2" fmla="*/ 3 w 14"/>
                  <a:gd name="T3" fmla="*/ 30 h 34"/>
                  <a:gd name="T4" fmla="*/ 5 w 14"/>
                  <a:gd name="T5" fmla="*/ 31 h 34"/>
                  <a:gd name="T6" fmla="*/ 9 w 14"/>
                  <a:gd name="T7" fmla="*/ 32 h 34"/>
                  <a:gd name="T8" fmla="*/ 11 w 14"/>
                  <a:gd name="T9" fmla="*/ 33 h 34"/>
                  <a:gd name="T10" fmla="*/ 11 w 14"/>
                  <a:gd name="T11" fmla="*/ 33 h 34"/>
                  <a:gd name="T12" fmla="*/ 14 w 14"/>
                  <a:gd name="T13" fmla="*/ 34 h 34"/>
                  <a:gd name="T14" fmla="*/ 14 w 14"/>
                  <a:gd name="T15" fmla="*/ 5 h 34"/>
                  <a:gd name="T16" fmla="*/ 0 w 14"/>
                  <a:gd name="T17" fmla="*/ 0 h 34"/>
                  <a:gd name="T18" fmla="*/ 0 w 14"/>
                  <a:gd name="T19"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34">
                    <a:moveTo>
                      <a:pt x="0" y="29"/>
                    </a:moveTo>
                    <a:cubicBezTo>
                      <a:pt x="1" y="29"/>
                      <a:pt x="2" y="29"/>
                      <a:pt x="3" y="30"/>
                    </a:cubicBezTo>
                    <a:cubicBezTo>
                      <a:pt x="4" y="30"/>
                      <a:pt x="5" y="30"/>
                      <a:pt x="5" y="31"/>
                    </a:cubicBezTo>
                    <a:cubicBezTo>
                      <a:pt x="6" y="31"/>
                      <a:pt x="8" y="32"/>
                      <a:pt x="9" y="32"/>
                    </a:cubicBezTo>
                    <a:cubicBezTo>
                      <a:pt x="9" y="32"/>
                      <a:pt x="10" y="32"/>
                      <a:pt x="11" y="33"/>
                    </a:cubicBezTo>
                    <a:cubicBezTo>
                      <a:pt x="11" y="33"/>
                      <a:pt x="11" y="33"/>
                      <a:pt x="11" y="33"/>
                    </a:cubicBezTo>
                    <a:cubicBezTo>
                      <a:pt x="12" y="33"/>
                      <a:pt x="13" y="33"/>
                      <a:pt x="14" y="34"/>
                    </a:cubicBezTo>
                    <a:cubicBezTo>
                      <a:pt x="14" y="5"/>
                      <a:pt x="14" y="5"/>
                      <a:pt x="14" y="5"/>
                    </a:cubicBezTo>
                    <a:cubicBezTo>
                      <a:pt x="9" y="3"/>
                      <a:pt x="4" y="2"/>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33" name="Freeform 64"/>
              <p:cNvSpPr>
                <a:spLocks/>
              </p:cNvSpPr>
              <p:nvPr/>
            </p:nvSpPr>
            <p:spPr bwMode="auto">
              <a:xfrm>
                <a:off x="6602413" y="3660776"/>
                <a:ext cx="49213" cy="119063"/>
              </a:xfrm>
              <a:custGeom>
                <a:avLst/>
                <a:gdLst>
                  <a:gd name="T0" fmla="*/ 0 w 13"/>
                  <a:gd name="T1" fmla="*/ 29 h 32"/>
                  <a:gd name="T2" fmla="*/ 3 w 13"/>
                  <a:gd name="T3" fmla="*/ 30 h 32"/>
                  <a:gd name="T4" fmla="*/ 4 w 13"/>
                  <a:gd name="T5" fmla="*/ 30 h 32"/>
                  <a:gd name="T6" fmla="*/ 7 w 13"/>
                  <a:gd name="T7" fmla="*/ 30 h 32"/>
                  <a:gd name="T8" fmla="*/ 9 w 13"/>
                  <a:gd name="T9" fmla="*/ 31 h 32"/>
                  <a:gd name="T10" fmla="*/ 12 w 13"/>
                  <a:gd name="T11" fmla="*/ 31 h 32"/>
                  <a:gd name="T12" fmla="*/ 13 w 13"/>
                  <a:gd name="T13" fmla="*/ 32 h 32"/>
                  <a:gd name="T14" fmla="*/ 13 w 13"/>
                  <a:gd name="T15" fmla="*/ 3 h 32"/>
                  <a:gd name="T16" fmla="*/ 0 w 13"/>
                  <a:gd name="T17" fmla="*/ 0 h 32"/>
                  <a:gd name="T18" fmla="*/ 0 w 13"/>
                  <a:gd name="T19"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32">
                    <a:moveTo>
                      <a:pt x="0" y="29"/>
                    </a:moveTo>
                    <a:cubicBezTo>
                      <a:pt x="1" y="29"/>
                      <a:pt x="2" y="29"/>
                      <a:pt x="3" y="30"/>
                    </a:cubicBezTo>
                    <a:cubicBezTo>
                      <a:pt x="3" y="30"/>
                      <a:pt x="4" y="30"/>
                      <a:pt x="4" y="30"/>
                    </a:cubicBezTo>
                    <a:cubicBezTo>
                      <a:pt x="5" y="30"/>
                      <a:pt x="6" y="30"/>
                      <a:pt x="7" y="30"/>
                    </a:cubicBezTo>
                    <a:cubicBezTo>
                      <a:pt x="7" y="31"/>
                      <a:pt x="8" y="31"/>
                      <a:pt x="9" y="31"/>
                    </a:cubicBezTo>
                    <a:cubicBezTo>
                      <a:pt x="10" y="31"/>
                      <a:pt x="11" y="31"/>
                      <a:pt x="12" y="31"/>
                    </a:cubicBezTo>
                    <a:cubicBezTo>
                      <a:pt x="12" y="32"/>
                      <a:pt x="13" y="32"/>
                      <a:pt x="13" y="32"/>
                    </a:cubicBezTo>
                    <a:cubicBezTo>
                      <a:pt x="13" y="3"/>
                      <a:pt x="13" y="3"/>
                      <a:pt x="13" y="3"/>
                    </a:cubicBezTo>
                    <a:cubicBezTo>
                      <a:pt x="8" y="2"/>
                      <a:pt x="4" y="1"/>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34" name="Freeform 65"/>
              <p:cNvSpPr>
                <a:spLocks/>
              </p:cNvSpPr>
              <p:nvPr/>
            </p:nvSpPr>
            <p:spPr bwMode="auto">
              <a:xfrm>
                <a:off x="6681788" y="3675063"/>
                <a:ext cx="47625" cy="112713"/>
              </a:xfrm>
              <a:custGeom>
                <a:avLst/>
                <a:gdLst>
                  <a:gd name="T0" fmla="*/ 0 w 13"/>
                  <a:gd name="T1" fmla="*/ 29 h 30"/>
                  <a:gd name="T2" fmla="*/ 0 w 13"/>
                  <a:gd name="T3" fmla="*/ 29 h 30"/>
                  <a:gd name="T4" fmla="*/ 0 w 13"/>
                  <a:gd name="T5" fmla="*/ 29 h 30"/>
                  <a:gd name="T6" fmla="*/ 1 w 13"/>
                  <a:gd name="T7" fmla="*/ 29 h 30"/>
                  <a:gd name="T8" fmla="*/ 6 w 13"/>
                  <a:gd name="T9" fmla="*/ 30 h 30"/>
                  <a:gd name="T10" fmla="*/ 8 w 13"/>
                  <a:gd name="T11" fmla="*/ 30 h 30"/>
                  <a:gd name="T12" fmla="*/ 10 w 13"/>
                  <a:gd name="T13" fmla="*/ 30 h 30"/>
                  <a:gd name="T14" fmla="*/ 11 w 13"/>
                  <a:gd name="T15" fmla="*/ 30 h 30"/>
                  <a:gd name="T16" fmla="*/ 13 w 13"/>
                  <a:gd name="T17" fmla="*/ 30 h 30"/>
                  <a:gd name="T18" fmla="*/ 13 w 13"/>
                  <a:gd name="T19" fmla="*/ 2 h 30"/>
                  <a:gd name="T20" fmla="*/ 0 w 13"/>
                  <a:gd name="T21" fmla="*/ 0 h 30"/>
                  <a:gd name="T22" fmla="*/ 0 w 13"/>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0" y="29"/>
                    </a:moveTo>
                    <a:cubicBezTo>
                      <a:pt x="0" y="29"/>
                      <a:pt x="0" y="29"/>
                      <a:pt x="0" y="29"/>
                    </a:cubicBezTo>
                    <a:cubicBezTo>
                      <a:pt x="0" y="29"/>
                      <a:pt x="0" y="29"/>
                      <a:pt x="0" y="29"/>
                    </a:cubicBezTo>
                    <a:cubicBezTo>
                      <a:pt x="1" y="29"/>
                      <a:pt x="1" y="29"/>
                      <a:pt x="1" y="29"/>
                    </a:cubicBezTo>
                    <a:cubicBezTo>
                      <a:pt x="3" y="29"/>
                      <a:pt x="4" y="29"/>
                      <a:pt x="6" y="30"/>
                    </a:cubicBezTo>
                    <a:cubicBezTo>
                      <a:pt x="6" y="30"/>
                      <a:pt x="7" y="30"/>
                      <a:pt x="8" y="30"/>
                    </a:cubicBezTo>
                    <a:cubicBezTo>
                      <a:pt x="9" y="30"/>
                      <a:pt x="10" y="30"/>
                      <a:pt x="10" y="30"/>
                    </a:cubicBezTo>
                    <a:cubicBezTo>
                      <a:pt x="11" y="30"/>
                      <a:pt x="11" y="30"/>
                      <a:pt x="11" y="30"/>
                    </a:cubicBezTo>
                    <a:cubicBezTo>
                      <a:pt x="12" y="30"/>
                      <a:pt x="13" y="30"/>
                      <a:pt x="13" y="30"/>
                    </a:cubicBezTo>
                    <a:cubicBezTo>
                      <a:pt x="13" y="2"/>
                      <a:pt x="13" y="2"/>
                      <a:pt x="13" y="2"/>
                    </a:cubicBezTo>
                    <a:cubicBezTo>
                      <a:pt x="9" y="1"/>
                      <a:pt x="4" y="1"/>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35" name="Freeform 66"/>
              <p:cNvSpPr>
                <a:spLocks/>
              </p:cNvSpPr>
              <p:nvPr/>
            </p:nvSpPr>
            <p:spPr bwMode="auto">
              <a:xfrm>
                <a:off x="6918326" y="3675063"/>
                <a:ext cx="52388" cy="112713"/>
              </a:xfrm>
              <a:custGeom>
                <a:avLst/>
                <a:gdLst>
                  <a:gd name="T0" fmla="*/ 0 w 14"/>
                  <a:gd name="T1" fmla="*/ 30 h 30"/>
                  <a:gd name="T2" fmla="*/ 14 w 14"/>
                  <a:gd name="T3" fmla="*/ 29 h 30"/>
                  <a:gd name="T4" fmla="*/ 14 w 14"/>
                  <a:gd name="T5" fmla="*/ 0 h 30"/>
                  <a:gd name="T6" fmla="*/ 0 w 14"/>
                  <a:gd name="T7" fmla="*/ 2 h 30"/>
                  <a:gd name="T8" fmla="*/ 0 w 14"/>
                  <a:gd name="T9" fmla="*/ 30 h 30"/>
                </a:gdLst>
                <a:ahLst/>
                <a:cxnLst>
                  <a:cxn ang="0">
                    <a:pos x="T0" y="T1"/>
                  </a:cxn>
                  <a:cxn ang="0">
                    <a:pos x="T2" y="T3"/>
                  </a:cxn>
                  <a:cxn ang="0">
                    <a:pos x="T4" y="T5"/>
                  </a:cxn>
                  <a:cxn ang="0">
                    <a:pos x="T6" y="T7"/>
                  </a:cxn>
                  <a:cxn ang="0">
                    <a:pos x="T8" y="T9"/>
                  </a:cxn>
                </a:cxnLst>
                <a:rect l="0" t="0" r="r" b="b"/>
                <a:pathLst>
                  <a:path w="14" h="30">
                    <a:moveTo>
                      <a:pt x="0" y="30"/>
                    </a:moveTo>
                    <a:cubicBezTo>
                      <a:pt x="5" y="30"/>
                      <a:pt x="10" y="29"/>
                      <a:pt x="14" y="29"/>
                    </a:cubicBezTo>
                    <a:cubicBezTo>
                      <a:pt x="14" y="0"/>
                      <a:pt x="14" y="0"/>
                      <a:pt x="14" y="0"/>
                    </a:cubicBezTo>
                    <a:cubicBezTo>
                      <a:pt x="10" y="1"/>
                      <a:pt x="5" y="1"/>
                      <a:pt x="0" y="2"/>
                    </a:cubicBez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36" name="Freeform 67"/>
              <p:cNvSpPr>
                <a:spLocks/>
              </p:cNvSpPr>
              <p:nvPr/>
            </p:nvSpPr>
            <p:spPr bwMode="auto">
              <a:xfrm>
                <a:off x="6459538" y="3584576"/>
                <a:ext cx="33338" cy="139700"/>
              </a:xfrm>
              <a:custGeom>
                <a:avLst/>
                <a:gdLst>
                  <a:gd name="T0" fmla="*/ 0 w 9"/>
                  <a:gd name="T1" fmla="*/ 24 h 37"/>
                  <a:gd name="T2" fmla="*/ 0 w 9"/>
                  <a:gd name="T3" fmla="*/ 27 h 37"/>
                  <a:gd name="T4" fmla="*/ 1 w 9"/>
                  <a:gd name="T5" fmla="*/ 28 h 37"/>
                  <a:gd name="T6" fmla="*/ 2 w 9"/>
                  <a:gd name="T7" fmla="*/ 30 h 37"/>
                  <a:gd name="T8" fmla="*/ 3 w 9"/>
                  <a:gd name="T9" fmla="*/ 32 h 37"/>
                  <a:gd name="T10" fmla="*/ 4 w 9"/>
                  <a:gd name="T11" fmla="*/ 33 h 37"/>
                  <a:gd name="T12" fmla="*/ 6 w 9"/>
                  <a:gd name="T13" fmla="*/ 35 h 37"/>
                  <a:gd name="T14" fmla="*/ 7 w 9"/>
                  <a:gd name="T15" fmla="*/ 36 h 37"/>
                  <a:gd name="T16" fmla="*/ 9 w 9"/>
                  <a:gd name="T17" fmla="*/ 37 h 37"/>
                  <a:gd name="T18" fmla="*/ 9 w 9"/>
                  <a:gd name="T19" fmla="*/ 9 h 37"/>
                  <a:gd name="T20" fmla="*/ 0 w 9"/>
                  <a:gd name="T21" fmla="*/ 0 h 37"/>
                  <a:gd name="T22" fmla="*/ 0 w 9"/>
                  <a:gd name="T2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7">
                    <a:moveTo>
                      <a:pt x="0" y="24"/>
                    </a:moveTo>
                    <a:cubicBezTo>
                      <a:pt x="0" y="25"/>
                      <a:pt x="0" y="26"/>
                      <a:pt x="0" y="27"/>
                    </a:cubicBezTo>
                    <a:cubicBezTo>
                      <a:pt x="1" y="28"/>
                      <a:pt x="1" y="28"/>
                      <a:pt x="1" y="28"/>
                    </a:cubicBezTo>
                    <a:cubicBezTo>
                      <a:pt x="1" y="29"/>
                      <a:pt x="1" y="30"/>
                      <a:pt x="2" y="30"/>
                    </a:cubicBezTo>
                    <a:cubicBezTo>
                      <a:pt x="2" y="31"/>
                      <a:pt x="3" y="31"/>
                      <a:pt x="3" y="32"/>
                    </a:cubicBezTo>
                    <a:cubicBezTo>
                      <a:pt x="3" y="32"/>
                      <a:pt x="4" y="33"/>
                      <a:pt x="4" y="33"/>
                    </a:cubicBezTo>
                    <a:cubicBezTo>
                      <a:pt x="5" y="34"/>
                      <a:pt x="5" y="34"/>
                      <a:pt x="6" y="35"/>
                    </a:cubicBezTo>
                    <a:cubicBezTo>
                      <a:pt x="6" y="35"/>
                      <a:pt x="7" y="36"/>
                      <a:pt x="7" y="36"/>
                    </a:cubicBezTo>
                    <a:cubicBezTo>
                      <a:pt x="8" y="36"/>
                      <a:pt x="8" y="37"/>
                      <a:pt x="9" y="37"/>
                    </a:cubicBezTo>
                    <a:cubicBezTo>
                      <a:pt x="9" y="9"/>
                      <a:pt x="9" y="9"/>
                      <a:pt x="9" y="9"/>
                    </a:cubicBezTo>
                    <a:cubicBezTo>
                      <a:pt x="5" y="6"/>
                      <a:pt x="2" y="3"/>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37" name="Freeform 68"/>
              <p:cNvSpPr>
                <a:spLocks/>
              </p:cNvSpPr>
              <p:nvPr/>
            </p:nvSpPr>
            <p:spPr bwMode="auto">
              <a:xfrm>
                <a:off x="7078663" y="3633788"/>
                <a:ext cx="49213" cy="128588"/>
              </a:xfrm>
              <a:custGeom>
                <a:avLst/>
                <a:gdLst>
                  <a:gd name="T0" fmla="*/ 0 w 13"/>
                  <a:gd name="T1" fmla="*/ 34 h 34"/>
                  <a:gd name="T2" fmla="*/ 1 w 13"/>
                  <a:gd name="T3" fmla="*/ 33 h 34"/>
                  <a:gd name="T4" fmla="*/ 1 w 13"/>
                  <a:gd name="T5" fmla="*/ 33 h 34"/>
                  <a:gd name="T6" fmla="*/ 8 w 13"/>
                  <a:gd name="T7" fmla="*/ 31 h 34"/>
                  <a:gd name="T8" fmla="*/ 8 w 13"/>
                  <a:gd name="T9" fmla="*/ 31 h 34"/>
                  <a:gd name="T10" fmla="*/ 13 w 13"/>
                  <a:gd name="T11" fmla="*/ 29 h 34"/>
                  <a:gd name="T12" fmla="*/ 13 w 13"/>
                  <a:gd name="T13" fmla="*/ 29 h 34"/>
                  <a:gd name="T14" fmla="*/ 13 w 13"/>
                  <a:gd name="T15" fmla="*/ 29 h 34"/>
                  <a:gd name="T16" fmla="*/ 13 w 13"/>
                  <a:gd name="T17" fmla="*/ 0 h 34"/>
                  <a:gd name="T18" fmla="*/ 0 w 13"/>
                  <a:gd name="T19" fmla="*/ 5 h 34"/>
                  <a:gd name="T20" fmla="*/ 0 w 13"/>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4">
                    <a:moveTo>
                      <a:pt x="0" y="34"/>
                    </a:moveTo>
                    <a:cubicBezTo>
                      <a:pt x="0" y="34"/>
                      <a:pt x="1" y="33"/>
                      <a:pt x="1" y="33"/>
                    </a:cubicBezTo>
                    <a:cubicBezTo>
                      <a:pt x="1" y="33"/>
                      <a:pt x="1" y="33"/>
                      <a:pt x="1" y="33"/>
                    </a:cubicBezTo>
                    <a:cubicBezTo>
                      <a:pt x="4" y="33"/>
                      <a:pt x="6" y="32"/>
                      <a:pt x="8" y="31"/>
                    </a:cubicBezTo>
                    <a:cubicBezTo>
                      <a:pt x="8" y="31"/>
                      <a:pt x="8" y="31"/>
                      <a:pt x="8" y="31"/>
                    </a:cubicBezTo>
                    <a:cubicBezTo>
                      <a:pt x="10" y="30"/>
                      <a:pt x="11" y="30"/>
                      <a:pt x="13" y="29"/>
                    </a:cubicBezTo>
                    <a:cubicBezTo>
                      <a:pt x="13" y="29"/>
                      <a:pt x="13" y="29"/>
                      <a:pt x="13" y="29"/>
                    </a:cubicBezTo>
                    <a:cubicBezTo>
                      <a:pt x="13" y="29"/>
                      <a:pt x="13" y="29"/>
                      <a:pt x="13" y="29"/>
                    </a:cubicBezTo>
                    <a:cubicBezTo>
                      <a:pt x="13" y="0"/>
                      <a:pt x="13" y="0"/>
                      <a:pt x="13" y="0"/>
                    </a:cubicBezTo>
                    <a:cubicBezTo>
                      <a:pt x="9" y="2"/>
                      <a:pt x="5" y="3"/>
                      <a:pt x="0" y="5"/>
                    </a:cubicBez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38" name="Freeform 69"/>
              <p:cNvSpPr>
                <a:spLocks/>
              </p:cNvSpPr>
              <p:nvPr/>
            </p:nvSpPr>
            <p:spPr bwMode="auto">
              <a:xfrm>
                <a:off x="7158038" y="3584576"/>
                <a:ext cx="33338" cy="139700"/>
              </a:xfrm>
              <a:custGeom>
                <a:avLst/>
                <a:gdLst>
                  <a:gd name="T0" fmla="*/ 1 w 9"/>
                  <a:gd name="T1" fmla="*/ 36 h 37"/>
                  <a:gd name="T2" fmla="*/ 4 w 9"/>
                  <a:gd name="T3" fmla="*/ 34 h 37"/>
                  <a:gd name="T4" fmla="*/ 4 w 9"/>
                  <a:gd name="T5" fmla="*/ 34 h 37"/>
                  <a:gd name="T6" fmla="*/ 5 w 9"/>
                  <a:gd name="T7" fmla="*/ 33 h 37"/>
                  <a:gd name="T8" fmla="*/ 5 w 9"/>
                  <a:gd name="T9" fmla="*/ 33 h 37"/>
                  <a:gd name="T10" fmla="*/ 7 w 9"/>
                  <a:gd name="T11" fmla="*/ 31 h 37"/>
                  <a:gd name="T12" fmla="*/ 7 w 9"/>
                  <a:gd name="T13" fmla="*/ 31 h 37"/>
                  <a:gd name="T14" fmla="*/ 7 w 9"/>
                  <a:gd name="T15" fmla="*/ 30 h 37"/>
                  <a:gd name="T16" fmla="*/ 8 w 9"/>
                  <a:gd name="T17" fmla="*/ 29 h 37"/>
                  <a:gd name="T18" fmla="*/ 8 w 9"/>
                  <a:gd name="T19" fmla="*/ 28 h 37"/>
                  <a:gd name="T20" fmla="*/ 8 w 9"/>
                  <a:gd name="T21" fmla="*/ 27 h 37"/>
                  <a:gd name="T22" fmla="*/ 8 w 9"/>
                  <a:gd name="T23" fmla="*/ 27 h 37"/>
                  <a:gd name="T24" fmla="*/ 9 w 9"/>
                  <a:gd name="T25" fmla="*/ 24 h 37"/>
                  <a:gd name="T26" fmla="*/ 9 w 9"/>
                  <a:gd name="T27" fmla="*/ 24 h 37"/>
                  <a:gd name="T28" fmla="*/ 9 w 9"/>
                  <a:gd name="T29" fmla="*/ 0 h 37"/>
                  <a:gd name="T30" fmla="*/ 0 w 9"/>
                  <a:gd name="T31" fmla="*/ 9 h 37"/>
                  <a:gd name="T32" fmla="*/ 0 w 9"/>
                  <a:gd name="T33" fmla="*/ 37 h 37"/>
                  <a:gd name="T34" fmla="*/ 1 w 9"/>
                  <a:gd name="T35" fmla="*/ 37 h 37"/>
                  <a:gd name="T36" fmla="*/ 1 w 9"/>
                  <a:gd name="T37" fmla="*/ 36 h 37"/>
                  <a:gd name="T38" fmla="*/ 1 w 9"/>
                  <a:gd name="T39"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37">
                    <a:moveTo>
                      <a:pt x="1" y="36"/>
                    </a:moveTo>
                    <a:cubicBezTo>
                      <a:pt x="2" y="36"/>
                      <a:pt x="3" y="35"/>
                      <a:pt x="4" y="34"/>
                    </a:cubicBezTo>
                    <a:cubicBezTo>
                      <a:pt x="4" y="34"/>
                      <a:pt x="4" y="34"/>
                      <a:pt x="4" y="34"/>
                    </a:cubicBezTo>
                    <a:cubicBezTo>
                      <a:pt x="4" y="34"/>
                      <a:pt x="4" y="33"/>
                      <a:pt x="5" y="33"/>
                    </a:cubicBezTo>
                    <a:cubicBezTo>
                      <a:pt x="5" y="33"/>
                      <a:pt x="5" y="33"/>
                      <a:pt x="5" y="33"/>
                    </a:cubicBezTo>
                    <a:cubicBezTo>
                      <a:pt x="6" y="32"/>
                      <a:pt x="6" y="31"/>
                      <a:pt x="7" y="31"/>
                    </a:cubicBezTo>
                    <a:cubicBezTo>
                      <a:pt x="7" y="31"/>
                      <a:pt x="7" y="31"/>
                      <a:pt x="7" y="31"/>
                    </a:cubicBezTo>
                    <a:cubicBezTo>
                      <a:pt x="7" y="30"/>
                      <a:pt x="7" y="30"/>
                      <a:pt x="7" y="30"/>
                    </a:cubicBezTo>
                    <a:cubicBezTo>
                      <a:pt x="7" y="30"/>
                      <a:pt x="8" y="29"/>
                      <a:pt x="8" y="29"/>
                    </a:cubicBezTo>
                    <a:cubicBezTo>
                      <a:pt x="8" y="28"/>
                      <a:pt x="8" y="28"/>
                      <a:pt x="8" y="28"/>
                    </a:cubicBezTo>
                    <a:cubicBezTo>
                      <a:pt x="8" y="28"/>
                      <a:pt x="8" y="27"/>
                      <a:pt x="8" y="27"/>
                    </a:cubicBezTo>
                    <a:cubicBezTo>
                      <a:pt x="8" y="27"/>
                      <a:pt x="8" y="27"/>
                      <a:pt x="8" y="27"/>
                    </a:cubicBezTo>
                    <a:cubicBezTo>
                      <a:pt x="9" y="26"/>
                      <a:pt x="9" y="25"/>
                      <a:pt x="9" y="24"/>
                    </a:cubicBezTo>
                    <a:cubicBezTo>
                      <a:pt x="9" y="24"/>
                      <a:pt x="9" y="24"/>
                      <a:pt x="9" y="24"/>
                    </a:cubicBezTo>
                    <a:cubicBezTo>
                      <a:pt x="9" y="0"/>
                      <a:pt x="9" y="0"/>
                      <a:pt x="9" y="0"/>
                    </a:cubicBezTo>
                    <a:cubicBezTo>
                      <a:pt x="7" y="3"/>
                      <a:pt x="4" y="6"/>
                      <a:pt x="0" y="9"/>
                    </a:cubicBezTo>
                    <a:cubicBezTo>
                      <a:pt x="0" y="37"/>
                      <a:pt x="0" y="37"/>
                      <a:pt x="0" y="37"/>
                    </a:cubicBezTo>
                    <a:cubicBezTo>
                      <a:pt x="0" y="37"/>
                      <a:pt x="1" y="37"/>
                      <a:pt x="1" y="37"/>
                    </a:cubicBezTo>
                    <a:cubicBezTo>
                      <a:pt x="1" y="36"/>
                      <a:pt x="1" y="36"/>
                      <a:pt x="1" y="36"/>
                    </a:cubicBezTo>
                    <a:cubicBezTo>
                      <a:pt x="1" y="36"/>
                      <a:pt x="1" y="36"/>
                      <a:pt x="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39" name="Freeform 70"/>
              <p:cNvSpPr>
                <a:spLocks/>
              </p:cNvSpPr>
              <p:nvPr/>
            </p:nvSpPr>
            <p:spPr bwMode="auto">
              <a:xfrm>
                <a:off x="6838951" y="3683001"/>
                <a:ext cx="52388" cy="107950"/>
              </a:xfrm>
              <a:custGeom>
                <a:avLst/>
                <a:gdLst>
                  <a:gd name="T0" fmla="*/ 0 w 14"/>
                  <a:gd name="T1" fmla="*/ 29 h 29"/>
                  <a:gd name="T2" fmla="*/ 5 w 14"/>
                  <a:gd name="T3" fmla="*/ 29 h 29"/>
                  <a:gd name="T4" fmla="*/ 7 w 14"/>
                  <a:gd name="T5" fmla="*/ 29 h 29"/>
                  <a:gd name="T6" fmla="*/ 7 w 14"/>
                  <a:gd name="T7" fmla="*/ 29 h 29"/>
                  <a:gd name="T8" fmla="*/ 14 w 14"/>
                  <a:gd name="T9" fmla="*/ 29 h 29"/>
                  <a:gd name="T10" fmla="*/ 14 w 14"/>
                  <a:gd name="T11" fmla="*/ 0 h 29"/>
                  <a:gd name="T12" fmla="*/ 0 w 14"/>
                  <a:gd name="T13" fmla="*/ 1 h 29"/>
                  <a:gd name="T14" fmla="*/ 0 w 14"/>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9">
                    <a:moveTo>
                      <a:pt x="0" y="29"/>
                    </a:moveTo>
                    <a:cubicBezTo>
                      <a:pt x="2" y="29"/>
                      <a:pt x="4" y="29"/>
                      <a:pt x="5" y="29"/>
                    </a:cubicBezTo>
                    <a:cubicBezTo>
                      <a:pt x="6" y="29"/>
                      <a:pt x="6" y="29"/>
                      <a:pt x="7" y="29"/>
                    </a:cubicBezTo>
                    <a:cubicBezTo>
                      <a:pt x="7" y="29"/>
                      <a:pt x="7" y="29"/>
                      <a:pt x="7" y="29"/>
                    </a:cubicBezTo>
                    <a:cubicBezTo>
                      <a:pt x="9" y="29"/>
                      <a:pt x="11" y="29"/>
                      <a:pt x="14" y="29"/>
                    </a:cubicBezTo>
                    <a:cubicBezTo>
                      <a:pt x="14" y="0"/>
                      <a:pt x="14" y="0"/>
                      <a:pt x="14" y="0"/>
                    </a:cubicBezTo>
                    <a:cubicBezTo>
                      <a:pt x="9" y="0"/>
                      <a:pt x="5" y="1"/>
                      <a:pt x="0" y="1"/>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40" name="Freeform 71"/>
              <p:cNvSpPr>
                <a:spLocks/>
              </p:cNvSpPr>
              <p:nvPr/>
            </p:nvSpPr>
            <p:spPr bwMode="auto">
              <a:xfrm>
                <a:off x="7000876" y="3660776"/>
                <a:ext cx="47625" cy="119063"/>
              </a:xfrm>
              <a:custGeom>
                <a:avLst/>
                <a:gdLst>
                  <a:gd name="T0" fmla="*/ 0 w 13"/>
                  <a:gd name="T1" fmla="*/ 32 h 32"/>
                  <a:gd name="T2" fmla="*/ 10 w 13"/>
                  <a:gd name="T3" fmla="*/ 30 h 32"/>
                  <a:gd name="T4" fmla="*/ 11 w 13"/>
                  <a:gd name="T5" fmla="*/ 29 h 32"/>
                  <a:gd name="T6" fmla="*/ 13 w 13"/>
                  <a:gd name="T7" fmla="*/ 29 h 32"/>
                  <a:gd name="T8" fmla="*/ 13 w 13"/>
                  <a:gd name="T9" fmla="*/ 29 h 32"/>
                  <a:gd name="T10" fmla="*/ 13 w 13"/>
                  <a:gd name="T11" fmla="*/ 0 h 32"/>
                  <a:gd name="T12" fmla="*/ 0 w 13"/>
                  <a:gd name="T13" fmla="*/ 3 h 32"/>
                  <a:gd name="T14" fmla="*/ 0 w 13"/>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2">
                    <a:moveTo>
                      <a:pt x="0" y="32"/>
                    </a:moveTo>
                    <a:cubicBezTo>
                      <a:pt x="3" y="31"/>
                      <a:pt x="7" y="30"/>
                      <a:pt x="10" y="30"/>
                    </a:cubicBezTo>
                    <a:cubicBezTo>
                      <a:pt x="11" y="29"/>
                      <a:pt x="11" y="29"/>
                      <a:pt x="11" y="29"/>
                    </a:cubicBezTo>
                    <a:cubicBezTo>
                      <a:pt x="12" y="29"/>
                      <a:pt x="12" y="29"/>
                      <a:pt x="13" y="29"/>
                    </a:cubicBezTo>
                    <a:cubicBezTo>
                      <a:pt x="13" y="29"/>
                      <a:pt x="13" y="29"/>
                      <a:pt x="13" y="29"/>
                    </a:cubicBezTo>
                    <a:cubicBezTo>
                      <a:pt x="13" y="0"/>
                      <a:pt x="13" y="0"/>
                      <a:pt x="13" y="0"/>
                    </a:cubicBezTo>
                    <a:cubicBezTo>
                      <a:pt x="9" y="1"/>
                      <a:pt x="4" y="2"/>
                      <a:pt x="0" y="3"/>
                    </a:cubicBezTo>
                    <a:lnTo>
                      <a:pt x="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41" name="Freeform 72"/>
              <p:cNvSpPr>
                <a:spLocks/>
              </p:cNvSpPr>
              <p:nvPr/>
            </p:nvSpPr>
            <p:spPr bwMode="auto">
              <a:xfrm>
                <a:off x="6759576" y="3683001"/>
                <a:ext cx="52388" cy="107950"/>
              </a:xfrm>
              <a:custGeom>
                <a:avLst/>
                <a:gdLst>
                  <a:gd name="T0" fmla="*/ 0 w 14"/>
                  <a:gd name="T1" fmla="*/ 29 h 29"/>
                  <a:gd name="T2" fmla="*/ 2 w 14"/>
                  <a:gd name="T3" fmla="*/ 29 h 29"/>
                  <a:gd name="T4" fmla="*/ 6 w 14"/>
                  <a:gd name="T5" fmla="*/ 29 h 29"/>
                  <a:gd name="T6" fmla="*/ 8 w 14"/>
                  <a:gd name="T7" fmla="*/ 29 h 29"/>
                  <a:gd name="T8" fmla="*/ 8 w 14"/>
                  <a:gd name="T9" fmla="*/ 29 h 29"/>
                  <a:gd name="T10" fmla="*/ 14 w 14"/>
                  <a:gd name="T11" fmla="*/ 29 h 29"/>
                  <a:gd name="T12" fmla="*/ 14 w 14"/>
                  <a:gd name="T13" fmla="*/ 1 h 29"/>
                  <a:gd name="T14" fmla="*/ 0 w 14"/>
                  <a:gd name="T15" fmla="*/ 0 h 29"/>
                  <a:gd name="T16" fmla="*/ 0 w 14"/>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9">
                    <a:moveTo>
                      <a:pt x="0" y="29"/>
                    </a:moveTo>
                    <a:cubicBezTo>
                      <a:pt x="1" y="29"/>
                      <a:pt x="1" y="29"/>
                      <a:pt x="2" y="29"/>
                    </a:cubicBezTo>
                    <a:cubicBezTo>
                      <a:pt x="3" y="29"/>
                      <a:pt x="5" y="29"/>
                      <a:pt x="6" y="29"/>
                    </a:cubicBezTo>
                    <a:cubicBezTo>
                      <a:pt x="7" y="29"/>
                      <a:pt x="7" y="29"/>
                      <a:pt x="8" y="29"/>
                    </a:cubicBezTo>
                    <a:cubicBezTo>
                      <a:pt x="8" y="29"/>
                      <a:pt x="8" y="29"/>
                      <a:pt x="8" y="29"/>
                    </a:cubicBezTo>
                    <a:cubicBezTo>
                      <a:pt x="10" y="29"/>
                      <a:pt x="12" y="29"/>
                      <a:pt x="14" y="29"/>
                    </a:cubicBezTo>
                    <a:cubicBezTo>
                      <a:pt x="14" y="1"/>
                      <a:pt x="14" y="1"/>
                      <a:pt x="14" y="1"/>
                    </a:cubicBezTo>
                    <a:cubicBezTo>
                      <a:pt x="9" y="1"/>
                      <a:pt x="4" y="0"/>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42" name="Freeform 73"/>
              <p:cNvSpPr>
                <a:spLocks noEditPoints="1"/>
              </p:cNvSpPr>
              <p:nvPr/>
            </p:nvSpPr>
            <p:spPr bwMode="auto">
              <a:xfrm>
                <a:off x="6467476" y="3309938"/>
                <a:ext cx="712788" cy="222250"/>
              </a:xfrm>
              <a:custGeom>
                <a:avLst/>
                <a:gdLst>
                  <a:gd name="T0" fmla="*/ 95 w 190"/>
                  <a:gd name="T1" fmla="*/ 0 h 59"/>
                  <a:gd name="T2" fmla="*/ 0 w 190"/>
                  <a:gd name="T3" fmla="*/ 30 h 59"/>
                  <a:gd name="T4" fmla="*/ 95 w 190"/>
                  <a:gd name="T5" fmla="*/ 59 h 59"/>
                  <a:gd name="T6" fmla="*/ 190 w 190"/>
                  <a:gd name="T7" fmla="*/ 30 h 59"/>
                  <a:gd name="T8" fmla="*/ 95 w 190"/>
                  <a:gd name="T9" fmla="*/ 0 h 59"/>
                  <a:gd name="T10" fmla="*/ 104 w 190"/>
                  <a:gd name="T11" fmla="*/ 49 h 59"/>
                  <a:gd name="T12" fmla="*/ 104 w 190"/>
                  <a:gd name="T13" fmla="*/ 56 h 59"/>
                  <a:gd name="T14" fmla="*/ 85 w 190"/>
                  <a:gd name="T15" fmla="*/ 56 h 59"/>
                  <a:gd name="T16" fmla="*/ 85 w 190"/>
                  <a:gd name="T17" fmla="*/ 50 h 59"/>
                  <a:gd name="T18" fmla="*/ 52 w 190"/>
                  <a:gd name="T19" fmla="*/ 47 h 59"/>
                  <a:gd name="T20" fmla="*/ 57 w 190"/>
                  <a:gd name="T21" fmla="*/ 39 h 59"/>
                  <a:gd name="T22" fmla="*/ 90 w 190"/>
                  <a:gd name="T23" fmla="*/ 42 h 59"/>
                  <a:gd name="T24" fmla="*/ 109 w 190"/>
                  <a:gd name="T25" fmla="*/ 38 h 59"/>
                  <a:gd name="T26" fmla="*/ 88 w 190"/>
                  <a:gd name="T27" fmla="*/ 33 h 59"/>
                  <a:gd name="T28" fmla="*/ 53 w 190"/>
                  <a:gd name="T29" fmla="*/ 21 h 59"/>
                  <a:gd name="T30" fmla="*/ 86 w 190"/>
                  <a:gd name="T31" fmla="*/ 10 h 59"/>
                  <a:gd name="T32" fmla="*/ 86 w 190"/>
                  <a:gd name="T33" fmla="*/ 4 h 59"/>
                  <a:gd name="T34" fmla="*/ 105 w 190"/>
                  <a:gd name="T35" fmla="*/ 4 h 59"/>
                  <a:gd name="T36" fmla="*/ 105 w 190"/>
                  <a:gd name="T37" fmla="*/ 9 h 59"/>
                  <a:gd name="T38" fmla="*/ 133 w 190"/>
                  <a:gd name="T39" fmla="*/ 12 h 59"/>
                  <a:gd name="T40" fmla="*/ 127 w 190"/>
                  <a:gd name="T41" fmla="*/ 19 h 59"/>
                  <a:gd name="T42" fmla="*/ 99 w 190"/>
                  <a:gd name="T43" fmla="*/ 17 h 59"/>
                  <a:gd name="T44" fmla="*/ 83 w 190"/>
                  <a:gd name="T45" fmla="*/ 20 h 59"/>
                  <a:gd name="T46" fmla="*/ 106 w 190"/>
                  <a:gd name="T47" fmla="*/ 25 h 59"/>
                  <a:gd name="T48" fmla="*/ 138 w 190"/>
                  <a:gd name="T49" fmla="*/ 37 h 59"/>
                  <a:gd name="T50" fmla="*/ 104 w 190"/>
                  <a:gd name="T51" fmla="*/ 4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0" h="59">
                    <a:moveTo>
                      <a:pt x="95" y="0"/>
                    </a:moveTo>
                    <a:cubicBezTo>
                      <a:pt x="38" y="0"/>
                      <a:pt x="0" y="15"/>
                      <a:pt x="0" y="30"/>
                    </a:cubicBezTo>
                    <a:cubicBezTo>
                      <a:pt x="0" y="44"/>
                      <a:pt x="38" y="59"/>
                      <a:pt x="95" y="59"/>
                    </a:cubicBezTo>
                    <a:cubicBezTo>
                      <a:pt x="152" y="59"/>
                      <a:pt x="190" y="44"/>
                      <a:pt x="190" y="30"/>
                    </a:cubicBezTo>
                    <a:cubicBezTo>
                      <a:pt x="190" y="15"/>
                      <a:pt x="152" y="0"/>
                      <a:pt x="95" y="0"/>
                    </a:cubicBezTo>
                    <a:close/>
                    <a:moveTo>
                      <a:pt x="104" y="49"/>
                    </a:moveTo>
                    <a:cubicBezTo>
                      <a:pt x="104" y="56"/>
                      <a:pt x="104" y="56"/>
                      <a:pt x="104" y="56"/>
                    </a:cubicBezTo>
                    <a:cubicBezTo>
                      <a:pt x="85" y="56"/>
                      <a:pt x="85" y="56"/>
                      <a:pt x="85" y="56"/>
                    </a:cubicBezTo>
                    <a:cubicBezTo>
                      <a:pt x="85" y="50"/>
                      <a:pt x="85" y="50"/>
                      <a:pt x="85" y="50"/>
                    </a:cubicBezTo>
                    <a:cubicBezTo>
                      <a:pt x="72" y="49"/>
                      <a:pt x="59" y="48"/>
                      <a:pt x="52" y="47"/>
                    </a:cubicBezTo>
                    <a:cubicBezTo>
                      <a:pt x="57" y="39"/>
                      <a:pt x="57" y="39"/>
                      <a:pt x="57" y="39"/>
                    </a:cubicBezTo>
                    <a:cubicBezTo>
                      <a:pt x="66" y="41"/>
                      <a:pt x="77" y="42"/>
                      <a:pt x="90" y="42"/>
                    </a:cubicBezTo>
                    <a:cubicBezTo>
                      <a:pt x="101" y="42"/>
                      <a:pt x="109" y="41"/>
                      <a:pt x="109" y="38"/>
                    </a:cubicBezTo>
                    <a:cubicBezTo>
                      <a:pt x="109" y="36"/>
                      <a:pt x="102" y="34"/>
                      <a:pt x="88" y="33"/>
                    </a:cubicBezTo>
                    <a:cubicBezTo>
                      <a:pt x="67" y="30"/>
                      <a:pt x="53" y="27"/>
                      <a:pt x="53" y="21"/>
                    </a:cubicBezTo>
                    <a:cubicBezTo>
                      <a:pt x="53" y="16"/>
                      <a:pt x="65" y="11"/>
                      <a:pt x="86" y="10"/>
                    </a:cubicBezTo>
                    <a:cubicBezTo>
                      <a:pt x="86" y="4"/>
                      <a:pt x="86" y="4"/>
                      <a:pt x="86" y="4"/>
                    </a:cubicBezTo>
                    <a:cubicBezTo>
                      <a:pt x="105" y="4"/>
                      <a:pt x="105" y="4"/>
                      <a:pt x="105" y="4"/>
                    </a:cubicBezTo>
                    <a:cubicBezTo>
                      <a:pt x="105" y="9"/>
                      <a:pt x="105" y="9"/>
                      <a:pt x="105" y="9"/>
                    </a:cubicBezTo>
                    <a:cubicBezTo>
                      <a:pt x="118" y="10"/>
                      <a:pt x="127" y="11"/>
                      <a:pt x="133" y="12"/>
                    </a:cubicBezTo>
                    <a:cubicBezTo>
                      <a:pt x="127" y="19"/>
                      <a:pt x="127" y="19"/>
                      <a:pt x="127" y="19"/>
                    </a:cubicBezTo>
                    <a:cubicBezTo>
                      <a:pt x="122" y="18"/>
                      <a:pt x="113" y="17"/>
                      <a:pt x="99" y="17"/>
                    </a:cubicBezTo>
                    <a:cubicBezTo>
                      <a:pt x="87" y="17"/>
                      <a:pt x="83" y="18"/>
                      <a:pt x="83" y="20"/>
                    </a:cubicBezTo>
                    <a:cubicBezTo>
                      <a:pt x="83" y="22"/>
                      <a:pt x="89" y="24"/>
                      <a:pt x="106" y="25"/>
                    </a:cubicBezTo>
                    <a:cubicBezTo>
                      <a:pt x="129" y="28"/>
                      <a:pt x="138" y="32"/>
                      <a:pt x="138" y="37"/>
                    </a:cubicBezTo>
                    <a:cubicBezTo>
                      <a:pt x="138" y="43"/>
                      <a:pt x="126" y="48"/>
                      <a:pt x="104"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43" name="Freeform 74"/>
              <p:cNvSpPr>
                <a:spLocks/>
              </p:cNvSpPr>
              <p:nvPr/>
            </p:nvSpPr>
            <p:spPr bwMode="auto">
              <a:xfrm>
                <a:off x="6519863" y="3494088"/>
                <a:ext cx="52388" cy="128588"/>
              </a:xfrm>
              <a:custGeom>
                <a:avLst/>
                <a:gdLst>
                  <a:gd name="T0" fmla="*/ 9 w 14"/>
                  <a:gd name="T1" fmla="*/ 32 h 34"/>
                  <a:gd name="T2" fmla="*/ 11 w 14"/>
                  <a:gd name="T3" fmla="*/ 33 h 34"/>
                  <a:gd name="T4" fmla="*/ 11 w 14"/>
                  <a:gd name="T5" fmla="*/ 33 h 34"/>
                  <a:gd name="T6" fmla="*/ 14 w 14"/>
                  <a:gd name="T7" fmla="*/ 34 h 34"/>
                  <a:gd name="T8" fmla="*/ 14 w 14"/>
                  <a:gd name="T9" fmla="*/ 5 h 34"/>
                  <a:gd name="T10" fmla="*/ 0 w 14"/>
                  <a:gd name="T11" fmla="*/ 0 h 34"/>
                  <a:gd name="T12" fmla="*/ 0 w 14"/>
                  <a:gd name="T13" fmla="*/ 29 h 34"/>
                  <a:gd name="T14" fmla="*/ 3 w 14"/>
                  <a:gd name="T15" fmla="*/ 30 h 34"/>
                  <a:gd name="T16" fmla="*/ 5 w 14"/>
                  <a:gd name="T17" fmla="*/ 31 h 34"/>
                  <a:gd name="T18" fmla="*/ 9 w 14"/>
                  <a:gd name="T19"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34">
                    <a:moveTo>
                      <a:pt x="9" y="32"/>
                    </a:moveTo>
                    <a:cubicBezTo>
                      <a:pt x="9" y="33"/>
                      <a:pt x="10" y="33"/>
                      <a:pt x="11" y="33"/>
                    </a:cubicBezTo>
                    <a:cubicBezTo>
                      <a:pt x="11" y="33"/>
                      <a:pt x="11" y="33"/>
                      <a:pt x="11" y="33"/>
                    </a:cubicBezTo>
                    <a:cubicBezTo>
                      <a:pt x="12" y="34"/>
                      <a:pt x="13" y="34"/>
                      <a:pt x="14" y="34"/>
                    </a:cubicBezTo>
                    <a:cubicBezTo>
                      <a:pt x="14" y="5"/>
                      <a:pt x="14" y="5"/>
                      <a:pt x="14" y="5"/>
                    </a:cubicBezTo>
                    <a:cubicBezTo>
                      <a:pt x="9" y="4"/>
                      <a:pt x="4" y="2"/>
                      <a:pt x="0" y="0"/>
                    </a:cubicBezTo>
                    <a:cubicBezTo>
                      <a:pt x="0" y="29"/>
                      <a:pt x="0" y="29"/>
                      <a:pt x="0" y="29"/>
                    </a:cubicBezTo>
                    <a:cubicBezTo>
                      <a:pt x="1" y="29"/>
                      <a:pt x="2" y="30"/>
                      <a:pt x="3" y="30"/>
                    </a:cubicBezTo>
                    <a:cubicBezTo>
                      <a:pt x="4" y="31"/>
                      <a:pt x="5" y="31"/>
                      <a:pt x="5" y="31"/>
                    </a:cubicBezTo>
                    <a:cubicBezTo>
                      <a:pt x="6" y="32"/>
                      <a:pt x="8" y="32"/>
                      <a:pt x="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44" name="Freeform 75"/>
              <p:cNvSpPr>
                <a:spLocks/>
              </p:cNvSpPr>
              <p:nvPr/>
            </p:nvSpPr>
            <p:spPr bwMode="auto">
              <a:xfrm>
                <a:off x="6602413" y="3524251"/>
                <a:ext cx="49213" cy="117475"/>
              </a:xfrm>
              <a:custGeom>
                <a:avLst/>
                <a:gdLst>
                  <a:gd name="T0" fmla="*/ 0 w 13"/>
                  <a:gd name="T1" fmla="*/ 28 h 31"/>
                  <a:gd name="T2" fmla="*/ 3 w 13"/>
                  <a:gd name="T3" fmla="*/ 29 h 31"/>
                  <a:gd name="T4" fmla="*/ 4 w 13"/>
                  <a:gd name="T5" fmla="*/ 29 h 31"/>
                  <a:gd name="T6" fmla="*/ 7 w 13"/>
                  <a:gd name="T7" fmla="*/ 30 h 31"/>
                  <a:gd name="T8" fmla="*/ 9 w 13"/>
                  <a:gd name="T9" fmla="*/ 31 h 31"/>
                  <a:gd name="T10" fmla="*/ 12 w 13"/>
                  <a:gd name="T11" fmla="*/ 31 h 31"/>
                  <a:gd name="T12" fmla="*/ 13 w 13"/>
                  <a:gd name="T13" fmla="*/ 31 h 31"/>
                  <a:gd name="T14" fmla="*/ 13 w 13"/>
                  <a:gd name="T15" fmla="*/ 2 h 31"/>
                  <a:gd name="T16" fmla="*/ 0 w 13"/>
                  <a:gd name="T17" fmla="*/ 0 h 31"/>
                  <a:gd name="T18" fmla="*/ 0 w 13"/>
                  <a:gd name="T19"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31">
                    <a:moveTo>
                      <a:pt x="0" y="28"/>
                    </a:moveTo>
                    <a:cubicBezTo>
                      <a:pt x="1" y="29"/>
                      <a:pt x="2" y="29"/>
                      <a:pt x="3" y="29"/>
                    </a:cubicBezTo>
                    <a:cubicBezTo>
                      <a:pt x="3" y="29"/>
                      <a:pt x="4" y="29"/>
                      <a:pt x="4" y="29"/>
                    </a:cubicBezTo>
                    <a:cubicBezTo>
                      <a:pt x="5" y="30"/>
                      <a:pt x="6" y="30"/>
                      <a:pt x="7" y="30"/>
                    </a:cubicBezTo>
                    <a:cubicBezTo>
                      <a:pt x="7" y="30"/>
                      <a:pt x="8" y="30"/>
                      <a:pt x="9" y="31"/>
                    </a:cubicBezTo>
                    <a:cubicBezTo>
                      <a:pt x="10" y="31"/>
                      <a:pt x="11" y="31"/>
                      <a:pt x="12" y="31"/>
                    </a:cubicBezTo>
                    <a:cubicBezTo>
                      <a:pt x="12" y="31"/>
                      <a:pt x="13" y="31"/>
                      <a:pt x="13" y="31"/>
                    </a:cubicBezTo>
                    <a:cubicBezTo>
                      <a:pt x="13" y="2"/>
                      <a:pt x="13" y="2"/>
                      <a:pt x="13" y="2"/>
                    </a:cubicBezTo>
                    <a:cubicBezTo>
                      <a:pt x="8" y="2"/>
                      <a:pt x="4" y="1"/>
                      <a:pt x="0" y="0"/>
                    </a:cubicBez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45" name="Freeform 76"/>
              <p:cNvSpPr>
                <a:spLocks/>
              </p:cNvSpPr>
              <p:nvPr/>
            </p:nvSpPr>
            <p:spPr bwMode="auto">
              <a:xfrm>
                <a:off x="6681788" y="3540126"/>
                <a:ext cx="47625" cy="112713"/>
              </a:xfrm>
              <a:custGeom>
                <a:avLst/>
                <a:gdLst>
                  <a:gd name="T0" fmla="*/ 0 w 13"/>
                  <a:gd name="T1" fmla="*/ 28 h 30"/>
                  <a:gd name="T2" fmla="*/ 0 w 13"/>
                  <a:gd name="T3" fmla="*/ 28 h 30"/>
                  <a:gd name="T4" fmla="*/ 0 w 13"/>
                  <a:gd name="T5" fmla="*/ 28 h 30"/>
                  <a:gd name="T6" fmla="*/ 1 w 13"/>
                  <a:gd name="T7" fmla="*/ 29 h 30"/>
                  <a:gd name="T8" fmla="*/ 6 w 13"/>
                  <a:gd name="T9" fmla="*/ 29 h 30"/>
                  <a:gd name="T10" fmla="*/ 8 w 13"/>
                  <a:gd name="T11" fmla="*/ 29 h 30"/>
                  <a:gd name="T12" fmla="*/ 10 w 13"/>
                  <a:gd name="T13" fmla="*/ 30 h 30"/>
                  <a:gd name="T14" fmla="*/ 11 w 13"/>
                  <a:gd name="T15" fmla="*/ 30 h 30"/>
                  <a:gd name="T16" fmla="*/ 13 w 13"/>
                  <a:gd name="T17" fmla="*/ 30 h 30"/>
                  <a:gd name="T18" fmla="*/ 13 w 13"/>
                  <a:gd name="T19" fmla="*/ 1 h 30"/>
                  <a:gd name="T20" fmla="*/ 0 w 13"/>
                  <a:gd name="T21" fmla="*/ 0 h 30"/>
                  <a:gd name="T22" fmla="*/ 0 w 13"/>
                  <a:gd name="T23"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0" y="28"/>
                    </a:moveTo>
                    <a:cubicBezTo>
                      <a:pt x="0" y="28"/>
                      <a:pt x="0" y="28"/>
                      <a:pt x="0" y="28"/>
                    </a:cubicBezTo>
                    <a:cubicBezTo>
                      <a:pt x="0" y="28"/>
                      <a:pt x="0" y="28"/>
                      <a:pt x="0" y="28"/>
                    </a:cubicBezTo>
                    <a:cubicBezTo>
                      <a:pt x="1" y="29"/>
                      <a:pt x="1" y="29"/>
                      <a:pt x="1" y="29"/>
                    </a:cubicBezTo>
                    <a:cubicBezTo>
                      <a:pt x="3" y="29"/>
                      <a:pt x="4" y="29"/>
                      <a:pt x="6" y="29"/>
                    </a:cubicBezTo>
                    <a:cubicBezTo>
                      <a:pt x="6" y="29"/>
                      <a:pt x="7" y="29"/>
                      <a:pt x="8" y="29"/>
                    </a:cubicBezTo>
                    <a:cubicBezTo>
                      <a:pt x="9" y="29"/>
                      <a:pt x="10" y="30"/>
                      <a:pt x="10" y="30"/>
                    </a:cubicBezTo>
                    <a:cubicBezTo>
                      <a:pt x="11" y="30"/>
                      <a:pt x="11" y="30"/>
                      <a:pt x="11" y="30"/>
                    </a:cubicBezTo>
                    <a:cubicBezTo>
                      <a:pt x="12" y="30"/>
                      <a:pt x="13" y="30"/>
                      <a:pt x="13" y="30"/>
                    </a:cubicBezTo>
                    <a:cubicBezTo>
                      <a:pt x="13" y="1"/>
                      <a:pt x="13" y="1"/>
                      <a:pt x="13" y="1"/>
                    </a:cubicBezTo>
                    <a:cubicBezTo>
                      <a:pt x="9" y="1"/>
                      <a:pt x="4" y="0"/>
                      <a:pt x="0" y="0"/>
                    </a:cubicBez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46" name="Freeform 77"/>
              <p:cNvSpPr>
                <a:spLocks/>
              </p:cNvSpPr>
              <p:nvPr/>
            </p:nvSpPr>
            <p:spPr bwMode="auto">
              <a:xfrm>
                <a:off x="6918326" y="3540126"/>
                <a:ext cx="52388" cy="112713"/>
              </a:xfrm>
              <a:custGeom>
                <a:avLst/>
                <a:gdLst>
                  <a:gd name="T0" fmla="*/ 14 w 14"/>
                  <a:gd name="T1" fmla="*/ 0 h 30"/>
                  <a:gd name="T2" fmla="*/ 0 w 14"/>
                  <a:gd name="T3" fmla="*/ 1 h 30"/>
                  <a:gd name="T4" fmla="*/ 0 w 14"/>
                  <a:gd name="T5" fmla="*/ 30 h 30"/>
                  <a:gd name="T6" fmla="*/ 14 w 14"/>
                  <a:gd name="T7" fmla="*/ 28 h 30"/>
                  <a:gd name="T8" fmla="*/ 14 w 14"/>
                  <a:gd name="T9" fmla="*/ 0 h 30"/>
                </a:gdLst>
                <a:ahLst/>
                <a:cxnLst>
                  <a:cxn ang="0">
                    <a:pos x="T0" y="T1"/>
                  </a:cxn>
                  <a:cxn ang="0">
                    <a:pos x="T2" y="T3"/>
                  </a:cxn>
                  <a:cxn ang="0">
                    <a:pos x="T4" y="T5"/>
                  </a:cxn>
                  <a:cxn ang="0">
                    <a:pos x="T6" y="T7"/>
                  </a:cxn>
                  <a:cxn ang="0">
                    <a:pos x="T8" y="T9"/>
                  </a:cxn>
                </a:cxnLst>
                <a:rect l="0" t="0" r="r" b="b"/>
                <a:pathLst>
                  <a:path w="14" h="30">
                    <a:moveTo>
                      <a:pt x="14" y="0"/>
                    </a:moveTo>
                    <a:cubicBezTo>
                      <a:pt x="10" y="0"/>
                      <a:pt x="5" y="1"/>
                      <a:pt x="0" y="1"/>
                    </a:cubicBezTo>
                    <a:cubicBezTo>
                      <a:pt x="0" y="30"/>
                      <a:pt x="0" y="30"/>
                      <a:pt x="0" y="30"/>
                    </a:cubicBezTo>
                    <a:cubicBezTo>
                      <a:pt x="5" y="29"/>
                      <a:pt x="10" y="29"/>
                      <a:pt x="14" y="28"/>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47" name="Freeform 78"/>
              <p:cNvSpPr>
                <a:spLocks/>
              </p:cNvSpPr>
              <p:nvPr/>
            </p:nvSpPr>
            <p:spPr bwMode="auto">
              <a:xfrm>
                <a:off x="6459538" y="3449638"/>
                <a:ext cx="33338" cy="139700"/>
              </a:xfrm>
              <a:custGeom>
                <a:avLst/>
                <a:gdLst>
                  <a:gd name="T0" fmla="*/ 0 w 9"/>
                  <a:gd name="T1" fmla="*/ 24 h 37"/>
                  <a:gd name="T2" fmla="*/ 0 w 9"/>
                  <a:gd name="T3" fmla="*/ 27 h 37"/>
                  <a:gd name="T4" fmla="*/ 1 w 9"/>
                  <a:gd name="T5" fmla="*/ 28 h 37"/>
                  <a:gd name="T6" fmla="*/ 2 w 9"/>
                  <a:gd name="T7" fmla="*/ 30 h 37"/>
                  <a:gd name="T8" fmla="*/ 3 w 9"/>
                  <a:gd name="T9" fmla="*/ 31 h 37"/>
                  <a:gd name="T10" fmla="*/ 4 w 9"/>
                  <a:gd name="T11" fmla="*/ 33 h 37"/>
                  <a:gd name="T12" fmla="*/ 6 w 9"/>
                  <a:gd name="T13" fmla="*/ 34 h 37"/>
                  <a:gd name="T14" fmla="*/ 7 w 9"/>
                  <a:gd name="T15" fmla="*/ 36 h 37"/>
                  <a:gd name="T16" fmla="*/ 9 w 9"/>
                  <a:gd name="T17" fmla="*/ 37 h 37"/>
                  <a:gd name="T18" fmla="*/ 9 w 9"/>
                  <a:gd name="T19" fmla="*/ 8 h 37"/>
                  <a:gd name="T20" fmla="*/ 0 w 9"/>
                  <a:gd name="T21" fmla="*/ 0 h 37"/>
                  <a:gd name="T22" fmla="*/ 0 w 9"/>
                  <a:gd name="T2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7">
                    <a:moveTo>
                      <a:pt x="0" y="24"/>
                    </a:moveTo>
                    <a:cubicBezTo>
                      <a:pt x="0" y="25"/>
                      <a:pt x="0" y="26"/>
                      <a:pt x="0" y="27"/>
                    </a:cubicBezTo>
                    <a:cubicBezTo>
                      <a:pt x="1" y="27"/>
                      <a:pt x="1" y="28"/>
                      <a:pt x="1" y="28"/>
                    </a:cubicBezTo>
                    <a:cubicBezTo>
                      <a:pt x="1" y="29"/>
                      <a:pt x="1" y="29"/>
                      <a:pt x="2" y="30"/>
                    </a:cubicBezTo>
                    <a:cubicBezTo>
                      <a:pt x="2" y="30"/>
                      <a:pt x="3" y="31"/>
                      <a:pt x="3" y="31"/>
                    </a:cubicBezTo>
                    <a:cubicBezTo>
                      <a:pt x="3" y="32"/>
                      <a:pt x="4" y="32"/>
                      <a:pt x="4" y="33"/>
                    </a:cubicBezTo>
                    <a:cubicBezTo>
                      <a:pt x="5" y="33"/>
                      <a:pt x="5" y="34"/>
                      <a:pt x="6" y="34"/>
                    </a:cubicBezTo>
                    <a:cubicBezTo>
                      <a:pt x="6" y="35"/>
                      <a:pt x="7" y="35"/>
                      <a:pt x="7" y="36"/>
                    </a:cubicBezTo>
                    <a:cubicBezTo>
                      <a:pt x="8" y="36"/>
                      <a:pt x="8" y="36"/>
                      <a:pt x="9" y="37"/>
                    </a:cubicBezTo>
                    <a:cubicBezTo>
                      <a:pt x="9" y="8"/>
                      <a:pt x="9" y="8"/>
                      <a:pt x="9" y="8"/>
                    </a:cubicBezTo>
                    <a:cubicBezTo>
                      <a:pt x="5" y="6"/>
                      <a:pt x="2" y="3"/>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48" name="Freeform 79"/>
              <p:cNvSpPr>
                <a:spLocks/>
              </p:cNvSpPr>
              <p:nvPr/>
            </p:nvSpPr>
            <p:spPr bwMode="auto">
              <a:xfrm>
                <a:off x="7078663" y="3494088"/>
                <a:ext cx="49213" cy="128588"/>
              </a:xfrm>
              <a:custGeom>
                <a:avLst/>
                <a:gdLst>
                  <a:gd name="T0" fmla="*/ 8 w 13"/>
                  <a:gd name="T1" fmla="*/ 32 h 34"/>
                  <a:gd name="T2" fmla="*/ 8 w 13"/>
                  <a:gd name="T3" fmla="*/ 31 h 34"/>
                  <a:gd name="T4" fmla="*/ 13 w 13"/>
                  <a:gd name="T5" fmla="*/ 29 h 34"/>
                  <a:gd name="T6" fmla="*/ 13 w 13"/>
                  <a:gd name="T7" fmla="*/ 29 h 34"/>
                  <a:gd name="T8" fmla="*/ 13 w 13"/>
                  <a:gd name="T9" fmla="*/ 29 h 34"/>
                  <a:gd name="T10" fmla="*/ 13 w 13"/>
                  <a:gd name="T11" fmla="*/ 0 h 34"/>
                  <a:gd name="T12" fmla="*/ 0 w 13"/>
                  <a:gd name="T13" fmla="*/ 5 h 34"/>
                  <a:gd name="T14" fmla="*/ 0 w 13"/>
                  <a:gd name="T15" fmla="*/ 34 h 34"/>
                  <a:gd name="T16" fmla="*/ 1 w 13"/>
                  <a:gd name="T17" fmla="*/ 34 h 34"/>
                  <a:gd name="T18" fmla="*/ 1 w 13"/>
                  <a:gd name="T19" fmla="*/ 34 h 34"/>
                  <a:gd name="T20" fmla="*/ 8 w 13"/>
                  <a:gd name="T21"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4">
                    <a:moveTo>
                      <a:pt x="8" y="32"/>
                    </a:moveTo>
                    <a:cubicBezTo>
                      <a:pt x="8" y="31"/>
                      <a:pt x="8" y="31"/>
                      <a:pt x="8" y="31"/>
                    </a:cubicBezTo>
                    <a:cubicBezTo>
                      <a:pt x="10" y="31"/>
                      <a:pt x="11" y="30"/>
                      <a:pt x="13" y="29"/>
                    </a:cubicBezTo>
                    <a:cubicBezTo>
                      <a:pt x="13" y="29"/>
                      <a:pt x="13" y="29"/>
                      <a:pt x="13" y="29"/>
                    </a:cubicBezTo>
                    <a:cubicBezTo>
                      <a:pt x="13" y="29"/>
                      <a:pt x="13" y="29"/>
                      <a:pt x="13" y="29"/>
                    </a:cubicBezTo>
                    <a:cubicBezTo>
                      <a:pt x="13" y="0"/>
                      <a:pt x="13" y="0"/>
                      <a:pt x="13" y="0"/>
                    </a:cubicBezTo>
                    <a:cubicBezTo>
                      <a:pt x="9" y="2"/>
                      <a:pt x="5" y="4"/>
                      <a:pt x="0" y="5"/>
                    </a:cubicBezTo>
                    <a:cubicBezTo>
                      <a:pt x="0" y="34"/>
                      <a:pt x="0" y="34"/>
                      <a:pt x="0" y="34"/>
                    </a:cubicBezTo>
                    <a:cubicBezTo>
                      <a:pt x="0" y="34"/>
                      <a:pt x="1" y="34"/>
                      <a:pt x="1" y="34"/>
                    </a:cubicBezTo>
                    <a:cubicBezTo>
                      <a:pt x="1" y="34"/>
                      <a:pt x="1" y="34"/>
                      <a:pt x="1" y="34"/>
                    </a:cubicBezTo>
                    <a:cubicBezTo>
                      <a:pt x="4" y="33"/>
                      <a:pt x="6" y="32"/>
                      <a:pt x="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49" name="Freeform 80"/>
              <p:cNvSpPr>
                <a:spLocks/>
              </p:cNvSpPr>
              <p:nvPr/>
            </p:nvSpPr>
            <p:spPr bwMode="auto">
              <a:xfrm>
                <a:off x="7158038" y="3449638"/>
                <a:ext cx="33338" cy="139700"/>
              </a:xfrm>
              <a:custGeom>
                <a:avLst/>
                <a:gdLst>
                  <a:gd name="T0" fmla="*/ 0 w 9"/>
                  <a:gd name="T1" fmla="*/ 8 h 37"/>
                  <a:gd name="T2" fmla="*/ 0 w 9"/>
                  <a:gd name="T3" fmla="*/ 37 h 37"/>
                  <a:gd name="T4" fmla="*/ 1 w 9"/>
                  <a:gd name="T5" fmla="*/ 36 h 37"/>
                  <a:gd name="T6" fmla="*/ 1 w 9"/>
                  <a:gd name="T7" fmla="*/ 36 h 37"/>
                  <a:gd name="T8" fmla="*/ 1 w 9"/>
                  <a:gd name="T9" fmla="*/ 36 h 37"/>
                  <a:gd name="T10" fmla="*/ 4 w 9"/>
                  <a:gd name="T11" fmla="*/ 34 h 37"/>
                  <a:gd name="T12" fmla="*/ 4 w 9"/>
                  <a:gd name="T13" fmla="*/ 33 h 37"/>
                  <a:gd name="T14" fmla="*/ 5 w 9"/>
                  <a:gd name="T15" fmla="*/ 33 h 37"/>
                  <a:gd name="T16" fmla="*/ 5 w 9"/>
                  <a:gd name="T17" fmla="*/ 32 h 37"/>
                  <a:gd name="T18" fmla="*/ 7 w 9"/>
                  <a:gd name="T19" fmla="*/ 30 h 37"/>
                  <a:gd name="T20" fmla="*/ 7 w 9"/>
                  <a:gd name="T21" fmla="*/ 30 h 37"/>
                  <a:gd name="T22" fmla="*/ 7 w 9"/>
                  <a:gd name="T23" fmla="*/ 30 h 37"/>
                  <a:gd name="T24" fmla="*/ 8 w 9"/>
                  <a:gd name="T25" fmla="*/ 28 h 37"/>
                  <a:gd name="T26" fmla="*/ 8 w 9"/>
                  <a:gd name="T27" fmla="*/ 27 h 37"/>
                  <a:gd name="T28" fmla="*/ 8 w 9"/>
                  <a:gd name="T29" fmla="*/ 27 h 37"/>
                  <a:gd name="T30" fmla="*/ 8 w 9"/>
                  <a:gd name="T31" fmla="*/ 26 h 37"/>
                  <a:gd name="T32" fmla="*/ 9 w 9"/>
                  <a:gd name="T33" fmla="*/ 24 h 37"/>
                  <a:gd name="T34" fmla="*/ 9 w 9"/>
                  <a:gd name="T35" fmla="*/ 24 h 37"/>
                  <a:gd name="T36" fmla="*/ 9 w 9"/>
                  <a:gd name="T37" fmla="*/ 0 h 37"/>
                  <a:gd name="T38" fmla="*/ 0 w 9"/>
                  <a:gd name="T39"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37">
                    <a:moveTo>
                      <a:pt x="0" y="8"/>
                    </a:moveTo>
                    <a:cubicBezTo>
                      <a:pt x="0" y="37"/>
                      <a:pt x="0" y="37"/>
                      <a:pt x="0" y="37"/>
                    </a:cubicBezTo>
                    <a:cubicBezTo>
                      <a:pt x="0" y="36"/>
                      <a:pt x="1" y="36"/>
                      <a:pt x="1" y="36"/>
                    </a:cubicBezTo>
                    <a:cubicBezTo>
                      <a:pt x="1" y="36"/>
                      <a:pt x="1" y="36"/>
                      <a:pt x="1" y="36"/>
                    </a:cubicBezTo>
                    <a:cubicBezTo>
                      <a:pt x="1" y="36"/>
                      <a:pt x="1" y="36"/>
                      <a:pt x="1" y="36"/>
                    </a:cubicBezTo>
                    <a:cubicBezTo>
                      <a:pt x="2" y="35"/>
                      <a:pt x="3" y="34"/>
                      <a:pt x="4" y="34"/>
                    </a:cubicBezTo>
                    <a:cubicBezTo>
                      <a:pt x="4" y="34"/>
                      <a:pt x="4" y="33"/>
                      <a:pt x="4" y="33"/>
                    </a:cubicBezTo>
                    <a:cubicBezTo>
                      <a:pt x="4" y="33"/>
                      <a:pt x="4" y="33"/>
                      <a:pt x="5" y="33"/>
                    </a:cubicBezTo>
                    <a:cubicBezTo>
                      <a:pt x="5" y="32"/>
                      <a:pt x="5" y="32"/>
                      <a:pt x="5" y="32"/>
                    </a:cubicBezTo>
                    <a:cubicBezTo>
                      <a:pt x="6" y="31"/>
                      <a:pt x="6" y="31"/>
                      <a:pt x="7" y="30"/>
                    </a:cubicBezTo>
                    <a:cubicBezTo>
                      <a:pt x="7" y="30"/>
                      <a:pt x="7" y="30"/>
                      <a:pt x="7" y="30"/>
                    </a:cubicBezTo>
                    <a:cubicBezTo>
                      <a:pt x="7" y="30"/>
                      <a:pt x="7" y="30"/>
                      <a:pt x="7" y="30"/>
                    </a:cubicBezTo>
                    <a:cubicBezTo>
                      <a:pt x="7" y="29"/>
                      <a:pt x="8" y="29"/>
                      <a:pt x="8" y="28"/>
                    </a:cubicBezTo>
                    <a:cubicBezTo>
                      <a:pt x="8" y="28"/>
                      <a:pt x="8" y="28"/>
                      <a:pt x="8" y="27"/>
                    </a:cubicBezTo>
                    <a:cubicBezTo>
                      <a:pt x="8" y="27"/>
                      <a:pt x="8" y="27"/>
                      <a:pt x="8" y="27"/>
                    </a:cubicBezTo>
                    <a:cubicBezTo>
                      <a:pt x="8" y="26"/>
                      <a:pt x="8" y="26"/>
                      <a:pt x="8" y="26"/>
                    </a:cubicBezTo>
                    <a:cubicBezTo>
                      <a:pt x="9" y="25"/>
                      <a:pt x="9" y="25"/>
                      <a:pt x="9" y="24"/>
                    </a:cubicBezTo>
                    <a:cubicBezTo>
                      <a:pt x="9" y="24"/>
                      <a:pt x="9" y="24"/>
                      <a:pt x="9" y="24"/>
                    </a:cubicBezTo>
                    <a:cubicBezTo>
                      <a:pt x="9" y="0"/>
                      <a:pt x="9" y="0"/>
                      <a:pt x="9" y="0"/>
                    </a:cubicBezTo>
                    <a:cubicBezTo>
                      <a:pt x="7" y="3"/>
                      <a:pt x="4"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50" name="Freeform 81"/>
              <p:cNvSpPr>
                <a:spLocks/>
              </p:cNvSpPr>
              <p:nvPr/>
            </p:nvSpPr>
            <p:spPr bwMode="auto">
              <a:xfrm>
                <a:off x="6838951" y="3548063"/>
                <a:ext cx="52388" cy="107950"/>
              </a:xfrm>
              <a:custGeom>
                <a:avLst/>
                <a:gdLst>
                  <a:gd name="T0" fmla="*/ 7 w 14"/>
                  <a:gd name="T1" fmla="*/ 29 h 29"/>
                  <a:gd name="T2" fmla="*/ 14 w 14"/>
                  <a:gd name="T3" fmla="*/ 28 h 29"/>
                  <a:gd name="T4" fmla="*/ 14 w 14"/>
                  <a:gd name="T5" fmla="*/ 0 h 29"/>
                  <a:gd name="T6" fmla="*/ 0 w 14"/>
                  <a:gd name="T7" fmla="*/ 0 h 29"/>
                  <a:gd name="T8" fmla="*/ 0 w 14"/>
                  <a:gd name="T9" fmla="*/ 29 h 29"/>
                  <a:gd name="T10" fmla="*/ 5 w 14"/>
                  <a:gd name="T11" fmla="*/ 29 h 29"/>
                  <a:gd name="T12" fmla="*/ 7 w 14"/>
                  <a:gd name="T13" fmla="*/ 29 h 29"/>
                  <a:gd name="T14" fmla="*/ 7 w 14"/>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9">
                    <a:moveTo>
                      <a:pt x="7" y="29"/>
                    </a:moveTo>
                    <a:cubicBezTo>
                      <a:pt x="9" y="29"/>
                      <a:pt x="11" y="29"/>
                      <a:pt x="14" y="28"/>
                    </a:cubicBezTo>
                    <a:cubicBezTo>
                      <a:pt x="14" y="0"/>
                      <a:pt x="14" y="0"/>
                      <a:pt x="14" y="0"/>
                    </a:cubicBezTo>
                    <a:cubicBezTo>
                      <a:pt x="9" y="0"/>
                      <a:pt x="5" y="0"/>
                      <a:pt x="0" y="0"/>
                    </a:cubicBezTo>
                    <a:cubicBezTo>
                      <a:pt x="0" y="29"/>
                      <a:pt x="0" y="29"/>
                      <a:pt x="0" y="29"/>
                    </a:cubicBezTo>
                    <a:cubicBezTo>
                      <a:pt x="2" y="29"/>
                      <a:pt x="4" y="29"/>
                      <a:pt x="5" y="29"/>
                    </a:cubicBezTo>
                    <a:cubicBezTo>
                      <a:pt x="6" y="29"/>
                      <a:pt x="6" y="29"/>
                      <a:pt x="7" y="29"/>
                    </a:cubicBezTo>
                    <a:cubicBezTo>
                      <a:pt x="7" y="29"/>
                      <a:pt x="7" y="29"/>
                      <a:pt x="7"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51" name="Freeform 82"/>
              <p:cNvSpPr>
                <a:spLocks/>
              </p:cNvSpPr>
              <p:nvPr/>
            </p:nvSpPr>
            <p:spPr bwMode="auto">
              <a:xfrm>
                <a:off x="7000876" y="3524251"/>
                <a:ext cx="47625" cy="117475"/>
              </a:xfrm>
              <a:custGeom>
                <a:avLst/>
                <a:gdLst>
                  <a:gd name="T0" fmla="*/ 13 w 13"/>
                  <a:gd name="T1" fmla="*/ 28 h 31"/>
                  <a:gd name="T2" fmla="*/ 13 w 13"/>
                  <a:gd name="T3" fmla="*/ 28 h 31"/>
                  <a:gd name="T4" fmla="*/ 13 w 13"/>
                  <a:gd name="T5" fmla="*/ 0 h 31"/>
                  <a:gd name="T6" fmla="*/ 0 w 13"/>
                  <a:gd name="T7" fmla="*/ 2 h 31"/>
                  <a:gd name="T8" fmla="*/ 0 w 13"/>
                  <a:gd name="T9" fmla="*/ 31 h 31"/>
                  <a:gd name="T10" fmla="*/ 10 w 13"/>
                  <a:gd name="T11" fmla="*/ 29 h 31"/>
                  <a:gd name="T12" fmla="*/ 11 w 13"/>
                  <a:gd name="T13" fmla="*/ 29 h 31"/>
                  <a:gd name="T14" fmla="*/ 13 w 13"/>
                  <a:gd name="T15" fmla="*/ 28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13" y="28"/>
                    </a:moveTo>
                    <a:cubicBezTo>
                      <a:pt x="13" y="28"/>
                      <a:pt x="13" y="28"/>
                      <a:pt x="13" y="28"/>
                    </a:cubicBezTo>
                    <a:cubicBezTo>
                      <a:pt x="13" y="0"/>
                      <a:pt x="13" y="0"/>
                      <a:pt x="13" y="0"/>
                    </a:cubicBezTo>
                    <a:cubicBezTo>
                      <a:pt x="9" y="1"/>
                      <a:pt x="4" y="2"/>
                      <a:pt x="0" y="2"/>
                    </a:cubicBezTo>
                    <a:cubicBezTo>
                      <a:pt x="0" y="31"/>
                      <a:pt x="0" y="31"/>
                      <a:pt x="0" y="31"/>
                    </a:cubicBezTo>
                    <a:cubicBezTo>
                      <a:pt x="3" y="31"/>
                      <a:pt x="7" y="30"/>
                      <a:pt x="10" y="29"/>
                    </a:cubicBezTo>
                    <a:cubicBezTo>
                      <a:pt x="11" y="29"/>
                      <a:pt x="11" y="29"/>
                      <a:pt x="11" y="29"/>
                    </a:cubicBezTo>
                    <a:cubicBezTo>
                      <a:pt x="12" y="29"/>
                      <a:pt x="12" y="29"/>
                      <a:pt x="1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52" name="Freeform 83"/>
              <p:cNvSpPr>
                <a:spLocks/>
              </p:cNvSpPr>
              <p:nvPr/>
            </p:nvSpPr>
            <p:spPr bwMode="auto">
              <a:xfrm>
                <a:off x="6759576" y="3548063"/>
                <a:ext cx="52388" cy="107950"/>
              </a:xfrm>
              <a:custGeom>
                <a:avLst/>
                <a:gdLst>
                  <a:gd name="T0" fmla="*/ 8 w 14"/>
                  <a:gd name="T1" fmla="*/ 29 h 29"/>
                  <a:gd name="T2" fmla="*/ 8 w 14"/>
                  <a:gd name="T3" fmla="*/ 29 h 29"/>
                  <a:gd name="T4" fmla="*/ 14 w 14"/>
                  <a:gd name="T5" fmla="*/ 29 h 29"/>
                  <a:gd name="T6" fmla="*/ 14 w 14"/>
                  <a:gd name="T7" fmla="*/ 0 h 29"/>
                  <a:gd name="T8" fmla="*/ 0 w 14"/>
                  <a:gd name="T9" fmla="*/ 0 h 29"/>
                  <a:gd name="T10" fmla="*/ 0 w 14"/>
                  <a:gd name="T11" fmla="*/ 28 h 29"/>
                  <a:gd name="T12" fmla="*/ 2 w 14"/>
                  <a:gd name="T13" fmla="*/ 29 h 29"/>
                  <a:gd name="T14" fmla="*/ 6 w 14"/>
                  <a:gd name="T15" fmla="*/ 29 h 29"/>
                  <a:gd name="T16" fmla="*/ 8 w 14"/>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9">
                    <a:moveTo>
                      <a:pt x="8" y="29"/>
                    </a:moveTo>
                    <a:cubicBezTo>
                      <a:pt x="8" y="29"/>
                      <a:pt x="8" y="29"/>
                      <a:pt x="8" y="29"/>
                    </a:cubicBezTo>
                    <a:cubicBezTo>
                      <a:pt x="10" y="29"/>
                      <a:pt x="12" y="29"/>
                      <a:pt x="14" y="29"/>
                    </a:cubicBezTo>
                    <a:cubicBezTo>
                      <a:pt x="14" y="0"/>
                      <a:pt x="14" y="0"/>
                      <a:pt x="14" y="0"/>
                    </a:cubicBezTo>
                    <a:cubicBezTo>
                      <a:pt x="9" y="0"/>
                      <a:pt x="4" y="0"/>
                      <a:pt x="0" y="0"/>
                    </a:cubicBezTo>
                    <a:cubicBezTo>
                      <a:pt x="0" y="28"/>
                      <a:pt x="0" y="28"/>
                      <a:pt x="0" y="28"/>
                    </a:cubicBezTo>
                    <a:cubicBezTo>
                      <a:pt x="1" y="29"/>
                      <a:pt x="1" y="29"/>
                      <a:pt x="2" y="29"/>
                    </a:cubicBezTo>
                    <a:cubicBezTo>
                      <a:pt x="3" y="29"/>
                      <a:pt x="5" y="29"/>
                      <a:pt x="6" y="29"/>
                    </a:cubicBezTo>
                    <a:cubicBezTo>
                      <a:pt x="7" y="29"/>
                      <a:pt x="7" y="29"/>
                      <a:pt x="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grpSp>
        <p:grpSp>
          <p:nvGrpSpPr>
            <p:cNvPr id="93" name="组合 92"/>
            <p:cNvGrpSpPr/>
            <p:nvPr/>
          </p:nvGrpSpPr>
          <p:grpSpPr>
            <a:xfrm>
              <a:off x="3689539" y="4786000"/>
              <a:ext cx="140605" cy="149370"/>
              <a:chOff x="6459538" y="3309938"/>
              <a:chExt cx="731838" cy="481013"/>
            </a:xfrm>
            <a:solidFill>
              <a:srgbClr val="FAB900"/>
            </a:solidFill>
          </p:grpSpPr>
          <p:sp>
            <p:nvSpPr>
              <p:cNvPr id="211" name="Freeform 63"/>
              <p:cNvSpPr>
                <a:spLocks/>
              </p:cNvSpPr>
              <p:nvPr/>
            </p:nvSpPr>
            <p:spPr bwMode="auto">
              <a:xfrm>
                <a:off x="6519863" y="3633788"/>
                <a:ext cx="52388" cy="128588"/>
              </a:xfrm>
              <a:custGeom>
                <a:avLst/>
                <a:gdLst>
                  <a:gd name="T0" fmla="*/ 0 w 14"/>
                  <a:gd name="T1" fmla="*/ 29 h 34"/>
                  <a:gd name="T2" fmla="*/ 3 w 14"/>
                  <a:gd name="T3" fmla="*/ 30 h 34"/>
                  <a:gd name="T4" fmla="*/ 5 w 14"/>
                  <a:gd name="T5" fmla="*/ 31 h 34"/>
                  <a:gd name="T6" fmla="*/ 9 w 14"/>
                  <a:gd name="T7" fmla="*/ 32 h 34"/>
                  <a:gd name="T8" fmla="*/ 11 w 14"/>
                  <a:gd name="T9" fmla="*/ 33 h 34"/>
                  <a:gd name="T10" fmla="*/ 11 w 14"/>
                  <a:gd name="T11" fmla="*/ 33 h 34"/>
                  <a:gd name="T12" fmla="*/ 14 w 14"/>
                  <a:gd name="T13" fmla="*/ 34 h 34"/>
                  <a:gd name="T14" fmla="*/ 14 w 14"/>
                  <a:gd name="T15" fmla="*/ 5 h 34"/>
                  <a:gd name="T16" fmla="*/ 0 w 14"/>
                  <a:gd name="T17" fmla="*/ 0 h 34"/>
                  <a:gd name="T18" fmla="*/ 0 w 14"/>
                  <a:gd name="T19"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34">
                    <a:moveTo>
                      <a:pt x="0" y="29"/>
                    </a:moveTo>
                    <a:cubicBezTo>
                      <a:pt x="1" y="29"/>
                      <a:pt x="2" y="29"/>
                      <a:pt x="3" y="30"/>
                    </a:cubicBezTo>
                    <a:cubicBezTo>
                      <a:pt x="4" y="30"/>
                      <a:pt x="5" y="30"/>
                      <a:pt x="5" y="31"/>
                    </a:cubicBezTo>
                    <a:cubicBezTo>
                      <a:pt x="6" y="31"/>
                      <a:pt x="8" y="32"/>
                      <a:pt x="9" y="32"/>
                    </a:cubicBezTo>
                    <a:cubicBezTo>
                      <a:pt x="9" y="32"/>
                      <a:pt x="10" y="32"/>
                      <a:pt x="11" y="33"/>
                    </a:cubicBezTo>
                    <a:cubicBezTo>
                      <a:pt x="11" y="33"/>
                      <a:pt x="11" y="33"/>
                      <a:pt x="11" y="33"/>
                    </a:cubicBezTo>
                    <a:cubicBezTo>
                      <a:pt x="12" y="33"/>
                      <a:pt x="13" y="33"/>
                      <a:pt x="14" y="34"/>
                    </a:cubicBezTo>
                    <a:cubicBezTo>
                      <a:pt x="14" y="5"/>
                      <a:pt x="14" y="5"/>
                      <a:pt x="14" y="5"/>
                    </a:cubicBezTo>
                    <a:cubicBezTo>
                      <a:pt x="9" y="3"/>
                      <a:pt x="4" y="2"/>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12" name="Freeform 64"/>
              <p:cNvSpPr>
                <a:spLocks/>
              </p:cNvSpPr>
              <p:nvPr/>
            </p:nvSpPr>
            <p:spPr bwMode="auto">
              <a:xfrm>
                <a:off x="6602413" y="3660776"/>
                <a:ext cx="49213" cy="119063"/>
              </a:xfrm>
              <a:custGeom>
                <a:avLst/>
                <a:gdLst>
                  <a:gd name="T0" fmla="*/ 0 w 13"/>
                  <a:gd name="T1" fmla="*/ 29 h 32"/>
                  <a:gd name="T2" fmla="*/ 3 w 13"/>
                  <a:gd name="T3" fmla="*/ 30 h 32"/>
                  <a:gd name="T4" fmla="*/ 4 w 13"/>
                  <a:gd name="T5" fmla="*/ 30 h 32"/>
                  <a:gd name="T6" fmla="*/ 7 w 13"/>
                  <a:gd name="T7" fmla="*/ 30 h 32"/>
                  <a:gd name="T8" fmla="*/ 9 w 13"/>
                  <a:gd name="T9" fmla="*/ 31 h 32"/>
                  <a:gd name="T10" fmla="*/ 12 w 13"/>
                  <a:gd name="T11" fmla="*/ 31 h 32"/>
                  <a:gd name="T12" fmla="*/ 13 w 13"/>
                  <a:gd name="T13" fmla="*/ 32 h 32"/>
                  <a:gd name="T14" fmla="*/ 13 w 13"/>
                  <a:gd name="T15" fmla="*/ 3 h 32"/>
                  <a:gd name="T16" fmla="*/ 0 w 13"/>
                  <a:gd name="T17" fmla="*/ 0 h 32"/>
                  <a:gd name="T18" fmla="*/ 0 w 13"/>
                  <a:gd name="T19"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32">
                    <a:moveTo>
                      <a:pt x="0" y="29"/>
                    </a:moveTo>
                    <a:cubicBezTo>
                      <a:pt x="1" y="29"/>
                      <a:pt x="2" y="29"/>
                      <a:pt x="3" y="30"/>
                    </a:cubicBezTo>
                    <a:cubicBezTo>
                      <a:pt x="3" y="30"/>
                      <a:pt x="4" y="30"/>
                      <a:pt x="4" y="30"/>
                    </a:cubicBezTo>
                    <a:cubicBezTo>
                      <a:pt x="5" y="30"/>
                      <a:pt x="6" y="30"/>
                      <a:pt x="7" y="30"/>
                    </a:cubicBezTo>
                    <a:cubicBezTo>
                      <a:pt x="7" y="31"/>
                      <a:pt x="8" y="31"/>
                      <a:pt x="9" y="31"/>
                    </a:cubicBezTo>
                    <a:cubicBezTo>
                      <a:pt x="10" y="31"/>
                      <a:pt x="11" y="31"/>
                      <a:pt x="12" y="31"/>
                    </a:cubicBezTo>
                    <a:cubicBezTo>
                      <a:pt x="12" y="32"/>
                      <a:pt x="13" y="32"/>
                      <a:pt x="13" y="32"/>
                    </a:cubicBezTo>
                    <a:cubicBezTo>
                      <a:pt x="13" y="3"/>
                      <a:pt x="13" y="3"/>
                      <a:pt x="13" y="3"/>
                    </a:cubicBezTo>
                    <a:cubicBezTo>
                      <a:pt x="8" y="2"/>
                      <a:pt x="4" y="1"/>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13" name="Freeform 65"/>
              <p:cNvSpPr>
                <a:spLocks/>
              </p:cNvSpPr>
              <p:nvPr/>
            </p:nvSpPr>
            <p:spPr bwMode="auto">
              <a:xfrm>
                <a:off x="6681788" y="3675063"/>
                <a:ext cx="47625" cy="112713"/>
              </a:xfrm>
              <a:custGeom>
                <a:avLst/>
                <a:gdLst>
                  <a:gd name="T0" fmla="*/ 0 w 13"/>
                  <a:gd name="T1" fmla="*/ 29 h 30"/>
                  <a:gd name="T2" fmla="*/ 0 w 13"/>
                  <a:gd name="T3" fmla="*/ 29 h 30"/>
                  <a:gd name="T4" fmla="*/ 0 w 13"/>
                  <a:gd name="T5" fmla="*/ 29 h 30"/>
                  <a:gd name="T6" fmla="*/ 1 w 13"/>
                  <a:gd name="T7" fmla="*/ 29 h 30"/>
                  <a:gd name="T8" fmla="*/ 6 w 13"/>
                  <a:gd name="T9" fmla="*/ 30 h 30"/>
                  <a:gd name="T10" fmla="*/ 8 w 13"/>
                  <a:gd name="T11" fmla="*/ 30 h 30"/>
                  <a:gd name="T12" fmla="*/ 10 w 13"/>
                  <a:gd name="T13" fmla="*/ 30 h 30"/>
                  <a:gd name="T14" fmla="*/ 11 w 13"/>
                  <a:gd name="T15" fmla="*/ 30 h 30"/>
                  <a:gd name="T16" fmla="*/ 13 w 13"/>
                  <a:gd name="T17" fmla="*/ 30 h 30"/>
                  <a:gd name="T18" fmla="*/ 13 w 13"/>
                  <a:gd name="T19" fmla="*/ 2 h 30"/>
                  <a:gd name="T20" fmla="*/ 0 w 13"/>
                  <a:gd name="T21" fmla="*/ 0 h 30"/>
                  <a:gd name="T22" fmla="*/ 0 w 13"/>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0" y="29"/>
                    </a:moveTo>
                    <a:cubicBezTo>
                      <a:pt x="0" y="29"/>
                      <a:pt x="0" y="29"/>
                      <a:pt x="0" y="29"/>
                    </a:cubicBezTo>
                    <a:cubicBezTo>
                      <a:pt x="0" y="29"/>
                      <a:pt x="0" y="29"/>
                      <a:pt x="0" y="29"/>
                    </a:cubicBezTo>
                    <a:cubicBezTo>
                      <a:pt x="1" y="29"/>
                      <a:pt x="1" y="29"/>
                      <a:pt x="1" y="29"/>
                    </a:cubicBezTo>
                    <a:cubicBezTo>
                      <a:pt x="3" y="29"/>
                      <a:pt x="4" y="29"/>
                      <a:pt x="6" y="30"/>
                    </a:cubicBezTo>
                    <a:cubicBezTo>
                      <a:pt x="6" y="30"/>
                      <a:pt x="7" y="30"/>
                      <a:pt x="8" y="30"/>
                    </a:cubicBezTo>
                    <a:cubicBezTo>
                      <a:pt x="9" y="30"/>
                      <a:pt x="10" y="30"/>
                      <a:pt x="10" y="30"/>
                    </a:cubicBezTo>
                    <a:cubicBezTo>
                      <a:pt x="11" y="30"/>
                      <a:pt x="11" y="30"/>
                      <a:pt x="11" y="30"/>
                    </a:cubicBezTo>
                    <a:cubicBezTo>
                      <a:pt x="12" y="30"/>
                      <a:pt x="13" y="30"/>
                      <a:pt x="13" y="30"/>
                    </a:cubicBezTo>
                    <a:cubicBezTo>
                      <a:pt x="13" y="2"/>
                      <a:pt x="13" y="2"/>
                      <a:pt x="13" y="2"/>
                    </a:cubicBezTo>
                    <a:cubicBezTo>
                      <a:pt x="9" y="1"/>
                      <a:pt x="4" y="1"/>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14" name="Freeform 66"/>
              <p:cNvSpPr>
                <a:spLocks/>
              </p:cNvSpPr>
              <p:nvPr/>
            </p:nvSpPr>
            <p:spPr bwMode="auto">
              <a:xfrm>
                <a:off x="6918326" y="3675063"/>
                <a:ext cx="52388" cy="112713"/>
              </a:xfrm>
              <a:custGeom>
                <a:avLst/>
                <a:gdLst>
                  <a:gd name="T0" fmla="*/ 0 w 14"/>
                  <a:gd name="T1" fmla="*/ 30 h 30"/>
                  <a:gd name="T2" fmla="*/ 14 w 14"/>
                  <a:gd name="T3" fmla="*/ 29 h 30"/>
                  <a:gd name="T4" fmla="*/ 14 w 14"/>
                  <a:gd name="T5" fmla="*/ 0 h 30"/>
                  <a:gd name="T6" fmla="*/ 0 w 14"/>
                  <a:gd name="T7" fmla="*/ 2 h 30"/>
                  <a:gd name="T8" fmla="*/ 0 w 14"/>
                  <a:gd name="T9" fmla="*/ 30 h 30"/>
                </a:gdLst>
                <a:ahLst/>
                <a:cxnLst>
                  <a:cxn ang="0">
                    <a:pos x="T0" y="T1"/>
                  </a:cxn>
                  <a:cxn ang="0">
                    <a:pos x="T2" y="T3"/>
                  </a:cxn>
                  <a:cxn ang="0">
                    <a:pos x="T4" y="T5"/>
                  </a:cxn>
                  <a:cxn ang="0">
                    <a:pos x="T6" y="T7"/>
                  </a:cxn>
                  <a:cxn ang="0">
                    <a:pos x="T8" y="T9"/>
                  </a:cxn>
                </a:cxnLst>
                <a:rect l="0" t="0" r="r" b="b"/>
                <a:pathLst>
                  <a:path w="14" h="30">
                    <a:moveTo>
                      <a:pt x="0" y="30"/>
                    </a:moveTo>
                    <a:cubicBezTo>
                      <a:pt x="5" y="30"/>
                      <a:pt x="10" y="29"/>
                      <a:pt x="14" y="29"/>
                    </a:cubicBezTo>
                    <a:cubicBezTo>
                      <a:pt x="14" y="0"/>
                      <a:pt x="14" y="0"/>
                      <a:pt x="14" y="0"/>
                    </a:cubicBezTo>
                    <a:cubicBezTo>
                      <a:pt x="10" y="1"/>
                      <a:pt x="5" y="1"/>
                      <a:pt x="0" y="2"/>
                    </a:cubicBez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15" name="Freeform 67"/>
              <p:cNvSpPr>
                <a:spLocks/>
              </p:cNvSpPr>
              <p:nvPr/>
            </p:nvSpPr>
            <p:spPr bwMode="auto">
              <a:xfrm>
                <a:off x="6459538" y="3584576"/>
                <a:ext cx="33338" cy="139700"/>
              </a:xfrm>
              <a:custGeom>
                <a:avLst/>
                <a:gdLst>
                  <a:gd name="T0" fmla="*/ 0 w 9"/>
                  <a:gd name="T1" fmla="*/ 24 h 37"/>
                  <a:gd name="T2" fmla="*/ 0 w 9"/>
                  <a:gd name="T3" fmla="*/ 27 h 37"/>
                  <a:gd name="T4" fmla="*/ 1 w 9"/>
                  <a:gd name="T5" fmla="*/ 28 h 37"/>
                  <a:gd name="T6" fmla="*/ 2 w 9"/>
                  <a:gd name="T7" fmla="*/ 30 h 37"/>
                  <a:gd name="T8" fmla="*/ 3 w 9"/>
                  <a:gd name="T9" fmla="*/ 32 h 37"/>
                  <a:gd name="T10" fmla="*/ 4 w 9"/>
                  <a:gd name="T11" fmla="*/ 33 h 37"/>
                  <a:gd name="T12" fmla="*/ 6 w 9"/>
                  <a:gd name="T13" fmla="*/ 35 h 37"/>
                  <a:gd name="T14" fmla="*/ 7 w 9"/>
                  <a:gd name="T15" fmla="*/ 36 h 37"/>
                  <a:gd name="T16" fmla="*/ 9 w 9"/>
                  <a:gd name="T17" fmla="*/ 37 h 37"/>
                  <a:gd name="T18" fmla="*/ 9 w 9"/>
                  <a:gd name="T19" fmla="*/ 9 h 37"/>
                  <a:gd name="T20" fmla="*/ 0 w 9"/>
                  <a:gd name="T21" fmla="*/ 0 h 37"/>
                  <a:gd name="T22" fmla="*/ 0 w 9"/>
                  <a:gd name="T2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7">
                    <a:moveTo>
                      <a:pt x="0" y="24"/>
                    </a:moveTo>
                    <a:cubicBezTo>
                      <a:pt x="0" y="25"/>
                      <a:pt x="0" y="26"/>
                      <a:pt x="0" y="27"/>
                    </a:cubicBezTo>
                    <a:cubicBezTo>
                      <a:pt x="1" y="28"/>
                      <a:pt x="1" y="28"/>
                      <a:pt x="1" y="28"/>
                    </a:cubicBezTo>
                    <a:cubicBezTo>
                      <a:pt x="1" y="29"/>
                      <a:pt x="1" y="30"/>
                      <a:pt x="2" y="30"/>
                    </a:cubicBezTo>
                    <a:cubicBezTo>
                      <a:pt x="2" y="31"/>
                      <a:pt x="3" y="31"/>
                      <a:pt x="3" y="32"/>
                    </a:cubicBezTo>
                    <a:cubicBezTo>
                      <a:pt x="3" y="32"/>
                      <a:pt x="4" y="33"/>
                      <a:pt x="4" y="33"/>
                    </a:cubicBezTo>
                    <a:cubicBezTo>
                      <a:pt x="5" y="34"/>
                      <a:pt x="5" y="34"/>
                      <a:pt x="6" y="35"/>
                    </a:cubicBezTo>
                    <a:cubicBezTo>
                      <a:pt x="6" y="35"/>
                      <a:pt x="7" y="36"/>
                      <a:pt x="7" y="36"/>
                    </a:cubicBezTo>
                    <a:cubicBezTo>
                      <a:pt x="8" y="36"/>
                      <a:pt x="8" y="37"/>
                      <a:pt x="9" y="37"/>
                    </a:cubicBezTo>
                    <a:cubicBezTo>
                      <a:pt x="9" y="9"/>
                      <a:pt x="9" y="9"/>
                      <a:pt x="9" y="9"/>
                    </a:cubicBezTo>
                    <a:cubicBezTo>
                      <a:pt x="5" y="6"/>
                      <a:pt x="2" y="3"/>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16" name="Freeform 68"/>
              <p:cNvSpPr>
                <a:spLocks/>
              </p:cNvSpPr>
              <p:nvPr/>
            </p:nvSpPr>
            <p:spPr bwMode="auto">
              <a:xfrm>
                <a:off x="7078663" y="3633788"/>
                <a:ext cx="49213" cy="128588"/>
              </a:xfrm>
              <a:custGeom>
                <a:avLst/>
                <a:gdLst>
                  <a:gd name="T0" fmla="*/ 0 w 13"/>
                  <a:gd name="T1" fmla="*/ 34 h 34"/>
                  <a:gd name="T2" fmla="*/ 1 w 13"/>
                  <a:gd name="T3" fmla="*/ 33 h 34"/>
                  <a:gd name="T4" fmla="*/ 1 w 13"/>
                  <a:gd name="T5" fmla="*/ 33 h 34"/>
                  <a:gd name="T6" fmla="*/ 8 w 13"/>
                  <a:gd name="T7" fmla="*/ 31 h 34"/>
                  <a:gd name="T8" fmla="*/ 8 w 13"/>
                  <a:gd name="T9" fmla="*/ 31 h 34"/>
                  <a:gd name="T10" fmla="*/ 13 w 13"/>
                  <a:gd name="T11" fmla="*/ 29 h 34"/>
                  <a:gd name="T12" fmla="*/ 13 w 13"/>
                  <a:gd name="T13" fmla="*/ 29 h 34"/>
                  <a:gd name="T14" fmla="*/ 13 w 13"/>
                  <a:gd name="T15" fmla="*/ 29 h 34"/>
                  <a:gd name="T16" fmla="*/ 13 w 13"/>
                  <a:gd name="T17" fmla="*/ 0 h 34"/>
                  <a:gd name="T18" fmla="*/ 0 w 13"/>
                  <a:gd name="T19" fmla="*/ 5 h 34"/>
                  <a:gd name="T20" fmla="*/ 0 w 13"/>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4">
                    <a:moveTo>
                      <a:pt x="0" y="34"/>
                    </a:moveTo>
                    <a:cubicBezTo>
                      <a:pt x="0" y="34"/>
                      <a:pt x="1" y="33"/>
                      <a:pt x="1" y="33"/>
                    </a:cubicBezTo>
                    <a:cubicBezTo>
                      <a:pt x="1" y="33"/>
                      <a:pt x="1" y="33"/>
                      <a:pt x="1" y="33"/>
                    </a:cubicBezTo>
                    <a:cubicBezTo>
                      <a:pt x="4" y="33"/>
                      <a:pt x="6" y="32"/>
                      <a:pt x="8" y="31"/>
                    </a:cubicBezTo>
                    <a:cubicBezTo>
                      <a:pt x="8" y="31"/>
                      <a:pt x="8" y="31"/>
                      <a:pt x="8" y="31"/>
                    </a:cubicBezTo>
                    <a:cubicBezTo>
                      <a:pt x="10" y="30"/>
                      <a:pt x="11" y="30"/>
                      <a:pt x="13" y="29"/>
                    </a:cubicBezTo>
                    <a:cubicBezTo>
                      <a:pt x="13" y="29"/>
                      <a:pt x="13" y="29"/>
                      <a:pt x="13" y="29"/>
                    </a:cubicBezTo>
                    <a:cubicBezTo>
                      <a:pt x="13" y="29"/>
                      <a:pt x="13" y="29"/>
                      <a:pt x="13" y="29"/>
                    </a:cubicBezTo>
                    <a:cubicBezTo>
                      <a:pt x="13" y="0"/>
                      <a:pt x="13" y="0"/>
                      <a:pt x="13" y="0"/>
                    </a:cubicBezTo>
                    <a:cubicBezTo>
                      <a:pt x="9" y="2"/>
                      <a:pt x="5" y="3"/>
                      <a:pt x="0" y="5"/>
                    </a:cubicBez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17" name="Freeform 69"/>
              <p:cNvSpPr>
                <a:spLocks/>
              </p:cNvSpPr>
              <p:nvPr/>
            </p:nvSpPr>
            <p:spPr bwMode="auto">
              <a:xfrm>
                <a:off x="7158038" y="3584576"/>
                <a:ext cx="33338" cy="139700"/>
              </a:xfrm>
              <a:custGeom>
                <a:avLst/>
                <a:gdLst>
                  <a:gd name="T0" fmla="*/ 1 w 9"/>
                  <a:gd name="T1" fmla="*/ 36 h 37"/>
                  <a:gd name="T2" fmla="*/ 4 w 9"/>
                  <a:gd name="T3" fmla="*/ 34 h 37"/>
                  <a:gd name="T4" fmla="*/ 4 w 9"/>
                  <a:gd name="T5" fmla="*/ 34 h 37"/>
                  <a:gd name="T6" fmla="*/ 5 w 9"/>
                  <a:gd name="T7" fmla="*/ 33 h 37"/>
                  <a:gd name="T8" fmla="*/ 5 w 9"/>
                  <a:gd name="T9" fmla="*/ 33 h 37"/>
                  <a:gd name="T10" fmla="*/ 7 w 9"/>
                  <a:gd name="T11" fmla="*/ 31 h 37"/>
                  <a:gd name="T12" fmla="*/ 7 w 9"/>
                  <a:gd name="T13" fmla="*/ 31 h 37"/>
                  <a:gd name="T14" fmla="*/ 7 w 9"/>
                  <a:gd name="T15" fmla="*/ 30 h 37"/>
                  <a:gd name="T16" fmla="*/ 8 w 9"/>
                  <a:gd name="T17" fmla="*/ 29 h 37"/>
                  <a:gd name="T18" fmla="*/ 8 w 9"/>
                  <a:gd name="T19" fmla="*/ 28 h 37"/>
                  <a:gd name="T20" fmla="*/ 8 w 9"/>
                  <a:gd name="T21" fmla="*/ 27 h 37"/>
                  <a:gd name="T22" fmla="*/ 8 w 9"/>
                  <a:gd name="T23" fmla="*/ 27 h 37"/>
                  <a:gd name="T24" fmla="*/ 9 w 9"/>
                  <a:gd name="T25" fmla="*/ 24 h 37"/>
                  <a:gd name="T26" fmla="*/ 9 w 9"/>
                  <a:gd name="T27" fmla="*/ 24 h 37"/>
                  <a:gd name="T28" fmla="*/ 9 w 9"/>
                  <a:gd name="T29" fmla="*/ 0 h 37"/>
                  <a:gd name="T30" fmla="*/ 0 w 9"/>
                  <a:gd name="T31" fmla="*/ 9 h 37"/>
                  <a:gd name="T32" fmla="*/ 0 w 9"/>
                  <a:gd name="T33" fmla="*/ 37 h 37"/>
                  <a:gd name="T34" fmla="*/ 1 w 9"/>
                  <a:gd name="T35" fmla="*/ 37 h 37"/>
                  <a:gd name="T36" fmla="*/ 1 w 9"/>
                  <a:gd name="T37" fmla="*/ 36 h 37"/>
                  <a:gd name="T38" fmla="*/ 1 w 9"/>
                  <a:gd name="T39"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37">
                    <a:moveTo>
                      <a:pt x="1" y="36"/>
                    </a:moveTo>
                    <a:cubicBezTo>
                      <a:pt x="2" y="36"/>
                      <a:pt x="3" y="35"/>
                      <a:pt x="4" y="34"/>
                    </a:cubicBezTo>
                    <a:cubicBezTo>
                      <a:pt x="4" y="34"/>
                      <a:pt x="4" y="34"/>
                      <a:pt x="4" y="34"/>
                    </a:cubicBezTo>
                    <a:cubicBezTo>
                      <a:pt x="4" y="34"/>
                      <a:pt x="4" y="33"/>
                      <a:pt x="5" y="33"/>
                    </a:cubicBezTo>
                    <a:cubicBezTo>
                      <a:pt x="5" y="33"/>
                      <a:pt x="5" y="33"/>
                      <a:pt x="5" y="33"/>
                    </a:cubicBezTo>
                    <a:cubicBezTo>
                      <a:pt x="6" y="32"/>
                      <a:pt x="6" y="31"/>
                      <a:pt x="7" y="31"/>
                    </a:cubicBezTo>
                    <a:cubicBezTo>
                      <a:pt x="7" y="31"/>
                      <a:pt x="7" y="31"/>
                      <a:pt x="7" y="31"/>
                    </a:cubicBezTo>
                    <a:cubicBezTo>
                      <a:pt x="7" y="30"/>
                      <a:pt x="7" y="30"/>
                      <a:pt x="7" y="30"/>
                    </a:cubicBezTo>
                    <a:cubicBezTo>
                      <a:pt x="7" y="30"/>
                      <a:pt x="8" y="29"/>
                      <a:pt x="8" y="29"/>
                    </a:cubicBezTo>
                    <a:cubicBezTo>
                      <a:pt x="8" y="28"/>
                      <a:pt x="8" y="28"/>
                      <a:pt x="8" y="28"/>
                    </a:cubicBezTo>
                    <a:cubicBezTo>
                      <a:pt x="8" y="28"/>
                      <a:pt x="8" y="27"/>
                      <a:pt x="8" y="27"/>
                    </a:cubicBezTo>
                    <a:cubicBezTo>
                      <a:pt x="8" y="27"/>
                      <a:pt x="8" y="27"/>
                      <a:pt x="8" y="27"/>
                    </a:cubicBezTo>
                    <a:cubicBezTo>
                      <a:pt x="9" y="26"/>
                      <a:pt x="9" y="25"/>
                      <a:pt x="9" y="24"/>
                    </a:cubicBezTo>
                    <a:cubicBezTo>
                      <a:pt x="9" y="24"/>
                      <a:pt x="9" y="24"/>
                      <a:pt x="9" y="24"/>
                    </a:cubicBezTo>
                    <a:cubicBezTo>
                      <a:pt x="9" y="0"/>
                      <a:pt x="9" y="0"/>
                      <a:pt x="9" y="0"/>
                    </a:cubicBezTo>
                    <a:cubicBezTo>
                      <a:pt x="7" y="3"/>
                      <a:pt x="4" y="6"/>
                      <a:pt x="0" y="9"/>
                    </a:cubicBezTo>
                    <a:cubicBezTo>
                      <a:pt x="0" y="37"/>
                      <a:pt x="0" y="37"/>
                      <a:pt x="0" y="37"/>
                    </a:cubicBezTo>
                    <a:cubicBezTo>
                      <a:pt x="0" y="37"/>
                      <a:pt x="1" y="37"/>
                      <a:pt x="1" y="37"/>
                    </a:cubicBezTo>
                    <a:cubicBezTo>
                      <a:pt x="1" y="36"/>
                      <a:pt x="1" y="36"/>
                      <a:pt x="1" y="36"/>
                    </a:cubicBezTo>
                    <a:cubicBezTo>
                      <a:pt x="1" y="36"/>
                      <a:pt x="1" y="36"/>
                      <a:pt x="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18" name="Freeform 70"/>
              <p:cNvSpPr>
                <a:spLocks/>
              </p:cNvSpPr>
              <p:nvPr/>
            </p:nvSpPr>
            <p:spPr bwMode="auto">
              <a:xfrm>
                <a:off x="6838951" y="3683001"/>
                <a:ext cx="52388" cy="107950"/>
              </a:xfrm>
              <a:custGeom>
                <a:avLst/>
                <a:gdLst>
                  <a:gd name="T0" fmla="*/ 0 w 14"/>
                  <a:gd name="T1" fmla="*/ 29 h 29"/>
                  <a:gd name="T2" fmla="*/ 5 w 14"/>
                  <a:gd name="T3" fmla="*/ 29 h 29"/>
                  <a:gd name="T4" fmla="*/ 7 w 14"/>
                  <a:gd name="T5" fmla="*/ 29 h 29"/>
                  <a:gd name="T6" fmla="*/ 7 w 14"/>
                  <a:gd name="T7" fmla="*/ 29 h 29"/>
                  <a:gd name="T8" fmla="*/ 14 w 14"/>
                  <a:gd name="T9" fmla="*/ 29 h 29"/>
                  <a:gd name="T10" fmla="*/ 14 w 14"/>
                  <a:gd name="T11" fmla="*/ 0 h 29"/>
                  <a:gd name="T12" fmla="*/ 0 w 14"/>
                  <a:gd name="T13" fmla="*/ 1 h 29"/>
                  <a:gd name="T14" fmla="*/ 0 w 14"/>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9">
                    <a:moveTo>
                      <a:pt x="0" y="29"/>
                    </a:moveTo>
                    <a:cubicBezTo>
                      <a:pt x="2" y="29"/>
                      <a:pt x="4" y="29"/>
                      <a:pt x="5" y="29"/>
                    </a:cubicBezTo>
                    <a:cubicBezTo>
                      <a:pt x="6" y="29"/>
                      <a:pt x="6" y="29"/>
                      <a:pt x="7" y="29"/>
                    </a:cubicBezTo>
                    <a:cubicBezTo>
                      <a:pt x="7" y="29"/>
                      <a:pt x="7" y="29"/>
                      <a:pt x="7" y="29"/>
                    </a:cubicBezTo>
                    <a:cubicBezTo>
                      <a:pt x="9" y="29"/>
                      <a:pt x="11" y="29"/>
                      <a:pt x="14" y="29"/>
                    </a:cubicBezTo>
                    <a:cubicBezTo>
                      <a:pt x="14" y="0"/>
                      <a:pt x="14" y="0"/>
                      <a:pt x="14" y="0"/>
                    </a:cubicBezTo>
                    <a:cubicBezTo>
                      <a:pt x="9" y="0"/>
                      <a:pt x="5" y="1"/>
                      <a:pt x="0" y="1"/>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19" name="Freeform 71"/>
              <p:cNvSpPr>
                <a:spLocks/>
              </p:cNvSpPr>
              <p:nvPr/>
            </p:nvSpPr>
            <p:spPr bwMode="auto">
              <a:xfrm>
                <a:off x="7000876" y="3660776"/>
                <a:ext cx="47625" cy="119063"/>
              </a:xfrm>
              <a:custGeom>
                <a:avLst/>
                <a:gdLst>
                  <a:gd name="T0" fmla="*/ 0 w 13"/>
                  <a:gd name="T1" fmla="*/ 32 h 32"/>
                  <a:gd name="T2" fmla="*/ 10 w 13"/>
                  <a:gd name="T3" fmla="*/ 30 h 32"/>
                  <a:gd name="T4" fmla="*/ 11 w 13"/>
                  <a:gd name="T5" fmla="*/ 29 h 32"/>
                  <a:gd name="T6" fmla="*/ 13 w 13"/>
                  <a:gd name="T7" fmla="*/ 29 h 32"/>
                  <a:gd name="T8" fmla="*/ 13 w 13"/>
                  <a:gd name="T9" fmla="*/ 29 h 32"/>
                  <a:gd name="T10" fmla="*/ 13 w 13"/>
                  <a:gd name="T11" fmla="*/ 0 h 32"/>
                  <a:gd name="T12" fmla="*/ 0 w 13"/>
                  <a:gd name="T13" fmla="*/ 3 h 32"/>
                  <a:gd name="T14" fmla="*/ 0 w 13"/>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2">
                    <a:moveTo>
                      <a:pt x="0" y="32"/>
                    </a:moveTo>
                    <a:cubicBezTo>
                      <a:pt x="3" y="31"/>
                      <a:pt x="7" y="30"/>
                      <a:pt x="10" y="30"/>
                    </a:cubicBezTo>
                    <a:cubicBezTo>
                      <a:pt x="11" y="29"/>
                      <a:pt x="11" y="29"/>
                      <a:pt x="11" y="29"/>
                    </a:cubicBezTo>
                    <a:cubicBezTo>
                      <a:pt x="12" y="29"/>
                      <a:pt x="12" y="29"/>
                      <a:pt x="13" y="29"/>
                    </a:cubicBezTo>
                    <a:cubicBezTo>
                      <a:pt x="13" y="29"/>
                      <a:pt x="13" y="29"/>
                      <a:pt x="13" y="29"/>
                    </a:cubicBezTo>
                    <a:cubicBezTo>
                      <a:pt x="13" y="0"/>
                      <a:pt x="13" y="0"/>
                      <a:pt x="13" y="0"/>
                    </a:cubicBezTo>
                    <a:cubicBezTo>
                      <a:pt x="9" y="1"/>
                      <a:pt x="4" y="2"/>
                      <a:pt x="0" y="3"/>
                    </a:cubicBezTo>
                    <a:lnTo>
                      <a:pt x="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20" name="Freeform 72"/>
              <p:cNvSpPr>
                <a:spLocks/>
              </p:cNvSpPr>
              <p:nvPr/>
            </p:nvSpPr>
            <p:spPr bwMode="auto">
              <a:xfrm>
                <a:off x="6759576" y="3683001"/>
                <a:ext cx="52388" cy="107950"/>
              </a:xfrm>
              <a:custGeom>
                <a:avLst/>
                <a:gdLst>
                  <a:gd name="T0" fmla="*/ 0 w 14"/>
                  <a:gd name="T1" fmla="*/ 29 h 29"/>
                  <a:gd name="T2" fmla="*/ 2 w 14"/>
                  <a:gd name="T3" fmla="*/ 29 h 29"/>
                  <a:gd name="T4" fmla="*/ 6 w 14"/>
                  <a:gd name="T5" fmla="*/ 29 h 29"/>
                  <a:gd name="T6" fmla="*/ 8 w 14"/>
                  <a:gd name="T7" fmla="*/ 29 h 29"/>
                  <a:gd name="T8" fmla="*/ 8 w 14"/>
                  <a:gd name="T9" fmla="*/ 29 h 29"/>
                  <a:gd name="T10" fmla="*/ 14 w 14"/>
                  <a:gd name="T11" fmla="*/ 29 h 29"/>
                  <a:gd name="T12" fmla="*/ 14 w 14"/>
                  <a:gd name="T13" fmla="*/ 1 h 29"/>
                  <a:gd name="T14" fmla="*/ 0 w 14"/>
                  <a:gd name="T15" fmla="*/ 0 h 29"/>
                  <a:gd name="T16" fmla="*/ 0 w 14"/>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9">
                    <a:moveTo>
                      <a:pt x="0" y="29"/>
                    </a:moveTo>
                    <a:cubicBezTo>
                      <a:pt x="1" y="29"/>
                      <a:pt x="1" y="29"/>
                      <a:pt x="2" y="29"/>
                    </a:cubicBezTo>
                    <a:cubicBezTo>
                      <a:pt x="3" y="29"/>
                      <a:pt x="5" y="29"/>
                      <a:pt x="6" y="29"/>
                    </a:cubicBezTo>
                    <a:cubicBezTo>
                      <a:pt x="7" y="29"/>
                      <a:pt x="7" y="29"/>
                      <a:pt x="8" y="29"/>
                    </a:cubicBezTo>
                    <a:cubicBezTo>
                      <a:pt x="8" y="29"/>
                      <a:pt x="8" y="29"/>
                      <a:pt x="8" y="29"/>
                    </a:cubicBezTo>
                    <a:cubicBezTo>
                      <a:pt x="10" y="29"/>
                      <a:pt x="12" y="29"/>
                      <a:pt x="14" y="29"/>
                    </a:cubicBezTo>
                    <a:cubicBezTo>
                      <a:pt x="14" y="1"/>
                      <a:pt x="14" y="1"/>
                      <a:pt x="14" y="1"/>
                    </a:cubicBezTo>
                    <a:cubicBezTo>
                      <a:pt x="9" y="1"/>
                      <a:pt x="4" y="0"/>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21" name="Freeform 73"/>
              <p:cNvSpPr>
                <a:spLocks noEditPoints="1"/>
              </p:cNvSpPr>
              <p:nvPr/>
            </p:nvSpPr>
            <p:spPr bwMode="auto">
              <a:xfrm>
                <a:off x="6467476" y="3309938"/>
                <a:ext cx="712788" cy="222250"/>
              </a:xfrm>
              <a:custGeom>
                <a:avLst/>
                <a:gdLst>
                  <a:gd name="T0" fmla="*/ 95 w 190"/>
                  <a:gd name="T1" fmla="*/ 0 h 59"/>
                  <a:gd name="T2" fmla="*/ 0 w 190"/>
                  <a:gd name="T3" fmla="*/ 30 h 59"/>
                  <a:gd name="T4" fmla="*/ 95 w 190"/>
                  <a:gd name="T5" fmla="*/ 59 h 59"/>
                  <a:gd name="T6" fmla="*/ 190 w 190"/>
                  <a:gd name="T7" fmla="*/ 30 h 59"/>
                  <a:gd name="T8" fmla="*/ 95 w 190"/>
                  <a:gd name="T9" fmla="*/ 0 h 59"/>
                  <a:gd name="T10" fmla="*/ 104 w 190"/>
                  <a:gd name="T11" fmla="*/ 49 h 59"/>
                  <a:gd name="T12" fmla="*/ 104 w 190"/>
                  <a:gd name="T13" fmla="*/ 56 h 59"/>
                  <a:gd name="T14" fmla="*/ 85 w 190"/>
                  <a:gd name="T15" fmla="*/ 56 h 59"/>
                  <a:gd name="T16" fmla="*/ 85 w 190"/>
                  <a:gd name="T17" fmla="*/ 50 h 59"/>
                  <a:gd name="T18" fmla="*/ 52 w 190"/>
                  <a:gd name="T19" fmla="*/ 47 h 59"/>
                  <a:gd name="T20" fmla="*/ 57 w 190"/>
                  <a:gd name="T21" fmla="*/ 39 h 59"/>
                  <a:gd name="T22" fmla="*/ 90 w 190"/>
                  <a:gd name="T23" fmla="*/ 42 h 59"/>
                  <a:gd name="T24" fmla="*/ 109 w 190"/>
                  <a:gd name="T25" fmla="*/ 38 h 59"/>
                  <a:gd name="T26" fmla="*/ 88 w 190"/>
                  <a:gd name="T27" fmla="*/ 33 h 59"/>
                  <a:gd name="T28" fmla="*/ 53 w 190"/>
                  <a:gd name="T29" fmla="*/ 21 h 59"/>
                  <a:gd name="T30" fmla="*/ 86 w 190"/>
                  <a:gd name="T31" fmla="*/ 10 h 59"/>
                  <a:gd name="T32" fmla="*/ 86 w 190"/>
                  <a:gd name="T33" fmla="*/ 4 h 59"/>
                  <a:gd name="T34" fmla="*/ 105 w 190"/>
                  <a:gd name="T35" fmla="*/ 4 h 59"/>
                  <a:gd name="T36" fmla="*/ 105 w 190"/>
                  <a:gd name="T37" fmla="*/ 9 h 59"/>
                  <a:gd name="T38" fmla="*/ 133 w 190"/>
                  <a:gd name="T39" fmla="*/ 12 h 59"/>
                  <a:gd name="T40" fmla="*/ 127 w 190"/>
                  <a:gd name="T41" fmla="*/ 19 h 59"/>
                  <a:gd name="T42" fmla="*/ 99 w 190"/>
                  <a:gd name="T43" fmla="*/ 17 h 59"/>
                  <a:gd name="T44" fmla="*/ 83 w 190"/>
                  <a:gd name="T45" fmla="*/ 20 h 59"/>
                  <a:gd name="T46" fmla="*/ 106 w 190"/>
                  <a:gd name="T47" fmla="*/ 25 h 59"/>
                  <a:gd name="T48" fmla="*/ 138 w 190"/>
                  <a:gd name="T49" fmla="*/ 37 h 59"/>
                  <a:gd name="T50" fmla="*/ 104 w 190"/>
                  <a:gd name="T51" fmla="*/ 4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0" h="59">
                    <a:moveTo>
                      <a:pt x="95" y="0"/>
                    </a:moveTo>
                    <a:cubicBezTo>
                      <a:pt x="38" y="0"/>
                      <a:pt x="0" y="15"/>
                      <a:pt x="0" y="30"/>
                    </a:cubicBezTo>
                    <a:cubicBezTo>
                      <a:pt x="0" y="44"/>
                      <a:pt x="38" y="59"/>
                      <a:pt x="95" y="59"/>
                    </a:cubicBezTo>
                    <a:cubicBezTo>
                      <a:pt x="152" y="59"/>
                      <a:pt x="190" y="44"/>
                      <a:pt x="190" y="30"/>
                    </a:cubicBezTo>
                    <a:cubicBezTo>
                      <a:pt x="190" y="15"/>
                      <a:pt x="152" y="0"/>
                      <a:pt x="95" y="0"/>
                    </a:cubicBezTo>
                    <a:close/>
                    <a:moveTo>
                      <a:pt x="104" y="49"/>
                    </a:moveTo>
                    <a:cubicBezTo>
                      <a:pt x="104" y="56"/>
                      <a:pt x="104" y="56"/>
                      <a:pt x="104" y="56"/>
                    </a:cubicBezTo>
                    <a:cubicBezTo>
                      <a:pt x="85" y="56"/>
                      <a:pt x="85" y="56"/>
                      <a:pt x="85" y="56"/>
                    </a:cubicBezTo>
                    <a:cubicBezTo>
                      <a:pt x="85" y="50"/>
                      <a:pt x="85" y="50"/>
                      <a:pt x="85" y="50"/>
                    </a:cubicBezTo>
                    <a:cubicBezTo>
                      <a:pt x="72" y="49"/>
                      <a:pt x="59" y="48"/>
                      <a:pt x="52" y="47"/>
                    </a:cubicBezTo>
                    <a:cubicBezTo>
                      <a:pt x="57" y="39"/>
                      <a:pt x="57" y="39"/>
                      <a:pt x="57" y="39"/>
                    </a:cubicBezTo>
                    <a:cubicBezTo>
                      <a:pt x="66" y="41"/>
                      <a:pt x="77" y="42"/>
                      <a:pt x="90" y="42"/>
                    </a:cubicBezTo>
                    <a:cubicBezTo>
                      <a:pt x="101" y="42"/>
                      <a:pt x="109" y="41"/>
                      <a:pt x="109" y="38"/>
                    </a:cubicBezTo>
                    <a:cubicBezTo>
                      <a:pt x="109" y="36"/>
                      <a:pt x="102" y="34"/>
                      <a:pt x="88" y="33"/>
                    </a:cubicBezTo>
                    <a:cubicBezTo>
                      <a:pt x="67" y="30"/>
                      <a:pt x="53" y="27"/>
                      <a:pt x="53" y="21"/>
                    </a:cubicBezTo>
                    <a:cubicBezTo>
                      <a:pt x="53" y="16"/>
                      <a:pt x="65" y="11"/>
                      <a:pt x="86" y="10"/>
                    </a:cubicBezTo>
                    <a:cubicBezTo>
                      <a:pt x="86" y="4"/>
                      <a:pt x="86" y="4"/>
                      <a:pt x="86" y="4"/>
                    </a:cubicBezTo>
                    <a:cubicBezTo>
                      <a:pt x="105" y="4"/>
                      <a:pt x="105" y="4"/>
                      <a:pt x="105" y="4"/>
                    </a:cubicBezTo>
                    <a:cubicBezTo>
                      <a:pt x="105" y="9"/>
                      <a:pt x="105" y="9"/>
                      <a:pt x="105" y="9"/>
                    </a:cubicBezTo>
                    <a:cubicBezTo>
                      <a:pt x="118" y="10"/>
                      <a:pt x="127" y="11"/>
                      <a:pt x="133" y="12"/>
                    </a:cubicBezTo>
                    <a:cubicBezTo>
                      <a:pt x="127" y="19"/>
                      <a:pt x="127" y="19"/>
                      <a:pt x="127" y="19"/>
                    </a:cubicBezTo>
                    <a:cubicBezTo>
                      <a:pt x="122" y="18"/>
                      <a:pt x="113" y="17"/>
                      <a:pt x="99" y="17"/>
                    </a:cubicBezTo>
                    <a:cubicBezTo>
                      <a:pt x="87" y="17"/>
                      <a:pt x="83" y="18"/>
                      <a:pt x="83" y="20"/>
                    </a:cubicBezTo>
                    <a:cubicBezTo>
                      <a:pt x="83" y="22"/>
                      <a:pt x="89" y="24"/>
                      <a:pt x="106" y="25"/>
                    </a:cubicBezTo>
                    <a:cubicBezTo>
                      <a:pt x="129" y="28"/>
                      <a:pt x="138" y="32"/>
                      <a:pt x="138" y="37"/>
                    </a:cubicBezTo>
                    <a:cubicBezTo>
                      <a:pt x="138" y="43"/>
                      <a:pt x="126" y="48"/>
                      <a:pt x="104"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22" name="Freeform 74"/>
              <p:cNvSpPr>
                <a:spLocks/>
              </p:cNvSpPr>
              <p:nvPr/>
            </p:nvSpPr>
            <p:spPr bwMode="auto">
              <a:xfrm>
                <a:off x="6519863" y="3494088"/>
                <a:ext cx="52388" cy="128588"/>
              </a:xfrm>
              <a:custGeom>
                <a:avLst/>
                <a:gdLst>
                  <a:gd name="T0" fmla="*/ 9 w 14"/>
                  <a:gd name="T1" fmla="*/ 32 h 34"/>
                  <a:gd name="T2" fmla="*/ 11 w 14"/>
                  <a:gd name="T3" fmla="*/ 33 h 34"/>
                  <a:gd name="T4" fmla="*/ 11 w 14"/>
                  <a:gd name="T5" fmla="*/ 33 h 34"/>
                  <a:gd name="T6" fmla="*/ 14 w 14"/>
                  <a:gd name="T7" fmla="*/ 34 h 34"/>
                  <a:gd name="T8" fmla="*/ 14 w 14"/>
                  <a:gd name="T9" fmla="*/ 5 h 34"/>
                  <a:gd name="T10" fmla="*/ 0 w 14"/>
                  <a:gd name="T11" fmla="*/ 0 h 34"/>
                  <a:gd name="T12" fmla="*/ 0 w 14"/>
                  <a:gd name="T13" fmla="*/ 29 h 34"/>
                  <a:gd name="T14" fmla="*/ 3 w 14"/>
                  <a:gd name="T15" fmla="*/ 30 h 34"/>
                  <a:gd name="T16" fmla="*/ 5 w 14"/>
                  <a:gd name="T17" fmla="*/ 31 h 34"/>
                  <a:gd name="T18" fmla="*/ 9 w 14"/>
                  <a:gd name="T19"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34">
                    <a:moveTo>
                      <a:pt x="9" y="32"/>
                    </a:moveTo>
                    <a:cubicBezTo>
                      <a:pt x="9" y="33"/>
                      <a:pt x="10" y="33"/>
                      <a:pt x="11" y="33"/>
                    </a:cubicBezTo>
                    <a:cubicBezTo>
                      <a:pt x="11" y="33"/>
                      <a:pt x="11" y="33"/>
                      <a:pt x="11" y="33"/>
                    </a:cubicBezTo>
                    <a:cubicBezTo>
                      <a:pt x="12" y="34"/>
                      <a:pt x="13" y="34"/>
                      <a:pt x="14" y="34"/>
                    </a:cubicBezTo>
                    <a:cubicBezTo>
                      <a:pt x="14" y="5"/>
                      <a:pt x="14" y="5"/>
                      <a:pt x="14" y="5"/>
                    </a:cubicBezTo>
                    <a:cubicBezTo>
                      <a:pt x="9" y="4"/>
                      <a:pt x="4" y="2"/>
                      <a:pt x="0" y="0"/>
                    </a:cubicBezTo>
                    <a:cubicBezTo>
                      <a:pt x="0" y="29"/>
                      <a:pt x="0" y="29"/>
                      <a:pt x="0" y="29"/>
                    </a:cubicBezTo>
                    <a:cubicBezTo>
                      <a:pt x="1" y="29"/>
                      <a:pt x="2" y="30"/>
                      <a:pt x="3" y="30"/>
                    </a:cubicBezTo>
                    <a:cubicBezTo>
                      <a:pt x="4" y="31"/>
                      <a:pt x="5" y="31"/>
                      <a:pt x="5" y="31"/>
                    </a:cubicBezTo>
                    <a:cubicBezTo>
                      <a:pt x="6" y="32"/>
                      <a:pt x="8" y="32"/>
                      <a:pt x="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23" name="Freeform 75"/>
              <p:cNvSpPr>
                <a:spLocks/>
              </p:cNvSpPr>
              <p:nvPr/>
            </p:nvSpPr>
            <p:spPr bwMode="auto">
              <a:xfrm>
                <a:off x="6602413" y="3524251"/>
                <a:ext cx="49213" cy="117475"/>
              </a:xfrm>
              <a:custGeom>
                <a:avLst/>
                <a:gdLst>
                  <a:gd name="T0" fmla="*/ 0 w 13"/>
                  <a:gd name="T1" fmla="*/ 28 h 31"/>
                  <a:gd name="T2" fmla="*/ 3 w 13"/>
                  <a:gd name="T3" fmla="*/ 29 h 31"/>
                  <a:gd name="T4" fmla="*/ 4 w 13"/>
                  <a:gd name="T5" fmla="*/ 29 h 31"/>
                  <a:gd name="T6" fmla="*/ 7 w 13"/>
                  <a:gd name="T7" fmla="*/ 30 h 31"/>
                  <a:gd name="T8" fmla="*/ 9 w 13"/>
                  <a:gd name="T9" fmla="*/ 31 h 31"/>
                  <a:gd name="T10" fmla="*/ 12 w 13"/>
                  <a:gd name="T11" fmla="*/ 31 h 31"/>
                  <a:gd name="T12" fmla="*/ 13 w 13"/>
                  <a:gd name="T13" fmla="*/ 31 h 31"/>
                  <a:gd name="T14" fmla="*/ 13 w 13"/>
                  <a:gd name="T15" fmla="*/ 2 h 31"/>
                  <a:gd name="T16" fmla="*/ 0 w 13"/>
                  <a:gd name="T17" fmla="*/ 0 h 31"/>
                  <a:gd name="T18" fmla="*/ 0 w 13"/>
                  <a:gd name="T19"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31">
                    <a:moveTo>
                      <a:pt x="0" y="28"/>
                    </a:moveTo>
                    <a:cubicBezTo>
                      <a:pt x="1" y="29"/>
                      <a:pt x="2" y="29"/>
                      <a:pt x="3" y="29"/>
                    </a:cubicBezTo>
                    <a:cubicBezTo>
                      <a:pt x="3" y="29"/>
                      <a:pt x="4" y="29"/>
                      <a:pt x="4" y="29"/>
                    </a:cubicBezTo>
                    <a:cubicBezTo>
                      <a:pt x="5" y="30"/>
                      <a:pt x="6" y="30"/>
                      <a:pt x="7" y="30"/>
                    </a:cubicBezTo>
                    <a:cubicBezTo>
                      <a:pt x="7" y="30"/>
                      <a:pt x="8" y="30"/>
                      <a:pt x="9" y="31"/>
                    </a:cubicBezTo>
                    <a:cubicBezTo>
                      <a:pt x="10" y="31"/>
                      <a:pt x="11" y="31"/>
                      <a:pt x="12" y="31"/>
                    </a:cubicBezTo>
                    <a:cubicBezTo>
                      <a:pt x="12" y="31"/>
                      <a:pt x="13" y="31"/>
                      <a:pt x="13" y="31"/>
                    </a:cubicBezTo>
                    <a:cubicBezTo>
                      <a:pt x="13" y="2"/>
                      <a:pt x="13" y="2"/>
                      <a:pt x="13" y="2"/>
                    </a:cubicBezTo>
                    <a:cubicBezTo>
                      <a:pt x="8" y="2"/>
                      <a:pt x="4" y="1"/>
                      <a:pt x="0" y="0"/>
                    </a:cubicBez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24" name="Freeform 76"/>
              <p:cNvSpPr>
                <a:spLocks/>
              </p:cNvSpPr>
              <p:nvPr/>
            </p:nvSpPr>
            <p:spPr bwMode="auto">
              <a:xfrm>
                <a:off x="6681788" y="3540126"/>
                <a:ext cx="47625" cy="112713"/>
              </a:xfrm>
              <a:custGeom>
                <a:avLst/>
                <a:gdLst>
                  <a:gd name="T0" fmla="*/ 0 w 13"/>
                  <a:gd name="T1" fmla="*/ 28 h 30"/>
                  <a:gd name="T2" fmla="*/ 0 w 13"/>
                  <a:gd name="T3" fmla="*/ 28 h 30"/>
                  <a:gd name="T4" fmla="*/ 0 w 13"/>
                  <a:gd name="T5" fmla="*/ 28 h 30"/>
                  <a:gd name="T6" fmla="*/ 1 w 13"/>
                  <a:gd name="T7" fmla="*/ 29 h 30"/>
                  <a:gd name="T8" fmla="*/ 6 w 13"/>
                  <a:gd name="T9" fmla="*/ 29 h 30"/>
                  <a:gd name="T10" fmla="*/ 8 w 13"/>
                  <a:gd name="T11" fmla="*/ 29 h 30"/>
                  <a:gd name="T12" fmla="*/ 10 w 13"/>
                  <a:gd name="T13" fmla="*/ 30 h 30"/>
                  <a:gd name="T14" fmla="*/ 11 w 13"/>
                  <a:gd name="T15" fmla="*/ 30 h 30"/>
                  <a:gd name="T16" fmla="*/ 13 w 13"/>
                  <a:gd name="T17" fmla="*/ 30 h 30"/>
                  <a:gd name="T18" fmla="*/ 13 w 13"/>
                  <a:gd name="T19" fmla="*/ 1 h 30"/>
                  <a:gd name="T20" fmla="*/ 0 w 13"/>
                  <a:gd name="T21" fmla="*/ 0 h 30"/>
                  <a:gd name="T22" fmla="*/ 0 w 13"/>
                  <a:gd name="T23"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0" y="28"/>
                    </a:moveTo>
                    <a:cubicBezTo>
                      <a:pt x="0" y="28"/>
                      <a:pt x="0" y="28"/>
                      <a:pt x="0" y="28"/>
                    </a:cubicBezTo>
                    <a:cubicBezTo>
                      <a:pt x="0" y="28"/>
                      <a:pt x="0" y="28"/>
                      <a:pt x="0" y="28"/>
                    </a:cubicBezTo>
                    <a:cubicBezTo>
                      <a:pt x="1" y="29"/>
                      <a:pt x="1" y="29"/>
                      <a:pt x="1" y="29"/>
                    </a:cubicBezTo>
                    <a:cubicBezTo>
                      <a:pt x="3" y="29"/>
                      <a:pt x="4" y="29"/>
                      <a:pt x="6" y="29"/>
                    </a:cubicBezTo>
                    <a:cubicBezTo>
                      <a:pt x="6" y="29"/>
                      <a:pt x="7" y="29"/>
                      <a:pt x="8" y="29"/>
                    </a:cubicBezTo>
                    <a:cubicBezTo>
                      <a:pt x="9" y="29"/>
                      <a:pt x="10" y="30"/>
                      <a:pt x="10" y="30"/>
                    </a:cubicBezTo>
                    <a:cubicBezTo>
                      <a:pt x="11" y="30"/>
                      <a:pt x="11" y="30"/>
                      <a:pt x="11" y="30"/>
                    </a:cubicBezTo>
                    <a:cubicBezTo>
                      <a:pt x="12" y="30"/>
                      <a:pt x="13" y="30"/>
                      <a:pt x="13" y="30"/>
                    </a:cubicBezTo>
                    <a:cubicBezTo>
                      <a:pt x="13" y="1"/>
                      <a:pt x="13" y="1"/>
                      <a:pt x="13" y="1"/>
                    </a:cubicBezTo>
                    <a:cubicBezTo>
                      <a:pt x="9" y="1"/>
                      <a:pt x="4" y="0"/>
                      <a:pt x="0" y="0"/>
                    </a:cubicBez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25" name="Freeform 77"/>
              <p:cNvSpPr>
                <a:spLocks/>
              </p:cNvSpPr>
              <p:nvPr/>
            </p:nvSpPr>
            <p:spPr bwMode="auto">
              <a:xfrm>
                <a:off x="6918326" y="3540126"/>
                <a:ext cx="52388" cy="112713"/>
              </a:xfrm>
              <a:custGeom>
                <a:avLst/>
                <a:gdLst>
                  <a:gd name="T0" fmla="*/ 14 w 14"/>
                  <a:gd name="T1" fmla="*/ 0 h 30"/>
                  <a:gd name="T2" fmla="*/ 0 w 14"/>
                  <a:gd name="T3" fmla="*/ 1 h 30"/>
                  <a:gd name="T4" fmla="*/ 0 w 14"/>
                  <a:gd name="T5" fmla="*/ 30 h 30"/>
                  <a:gd name="T6" fmla="*/ 14 w 14"/>
                  <a:gd name="T7" fmla="*/ 28 h 30"/>
                  <a:gd name="T8" fmla="*/ 14 w 14"/>
                  <a:gd name="T9" fmla="*/ 0 h 30"/>
                </a:gdLst>
                <a:ahLst/>
                <a:cxnLst>
                  <a:cxn ang="0">
                    <a:pos x="T0" y="T1"/>
                  </a:cxn>
                  <a:cxn ang="0">
                    <a:pos x="T2" y="T3"/>
                  </a:cxn>
                  <a:cxn ang="0">
                    <a:pos x="T4" y="T5"/>
                  </a:cxn>
                  <a:cxn ang="0">
                    <a:pos x="T6" y="T7"/>
                  </a:cxn>
                  <a:cxn ang="0">
                    <a:pos x="T8" y="T9"/>
                  </a:cxn>
                </a:cxnLst>
                <a:rect l="0" t="0" r="r" b="b"/>
                <a:pathLst>
                  <a:path w="14" h="30">
                    <a:moveTo>
                      <a:pt x="14" y="0"/>
                    </a:moveTo>
                    <a:cubicBezTo>
                      <a:pt x="10" y="0"/>
                      <a:pt x="5" y="1"/>
                      <a:pt x="0" y="1"/>
                    </a:cubicBezTo>
                    <a:cubicBezTo>
                      <a:pt x="0" y="30"/>
                      <a:pt x="0" y="30"/>
                      <a:pt x="0" y="30"/>
                    </a:cubicBezTo>
                    <a:cubicBezTo>
                      <a:pt x="5" y="29"/>
                      <a:pt x="10" y="29"/>
                      <a:pt x="14" y="28"/>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26" name="Freeform 78"/>
              <p:cNvSpPr>
                <a:spLocks/>
              </p:cNvSpPr>
              <p:nvPr/>
            </p:nvSpPr>
            <p:spPr bwMode="auto">
              <a:xfrm>
                <a:off x="6459538" y="3449638"/>
                <a:ext cx="33338" cy="139700"/>
              </a:xfrm>
              <a:custGeom>
                <a:avLst/>
                <a:gdLst>
                  <a:gd name="T0" fmla="*/ 0 w 9"/>
                  <a:gd name="T1" fmla="*/ 24 h 37"/>
                  <a:gd name="T2" fmla="*/ 0 w 9"/>
                  <a:gd name="T3" fmla="*/ 27 h 37"/>
                  <a:gd name="T4" fmla="*/ 1 w 9"/>
                  <a:gd name="T5" fmla="*/ 28 h 37"/>
                  <a:gd name="T6" fmla="*/ 2 w 9"/>
                  <a:gd name="T7" fmla="*/ 30 h 37"/>
                  <a:gd name="T8" fmla="*/ 3 w 9"/>
                  <a:gd name="T9" fmla="*/ 31 h 37"/>
                  <a:gd name="T10" fmla="*/ 4 w 9"/>
                  <a:gd name="T11" fmla="*/ 33 h 37"/>
                  <a:gd name="T12" fmla="*/ 6 w 9"/>
                  <a:gd name="T13" fmla="*/ 34 h 37"/>
                  <a:gd name="T14" fmla="*/ 7 w 9"/>
                  <a:gd name="T15" fmla="*/ 36 h 37"/>
                  <a:gd name="T16" fmla="*/ 9 w 9"/>
                  <a:gd name="T17" fmla="*/ 37 h 37"/>
                  <a:gd name="T18" fmla="*/ 9 w 9"/>
                  <a:gd name="T19" fmla="*/ 8 h 37"/>
                  <a:gd name="T20" fmla="*/ 0 w 9"/>
                  <a:gd name="T21" fmla="*/ 0 h 37"/>
                  <a:gd name="T22" fmla="*/ 0 w 9"/>
                  <a:gd name="T2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7">
                    <a:moveTo>
                      <a:pt x="0" y="24"/>
                    </a:moveTo>
                    <a:cubicBezTo>
                      <a:pt x="0" y="25"/>
                      <a:pt x="0" y="26"/>
                      <a:pt x="0" y="27"/>
                    </a:cubicBezTo>
                    <a:cubicBezTo>
                      <a:pt x="1" y="27"/>
                      <a:pt x="1" y="28"/>
                      <a:pt x="1" y="28"/>
                    </a:cubicBezTo>
                    <a:cubicBezTo>
                      <a:pt x="1" y="29"/>
                      <a:pt x="1" y="29"/>
                      <a:pt x="2" y="30"/>
                    </a:cubicBezTo>
                    <a:cubicBezTo>
                      <a:pt x="2" y="30"/>
                      <a:pt x="3" y="31"/>
                      <a:pt x="3" y="31"/>
                    </a:cubicBezTo>
                    <a:cubicBezTo>
                      <a:pt x="3" y="32"/>
                      <a:pt x="4" y="32"/>
                      <a:pt x="4" y="33"/>
                    </a:cubicBezTo>
                    <a:cubicBezTo>
                      <a:pt x="5" y="33"/>
                      <a:pt x="5" y="34"/>
                      <a:pt x="6" y="34"/>
                    </a:cubicBezTo>
                    <a:cubicBezTo>
                      <a:pt x="6" y="35"/>
                      <a:pt x="7" y="35"/>
                      <a:pt x="7" y="36"/>
                    </a:cubicBezTo>
                    <a:cubicBezTo>
                      <a:pt x="8" y="36"/>
                      <a:pt x="8" y="36"/>
                      <a:pt x="9" y="37"/>
                    </a:cubicBezTo>
                    <a:cubicBezTo>
                      <a:pt x="9" y="8"/>
                      <a:pt x="9" y="8"/>
                      <a:pt x="9" y="8"/>
                    </a:cubicBezTo>
                    <a:cubicBezTo>
                      <a:pt x="5" y="6"/>
                      <a:pt x="2" y="3"/>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27" name="Freeform 79"/>
              <p:cNvSpPr>
                <a:spLocks/>
              </p:cNvSpPr>
              <p:nvPr/>
            </p:nvSpPr>
            <p:spPr bwMode="auto">
              <a:xfrm>
                <a:off x="7078663" y="3494088"/>
                <a:ext cx="49213" cy="128588"/>
              </a:xfrm>
              <a:custGeom>
                <a:avLst/>
                <a:gdLst>
                  <a:gd name="T0" fmla="*/ 8 w 13"/>
                  <a:gd name="T1" fmla="*/ 32 h 34"/>
                  <a:gd name="T2" fmla="*/ 8 w 13"/>
                  <a:gd name="T3" fmla="*/ 31 h 34"/>
                  <a:gd name="T4" fmla="*/ 13 w 13"/>
                  <a:gd name="T5" fmla="*/ 29 h 34"/>
                  <a:gd name="T6" fmla="*/ 13 w 13"/>
                  <a:gd name="T7" fmla="*/ 29 h 34"/>
                  <a:gd name="T8" fmla="*/ 13 w 13"/>
                  <a:gd name="T9" fmla="*/ 29 h 34"/>
                  <a:gd name="T10" fmla="*/ 13 w 13"/>
                  <a:gd name="T11" fmla="*/ 0 h 34"/>
                  <a:gd name="T12" fmla="*/ 0 w 13"/>
                  <a:gd name="T13" fmla="*/ 5 h 34"/>
                  <a:gd name="T14" fmla="*/ 0 w 13"/>
                  <a:gd name="T15" fmla="*/ 34 h 34"/>
                  <a:gd name="T16" fmla="*/ 1 w 13"/>
                  <a:gd name="T17" fmla="*/ 34 h 34"/>
                  <a:gd name="T18" fmla="*/ 1 w 13"/>
                  <a:gd name="T19" fmla="*/ 34 h 34"/>
                  <a:gd name="T20" fmla="*/ 8 w 13"/>
                  <a:gd name="T21"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4">
                    <a:moveTo>
                      <a:pt x="8" y="32"/>
                    </a:moveTo>
                    <a:cubicBezTo>
                      <a:pt x="8" y="31"/>
                      <a:pt x="8" y="31"/>
                      <a:pt x="8" y="31"/>
                    </a:cubicBezTo>
                    <a:cubicBezTo>
                      <a:pt x="10" y="31"/>
                      <a:pt x="11" y="30"/>
                      <a:pt x="13" y="29"/>
                    </a:cubicBezTo>
                    <a:cubicBezTo>
                      <a:pt x="13" y="29"/>
                      <a:pt x="13" y="29"/>
                      <a:pt x="13" y="29"/>
                    </a:cubicBezTo>
                    <a:cubicBezTo>
                      <a:pt x="13" y="29"/>
                      <a:pt x="13" y="29"/>
                      <a:pt x="13" y="29"/>
                    </a:cubicBezTo>
                    <a:cubicBezTo>
                      <a:pt x="13" y="0"/>
                      <a:pt x="13" y="0"/>
                      <a:pt x="13" y="0"/>
                    </a:cubicBezTo>
                    <a:cubicBezTo>
                      <a:pt x="9" y="2"/>
                      <a:pt x="5" y="4"/>
                      <a:pt x="0" y="5"/>
                    </a:cubicBezTo>
                    <a:cubicBezTo>
                      <a:pt x="0" y="34"/>
                      <a:pt x="0" y="34"/>
                      <a:pt x="0" y="34"/>
                    </a:cubicBezTo>
                    <a:cubicBezTo>
                      <a:pt x="0" y="34"/>
                      <a:pt x="1" y="34"/>
                      <a:pt x="1" y="34"/>
                    </a:cubicBezTo>
                    <a:cubicBezTo>
                      <a:pt x="1" y="34"/>
                      <a:pt x="1" y="34"/>
                      <a:pt x="1" y="34"/>
                    </a:cubicBezTo>
                    <a:cubicBezTo>
                      <a:pt x="4" y="33"/>
                      <a:pt x="6" y="32"/>
                      <a:pt x="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28" name="Freeform 80"/>
              <p:cNvSpPr>
                <a:spLocks/>
              </p:cNvSpPr>
              <p:nvPr/>
            </p:nvSpPr>
            <p:spPr bwMode="auto">
              <a:xfrm>
                <a:off x="7158038" y="3449638"/>
                <a:ext cx="33338" cy="139700"/>
              </a:xfrm>
              <a:custGeom>
                <a:avLst/>
                <a:gdLst>
                  <a:gd name="T0" fmla="*/ 0 w 9"/>
                  <a:gd name="T1" fmla="*/ 8 h 37"/>
                  <a:gd name="T2" fmla="*/ 0 w 9"/>
                  <a:gd name="T3" fmla="*/ 37 h 37"/>
                  <a:gd name="T4" fmla="*/ 1 w 9"/>
                  <a:gd name="T5" fmla="*/ 36 h 37"/>
                  <a:gd name="T6" fmla="*/ 1 w 9"/>
                  <a:gd name="T7" fmla="*/ 36 h 37"/>
                  <a:gd name="T8" fmla="*/ 1 w 9"/>
                  <a:gd name="T9" fmla="*/ 36 h 37"/>
                  <a:gd name="T10" fmla="*/ 4 w 9"/>
                  <a:gd name="T11" fmla="*/ 34 h 37"/>
                  <a:gd name="T12" fmla="*/ 4 w 9"/>
                  <a:gd name="T13" fmla="*/ 33 h 37"/>
                  <a:gd name="T14" fmla="*/ 5 w 9"/>
                  <a:gd name="T15" fmla="*/ 33 h 37"/>
                  <a:gd name="T16" fmla="*/ 5 w 9"/>
                  <a:gd name="T17" fmla="*/ 32 h 37"/>
                  <a:gd name="T18" fmla="*/ 7 w 9"/>
                  <a:gd name="T19" fmla="*/ 30 h 37"/>
                  <a:gd name="T20" fmla="*/ 7 w 9"/>
                  <a:gd name="T21" fmla="*/ 30 h 37"/>
                  <a:gd name="T22" fmla="*/ 7 w 9"/>
                  <a:gd name="T23" fmla="*/ 30 h 37"/>
                  <a:gd name="T24" fmla="*/ 8 w 9"/>
                  <a:gd name="T25" fmla="*/ 28 h 37"/>
                  <a:gd name="T26" fmla="*/ 8 w 9"/>
                  <a:gd name="T27" fmla="*/ 27 h 37"/>
                  <a:gd name="T28" fmla="*/ 8 w 9"/>
                  <a:gd name="T29" fmla="*/ 27 h 37"/>
                  <a:gd name="T30" fmla="*/ 8 w 9"/>
                  <a:gd name="T31" fmla="*/ 26 h 37"/>
                  <a:gd name="T32" fmla="*/ 9 w 9"/>
                  <a:gd name="T33" fmla="*/ 24 h 37"/>
                  <a:gd name="T34" fmla="*/ 9 w 9"/>
                  <a:gd name="T35" fmla="*/ 24 h 37"/>
                  <a:gd name="T36" fmla="*/ 9 w 9"/>
                  <a:gd name="T37" fmla="*/ 0 h 37"/>
                  <a:gd name="T38" fmla="*/ 0 w 9"/>
                  <a:gd name="T39"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37">
                    <a:moveTo>
                      <a:pt x="0" y="8"/>
                    </a:moveTo>
                    <a:cubicBezTo>
                      <a:pt x="0" y="37"/>
                      <a:pt x="0" y="37"/>
                      <a:pt x="0" y="37"/>
                    </a:cubicBezTo>
                    <a:cubicBezTo>
                      <a:pt x="0" y="36"/>
                      <a:pt x="1" y="36"/>
                      <a:pt x="1" y="36"/>
                    </a:cubicBezTo>
                    <a:cubicBezTo>
                      <a:pt x="1" y="36"/>
                      <a:pt x="1" y="36"/>
                      <a:pt x="1" y="36"/>
                    </a:cubicBezTo>
                    <a:cubicBezTo>
                      <a:pt x="1" y="36"/>
                      <a:pt x="1" y="36"/>
                      <a:pt x="1" y="36"/>
                    </a:cubicBezTo>
                    <a:cubicBezTo>
                      <a:pt x="2" y="35"/>
                      <a:pt x="3" y="34"/>
                      <a:pt x="4" y="34"/>
                    </a:cubicBezTo>
                    <a:cubicBezTo>
                      <a:pt x="4" y="34"/>
                      <a:pt x="4" y="33"/>
                      <a:pt x="4" y="33"/>
                    </a:cubicBezTo>
                    <a:cubicBezTo>
                      <a:pt x="4" y="33"/>
                      <a:pt x="4" y="33"/>
                      <a:pt x="5" y="33"/>
                    </a:cubicBezTo>
                    <a:cubicBezTo>
                      <a:pt x="5" y="32"/>
                      <a:pt x="5" y="32"/>
                      <a:pt x="5" y="32"/>
                    </a:cubicBezTo>
                    <a:cubicBezTo>
                      <a:pt x="6" y="31"/>
                      <a:pt x="6" y="31"/>
                      <a:pt x="7" y="30"/>
                    </a:cubicBezTo>
                    <a:cubicBezTo>
                      <a:pt x="7" y="30"/>
                      <a:pt x="7" y="30"/>
                      <a:pt x="7" y="30"/>
                    </a:cubicBezTo>
                    <a:cubicBezTo>
                      <a:pt x="7" y="30"/>
                      <a:pt x="7" y="30"/>
                      <a:pt x="7" y="30"/>
                    </a:cubicBezTo>
                    <a:cubicBezTo>
                      <a:pt x="7" y="29"/>
                      <a:pt x="8" y="29"/>
                      <a:pt x="8" y="28"/>
                    </a:cubicBezTo>
                    <a:cubicBezTo>
                      <a:pt x="8" y="28"/>
                      <a:pt x="8" y="28"/>
                      <a:pt x="8" y="27"/>
                    </a:cubicBezTo>
                    <a:cubicBezTo>
                      <a:pt x="8" y="27"/>
                      <a:pt x="8" y="27"/>
                      <a:pt x="8" y="27"/>
                    </a:cubicBezTo>
                    <a:cubicBezTo>
                      <a:pt x="8" y="26"/>
                      <a:pt x="8" y="26"/>
                      <a:pt x="8" y="26"/>
                    </a:cubicBezTo>
                    <a:cubicBezTo>
                      <a:pt x="9" y="25"/>
                      <a:pt x="9" y="25"/>
                      <a:pt x="9" y="24"/>
                    </a:cubicBezTo>
                    <a:cubicBezTo>
                      <a:pt x="9" y="24"/>
                      <a:pt x="9" y="24"/>
                      <a:pt x="9" y="24"/>
                    </a:cubicBezTo>
                    <a:cubicBezTo>
                      <a:pt x="9" y="0"/>
                      <a:pt x="9" y="0"/>
                      <a:pt x="9" y="0"/>
                    </a:cubicBezTo>
                    <a:cubicBezTo>
                      <a:pt x="7" y="3"/>
                      <a:pt x="4"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29" name="Freeform 81"/>
              <p:cNvSpPr>
                <a:spLocks/>
              </p:cNvSpPr>
              <p:nvPr/>
            </p:nvSpPr>
            <p:spPr bwMode="auto">
              <a:xfrm>
                <a:off x="6838951" y="3548063"/>
                <a:ext cx="52388" cy="107950"/>
              </a:xfrm>
              <a:custGeom>
                <a:avLst/>
                <a:gdLst>
                  <a:gd name="T0" fmla="*/ 7 w 14"/>
                  <a:gd name="T1" fmla="*/ 29 h 29"/>
                  <a:gd name="T2" fmla="*/ 14 w 14"/>
                  <a:gd name="T3" fmla="*/ 28 h 29"/>
                  <a:gd name="T4" fmla="*/ 14 w 14"/>
                  <a:gd name="T5" fmla="*/ 0 h 29"/>
                  <a:gd name="T6" fmla="*/ 0 w 14"/>
                  <a:gd name="T7" fmla="*/ 0 h 29"/>
                  <a:gd name="T8" fmla="*/ 0 w 14"/>
                  <a:gd name="T9" fmla="*/ 29 h 29"/>
                  <a:gd name="T10" fmla="*/ 5 w 14"/>
                  <a:gd name="T11" fmla="*/ 29 h 29"/>
                  <a:gd name="T12" fmla="*/ 7 w 14"/>
                  <a:gd name="T13" fmla="*/ 29 h 29"/>
                  <a:gd name="T14" fmla="*/ 7 w 14"/>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9">
                    <a:moveTo>
                      <a:pt x="7" y="29"/>
                    </a:moveTo>
                    <a:cubicBezTo>
                      <a:pt x="9" y="29"/>
                      <a:pt x="11" y="29"/>
                      <a:pt x="14" y="28"/>
                    </a:cubicBezTo>
                    <a:cubicBezTo>
                      <a:pt x="14" y="0"/>
                      <a:pt x="14" y="0"/>
                      <a:pt x="14" y="0"/>
                    </a:cubicBezTo>
                    <a:cubicBezTo>
                      <a:pt x="9" y="0"/>
                      <a:pt x="5" y="0"/>
                      <a:pt x="0" y="0"/>
                    </a:cubicBezTo>
                    <a:cubicBezTo>
                      <a:pt x="0" y="29"/>
                      <a:pt x="0" y="29"/>
                      <a:pt x="0" y="29"/>
                    </a:cubicBezTo>
                    <a:cubicBezTo>
                      <a:pt x="2" y="29"/>
                      <a:pt x="4" y="29"/>
                      <a:pt x="5" y="29"/>
                    </a:cubicBezTo>
                    <a:cubicBezTo>
                      <a:pt x="6" y="29"/>
                      <a:pt x="6" y="29"/>
                      <a:pt x="7" y="29"/>
                    </a:cubicBezTo>
                    <a:cubicBezTo>
                      <a:pt x="7" y="29"/>
                      <a:pt x="7" y="29"/>
                      <a:pt x="7"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30" name="Freeform 82"/>
              <p:cNvSpPr>
                <a:spLocks/>
              </p:cNvSpPr>
              <p:nvPr/>
            </p:nvSpPr>
            <p:spPr bwMode="auto">
              <a:xfrm>
                <a:off x="7000876" y="3524251"/>
                <a:ext cx="47625" cy="117475"/>
              </a:xfrm>
              <a:custGeom>
                <a:avLst/>
                <a:gdLst>
                  <a:gd name="T0" fmla="*/ 13 w 13"/>
                  <a:gd name="T1" fmla="*/ 28 h 31"/>
                  <a:gd name="T2" fmla="*/ 13 w 13"/>
                  <a:gd name="T3" fmla="*/ 28 h 31"/>
                  <a:gd name="T4" fmla="*/ 13 w 13"/>
                  <a:gd name="T5" fmla="*/ 0 h 31"/>
                  <a:gd name="T6" fmla="*/ 0 w 13"/>
                  <a:gd name="T7" fmla="*/ 2 h 31"/>
                  <a:gd name="T8" fmla="*/ 0 w 13"/>
                  <a:gd name="T9" fmla="*/ 31 h 31"/>
                  <a:gd name="T10" fmla="*/ 10 w 13"/>
                  <a:gd name="T11" fmla="*/ 29 h 31"/>
                  <a:gd name="T12" fmla="*/ 11 w 13"/>
                  <a:gd name="T13" fmla="*/ 29 h 31"/>
                  <a:gd name="T14" fmla="*/ 13 w 13"/>
                  <a:gd name="T15" fmla="*/ 28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13" y="28"/>
                    </a:moveTo>
                    <a:cubicBezTo>
                      <a:pt x="13" y="28"/>
                      <a:pt x="13" y="28"/>
                      <a:pt x="13" y="28"/>
                    </a:cubicBezTo>
                    <a:cubicBezTo>
                      <a:pt x="13" y="0"/>
                      <a:pt x="13" y="0"/>
                      <a:pt x="13" y="0"/>
                    </a:cubicBezTo>
                    <a:cubicBezTo>
                      <a:pt x="9" y="1"/>
                      <a:pt x="4" y="2"/>
                      <a:pt x="0" y="2"/>
                    </a:cubicBezTo>
                    <a:cubicBezTo>
                      <a:pt x="0" y="31"/>
                      <a:pt x="0" y="31"/>
                      <a:pt x="0" y="31"/>
                    </a:cubicBezTo>
                    <a:cubicBezTo>
                      <a:pt x="3" y="31"/>
                      <a:pt x="7" y="30"/>
                      <a:pt x="10" y="29"/>
                    </a:cubicBezTo>
                    <a:cubicBezTo>
                      <a:pt x="11" y="29"/>
                      <a:pt x="11" y="29"/>
                      <a:pt x="11" y="29"/>
                    </a:cubicBezTo>
                    <a:cubicBezTo>
                      <a:pt x="12" y="29"/>
                      <a:pt x="12" y="29"/>
                      <a:pt x="1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sp>
            <p:nvSpPr>
              <p:cNvPr id="231" name="Freeform 83"/>
              <p:cNvSpPr>
                <a:spLocks/>
              </p:cNvSpPr>
              <p:nvPr/>
            </p:nvSpPr>
            <p:spPr bwMode="auto">
              <a:xfrm>
                <a:off x="6759576" y="3548063"/>
                <a:ext cx="52388" cy="107950"/>
              </a:xfrm>
              <a:custGeom>
                <a:avLst/>
                <a:gdLst>
                  <a:gd name="T0" fmla="*/ 8 w 14"/>
                  <a:gd name="T1" fmla="*/ 29 h 29"/>
                  <a:gd name="T2" fmla="*/ 8 w 14"/>
                  <a:gd name="T3" fmla="*/ 29 h 29"/>
                  <a:gd name="T4" fmla="*/ 14 w 14"/>
                  <a:gd name="T5" fmla="*/ 29 h 29"/>
                  <a:gd name="T6" fmla="*/ 14 w 14"/>
                  <a:gd name="T7" fmla="*/ 0 h 29"/>
                  <a:gd name="T8" fmla="*/ 0 w 14"/>
                  <a:gd name="T9" fmla="*/ 0 h 29"/>
                  <a:gd name="T10" fmla="*/ 0 w 14"/>
                  <a:gd name="T11" fmla="*/ 28 h 29"/>
                  <a:gd name="T12" fmla="*/ 2 w 14"/>
                  <a:gd name="T13" fmla="*/ 29 h 29"/>
                  <a:gd name="T14" fmla="*/ 6 w 14"/>
                  <a:gd name="T15" fmla="*/ 29 h 29"/>
                  <a:gd name="T16" fmla="*/ 8 w 14"/>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9">
                    <a:moveTo>
                      <a:pt x="8" y="29"/>
                    </a:moveTo>
                    <a:cubicBezTo>
                      <a:pt x="8" y="29"/>
                      <a:pt x="8" y="29"/>
                      <a:pt x="8" y="29"/>
                    </a:cubicBezTo>
                    <a:cubicBezTo>
                      <a:pt x="10" y="29"/>
                      <a:pt x="12" y="29"/>
                      <a:pt x="14" y="29"/>
                    </a:cubicBezTo>
                    <a:cubicBezTo>
                      <a:pt x="14" y="0"/>
                      <a:pt x="14" y="0"/>
                      <a:pt x="14" y="0"/>
                    </a:cubicBezTo>
                    <a:cubicBezTo>
                      <a:pt x="9" y="0"/>
                      <a:pt x="4" y="0"/>
                      <a:pt x="0" y="0"/>
                    </a:cubicBezTo>
                    <a:cubicBezTo>
                      <a:pt x="0" y="28"/>
                      <a:pt x="0" y="28"/>
                      <a:pt x="0" y="28"/>
                    </a:cubicBezTo>
                    <a:cubicBezTo>
                      <a:pt x="1" y="29"/>
                      <a:pt x="1" y="29"/>
                      <a:pt x="2" y="29"/>
                    </a:cubicBezTo>
                    <a:cubicBezTo>
                      <a:pt x="3" y="29"/>
                      <a:pt x="5" y="29"/>
                      <a:pt x="6" y="29"/>
                    </a:cubicBezTo>
                    <a:cubicBezTo>
                      <a:pt x="7" y="29"/>
                      <a:pt x="7" y="29"/>
                      <a:pt x="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545454"/>
                  </a:solidFill>
                  <a:latin typeface="Century Gothic"/>
                </a:endParaRPr>
              </a:p>
            </p:txBody>
          </p:sp>
        </p:grpSp>
        <p:grpSp>
          <p:nvGrpSpPr>
            <p:cNvPr id="94" name="组合 93"/>
            <p:cNvGrpSpPr/>
            <p:nvPr/>
          </p:nvGrpSpPr>
          <p:grpSpPr>
            <a:xfrm>
              <a:off x="4566575" y="4760126"/>
              <a:ext cx="177497" cy="202916"/>
              <a:chOff x="10163176" y="2900363"/>
              <a:chExt cx="733425" cy="890588"/>
            </a:xfrm>
            <a:solidFill>
              <a:srgbClr val="FAB900"/>
            </a:solidFill>
          </p:grpSpPr>
          <p:sp>
            <p:nvSpPr>
              <p:cNvPr id="160" name="Freeform 156"/>
              <p:cNvSpPr>
                <a:spLocks/>
              </p:cNvSpPr>
              <p:nvPr/>
            </p:nvSpPr>
            <p:spPr bwMode="auto">
              <a:xfrm>
                <a:off x="10223501" y="3633788"/>
                <a:ext cx="52388" cy="128588"/>
              </a:xfrm>
              <a:custGeom>
                <a:avLst/>
                <a:gdLst>
                  <a:gd name="T0" fmla="*/ 0 w 14"/>
                  <a:gd name="T1" fmla="*/ 29 h 34"/>
                  <a:gd name="T2" fmla="*/ 3 w 14"/>
                  <a:gd name="T3" fmla="*/ 30 h 34"/>
                  <a:gd name="T4" fmla="*/ 5 w 14"/>
                  <a:gd name="T5" fmla="*/ 31 h 34"/>
                  <a:gd name="T6" fmla="*/ 8 w 14"/>
                  <a:gd name="T7" fmla="*/ 32 h 34"/>
                  <a:gd name="T8" fmla="*/ 11 w 14"/>
                  <a:gd name="T9" fmla="*/ 33 h 34"/>
                  <a:gd name="T10" fmla="*/ 11 w 14"/>
                  <a:gd name="T11" fmla="*/ 33 h 34"/>
                  <a:gd name="T12" fmla="*/ 14 w 14"/>
                  <a:gd name="T13" fmla="*/ 34 h 34"/>
                  <a:gd name="T14" fmla="*/ 14 w 14"/>
                  <a:gd name="T15" fmla="*/ 5 h 34"/>
                  <a:gd name="T16" fmla="*/ 0 w 14"/>
                  <a:gd name="T17" fmla="*/ 0 h 34"/>
                  <a:gd name="T18" fmla="*/ 0 w 14"/>
                  <a:gd name="T19"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34">
                    <a:moveTo>
                      <a:pt x="0" y="29"/>
                    </a:moveTo>
                    <a:cubicBezTo>
                      <a:pt x="1" y="29"/>
                      <a:pt x="2" y="29"/>
                      <a:pt x="3" y="30"/>
                    </a:cubicBezTo>
                    <a:cubicBezTo>
                      <a:pt x="4" y="30"/>
                      <a:pt x="4" y="30"/>
                      <a:pt x="5" y="31"/>
                    </a:cubicBezTo>
                    <a:cubicBezTo>
                      <a:pt x="6" y="31"/>
                      <a:pt x="7" y="32"/>
                      <a:pt x="8" y="32"/>
                    </a:cubicBezTo>
                    <a:cubicBezTo>
                      <a:pt x="9" y="32"/>
                      <a:pt x="10" y="32"/>
                      <a:pt x="11" y="33"/>
                    </a:cubicBezTo>
                    <a:cubicBezTo>
                      <a:pt x="11" y="33"/>
                      <a:pt x="11" y="33"/>
                      <a:pt x="11" y="33"/>
                    </a:cubicBezTo>
                    <a:cubicBezTo>
                      <a:pt x="12" y="33"/>
                      <a:pt x="13" y="33"/>
                      <a:pt x="14" y="34"/>
                    </a:cubicBezTo>
                    <a:cubicBezTo>
                      <a:pt x="14" y="5"/>
                      <a:pt x="14" y="5"/>
                      <a:pt x="14" y="5"/>
                    </a:cubicBezTo>
                    <a:cubicBezTo>
                      <a:pt x="9" y="3"/>
                      <a:pt x="4" y="2"/>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61" name="Freeform 157"/>
              <p:cNvSpPr>
                <a:spLocks/>
              </p:cNvSpPr>
              <p:nvPr/>
            </p:nvSpPr>
            <p:spPr bwMode="auto">
              <a:xfrm>
                <a:off x="10306051" y="3660776"/>
                <a:ext cx="49213" cy="119063"/>
              </a:xfrm>
              <a:custGeom>
                <a:avLst/>
                <a:gdLst>
                  <a:gd name="T0" fmla="*/ 0 w 13"/>
                  <a:gd name="T1" fmla="*/ 29 h 32"/>
                  <a:gd name="T2" fmla="*/ 3 w 13"/>
                  <a:gd name="T3" fmla="*/ 30 h 32"/>
                  <a:gd name="T4" fmla="*/ 4 w 13"/>
                  <a:gd name="T5" fmla="*/ 30 h 32"/>
                  <a:gd name="T6" fmla="*/ 6 w 13"/>
                  <a:gd name="T7" fmla="*/ 30 h 32"/>
                  <a:gd name="T8" fmla="*/ 9 w 13"/>
                  <a:gd name="T9" fmla="*/ 31 h 32"/>
                  <a:gd name="T10" fmla="*/ 12 w 13"/>
                  <a:gd name="T11" fmla="*/ 31 h 32"/>
                  <a:gd name="T12" fmla="*/ 13 w 13"/>
                  <a:gd name="T13" fmla="*/ 32 h 32"/>
                  <a:gd name="T14" fmla="*/ 13 w 13"/>
                  <a:gd name="T15" fmla="*/ 3 h 32"/>
                  <a:gd name="T16" fmla="*/ 0 w 13"/>
                  <a:gd name="T17" fmla="*/ 0 h 32"/>
                  <a:gd name="T18" fmla="*/ 0 w 13"/>
                  <a:gd name="T19"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32">
                    <a:moveTo>
                      <a:pt x="0" y="29"/>
                    </a:moveTo>
                    <a:cubicBezTo>
                      <a:pt x="1" y="29"/>
                      <a:pt x="2" y="29"/>
                      <a:pt x="3" y="30"/>
                    </a:cubicBezTo>
                    <a:cubicBezTo>
                      <a:pt x="3" y="30"/>
                      <a:pt x="4" y="30"/>
                      <a:pt x="4" y="30"/>
                    </a:cubicBezTo>
                    <a:cubicBezTo>
                      <a:pt x="5" y="30"/>
                      <a:pt x="6" y="30"/>
                      <a:pt x="6" y="30"/>
                    </a:cubicBezTo>
                    <a:cubicBezTo>
                      <a:pt x="7" y="31"/>
                      <a:pt x="8" y="31"/>
                      <a:pt x="9" y="31"/>
                    </a:cubicBezTo>
                    <a:cubicBezTo>
                      <a:pt x="10" y="31"/>
                      <a:pt x="11" y="31"/>
                      <a:pt x="12" y="31"/>
                    </a:cubicBezTo>
                    <a:cubicBezTo>
                      <a:pt x="12" y="32"/>
                      <a:pt x="13" y="32"/>
                      <a:pt x="13" y="32"/>
                    </a:cubicBezTo>
                    <a:cubicBezTo>
                      <a:pt x="13" y="3"/>
                      <a:pt x="13" y="3"/>
                      <a:pt x="13" y="3"/>
                    </a:cubicBezTo>
                    <a:cubicBezTo>
                      <a:pt x="8" y="2"/>
                      <a:pt x="4" y="1"/>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62" name="Freeform 158"/>
              <p:cNvSpPr>
                <a:spLocks/>
              </p:cNvSpPr>
              <p:nvPr/>
            </p:nvSpPr>
            <p:spPr bwMode="auto">
              <a:xfrm>
                <a:off x="10385426" y="3675063"/>
                <a:ext cx="49213" cy="112713"/>
              </a:xfrm>
              <a:custGeom>
                <a:avLst/>
                <a:gdLst>
                  <a:gd name="T0" fmla="*/ 0 w 13"/>
                  <a:gd name="T1" fmla="*/ 29 h 30"/>
                  <a:gd name="T2" fmla="*/ 0 w 13"/>
                  <a:gd name="T3" fmla="*/ 29 h 30"/>
                  <a:gd name="T4" fmla="*/ 0 w 13"/>
                  <a:gd name="T5" fmla="*/ 29 h 30"/>
                  <a:gd name="T6" fmla="*/ 1 w 13"/>
                  <a:gd name="T7" fmla="*/ 29 h 30"/>
                  <a:gd name="T8" fmla="*/ 6 w 13"/>
                  <a:gd name="T9" fmla="*/ 30 h 30"/>
                  <a:gd name="T10" fmla="*/ 8 w 13"/>
                  <a:gd name="T11" fmla="*/ 30 h 30"/>
                  <a:gd name="T12" fmla="*/ 10 w 13"/>
                  <a:gd name="T13" fmla="*/ 30 h 30"/>
                  <a:gd name="T14" fmla="*/ 11 w 13"/>
                  <a:gd name="T15" fmla="*/ 30 h 30"/>
                  <a:gd name="T16" fmla="*/ 13 w 13"/>
                  <a:gd name="T17" fmla="*/ 30 h 30"/>
                  <a:gd name="T18" fmla="*/ 13 w 13"/>
                  <a:gd name="T19" fmla="*/ 2 h 30"/>
                  <a:gd name="T20" fmla="*/ 0 w 13"/>
                  <a:gd name="T21" fmla="*/ 0 h 30"/>
                  <a:gd name="T22" fmla="*/ 0 w 13"/>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0" y="29"/>
                    </a:moveTo>
                    <a:cubicBezTo>
                      <a:pt x="0" y="29"/>
                      <a:pt x="0" y="29"/>
                      <a:pt x="0" y="29"/>
                    </a:cubicBezTo>
                    <a:cubicBezTo>
                      <a:pt x="0" y="29"/>
                      <a:pt x="0" y="29"/>
                      <a:pt x="0" y="29"/>
                    </a:cubicBezTo>
                    <a:cubicBezTo>
                      <a:pt x="0" y="29"/>
                      <a:pt x="1" y="29"/>
                      <a:pt x="1" y="29"/>
                    </a:cubicBezTo>
                    <a:cubicBezTo>
                      <a:pt x="3" y="29"/>
                      <a:pt x="4" y="29"/>
                      <a:pt x="6" y="30"/>
                    </a:cubicBezTo>
                    <a:cubicBezTo>
                      <a:pt x="6" y="30"/>
                      <a:pt x="7" y="30"/>
                      <a:pt x="8" y="30"/>
                    </a:cubicBezTo>
                    <a:cubicBezTo>
                      <a:pt x="9" y="30"/>
                      <a:pt x="9" y="30"/>
                      <a:pt x="10" y="30"/>
                    </a:cubicBezTo>
                    <a:cubicBezTo>
                      <a:pt x="11" y="30"/>
                      <a:pt x="11" y="30"/>
                      <a:pt x="11" y="30"/>
                    </a:cubicBezTo>
                    <a:cubicBezTo>
                      <a:pt x="12" y="30"/>
                      <a:pt x="13" y="30"/>
                      <a:pt x="13" y="30"/>
                    </a:cubicBezTo>
                    <a:cubicBezTo>
                      <a:pt x="13" y="2"/>
                      <a:pt x="13" y="2"/>
                      <a:pt x="13" y="2"/>
                    </a:cubicBezTo>
                    <a:cubicBezTo>
                      <a:pt x="9" y="1"/>
                      <a:pt x="4" y="1"/>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63" name="Freeform 159"/>
              <p:cNvSpPr>
                <a:spLocks/>
              </p:cNvSpPr>
              <p:nvPr/>
            </p:nvSpPr>
            <p:spPr bwMode="auto">
              <a:xfrm>
                <a:off x="10621963" y="3675063"/>
                <a:ext cx="52388" cy="112713"/>
              </a:xfrm>
              <a:custGeom>
                <a:avLst/>
                <a:gdLst>
                  <a:gd name="T0" fmla="*/ 0 w 14"/>
                  <a:gd name="T1" fmla="*/ 30 h 30"/>
                  <a:gd name="T2" fmla="*/ 14 w 14"/>
                  <a:gd name="T3" fmla="*/ 29 h 30"/>
                  <a:gd name="T4" fmla="*/ 14 w 14"/>
                  <a:gd name="T5" fmla="*/ 0 h 30"/>
                  <a:gd name="T6" fmla="*/ 0 w 14"/>
                  <a:gd name="T7" fmla="*/ 2 h 30"/>
                  <a:gd name="T8" fmla="*/ 0 w 14"/>
                  <a:gd name="T9" fmla="*/ 30 h 30"/>
                </a:gdLst>
                <a:ahLst/>
                <a:cxnLst>
                  <a:cxn ang="0">
                    <a:pos x="T0" y="T1"/>
                  </a:cxn>
                  <a:cxn ang="0">
                    <a:pos x="T2" y="T3"/>
                  </a:cxn>
                  <a:cxn ang="0">
                    <a:pos x="T4" y="T5"/>
                  </a:cxn>
                  <a:cxn ang="0">
                    <a:pos x="T6" y="T7"/>
                  </a:cxn>
                  <a:cxn ang="0">
                    <a:pos x="T8" y="T9"/>
                  </a:cxn>
                </a:cxnLst>
                <a:rect l="0" t="0" r="r" b="b"/>
                <a:pathLst>
                  <a:path w="14" h="30">
                    <a:moveTo>
                      <a:pt x="0" y="30"/>
                    </a:moveTo>
                    <a:cubicBezTo>
                      <a:pt x="5" y="30"/>
                      <a:pt x="10" y="29"/>
                      <a:pt x="14" y="29"/>
                    </a:cubicBezTo>
                    <a:cubicBezTo>
                      <a:pt x="14" y="0"/>
                      <a:pt x="14" y="0"/>
                      <a:pt x="14" y="0"/>
                    </a:cubicBezTo>
                    <a:cubicBezTo>
                      <a:pt x="10" y="1"/>
                      <a:pt x="5" y="1"/>
                      <a:pt x="0" y="2"/>
                    </a:cubicBez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64" name="Freeform 160"/>
              <p:cNvSpPr>
                <a:spLocks/>
              </p:cNvSpPr>
              <p:nvPr/>
            </p:nvSpPr>
            <p:spPr bwMode="auto">
              <a:xfrm>
                <a:off x="10163176" y="3584576"/>
                <a:ext cx="34925" cy="139700"/>
              </a:xfrm>
              <a:custGeom>
                <a:avLst/>
                <a:gdLst>
                  <a:gd name="T0" fmla="*/ 0 w 9"/>
                  <a:gd name="T1" fmla="*/ 24 h 37"/>
                  <a:gd name="T2" fmla="*/ 0 w 9"/>
                  <a:gd name="T3" fmla="*/ 27 h 37"/>
                  <a:gd name="T4" fmla="*/ 1 w 9"/>
                  <a:gd name="T5" fmla="*/ 28 h 37"/>
                  <a:gd name="T6" fmla="*/ 2 w 9"/>
                  <a:gd name="T7" fmla="*/ 30 h 37"/>
                  <a:gd name="T8" fmla="*/ 3 w 9"/>
                  <a:gd name="T9" fmla="*/ 32 h 37"/>
                  <a:gd name="T10" fmla="*/ 4 w 9"/>
                  <a:gd name="T11" fmla="*/ 33 h 37"/>
                  <a:gd name="T12" fmla="*/ 6 w 9"/>
                  <a:gd name="T13" fmla="*/ 35 h 37"/>
                  <a:gd name="T14" fmla="*/ 7 w 9"/>
                  <a:gd name="T15" fmla="*/ 36 h 37"/>
                  <a:gd name="T16" fmla="*/ 9 w 9"/>
                  <a:gd name="T17" fmla="*/ 37 h 37"/>
                  <a:gd name="T18" fmla="*/ 9 w 9"/>
                  <a:gd name="T19" fmla="*/ 9 h 37"/>
                  <a:gd name="T20" fmla="*/ 0 w 9"/>
                  <a:gd name="T21" fmla="*/ 0 h 37"/>
                  <a:gd name="T22" fmla="*/ 0 w 9"/>
                  <a:gd name="T2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7">
                    <a:moveTo>
                      <a:pt x="0" y="24"/>
                    </a:moveTo>
                    <a:cubicBezTo>
                      <a:pt x="0" y="25"/>
                      <a:pt x="0" y="26"/>
                      <a:pt x="0" y="27"/>
                    </a:cubicBezTo>
                    <a:cubicBezTo>
                      <a:pt x="1" y="28"/>
                      <a:pt x="1" y="28"/>
                      <a:pt x="1" y="28"/>
                    </a:cubicBezTo>
                    <a:cubicBezTo>
                      <a:pt x="1" y="29"/>
                      <a:pt x="1" y="30"/>
                      <a:pt x="2" y="30"/>
                    </a:cubicBezTo>
                    <a:cubicBezTo>
                      <a:pt x="2" y="31"/>
                      <a:pt x="2" y="31"/>
                      <a:pt x="3" y="32"/>
                    </a:cubicBezTo>
                    <a:cubicBezTo>
                      <a:pt x="3" y="32"/>
                      <a:pt x="4" y="33"/>
                      <a:pt x="4" y="33"/>
                    </a:cubicBezTo>
                    <a:cubicBezTo>
                      <a:pt x="5" y="34"/>
                      <a:pt x="5" y="34"/>
                      <a:pt x="6" y="35"/>
                    </a:cubicBezTo>
                    <a:cubicBezTo>
                      <a:pt x="6" y="35"/>
                      <a:pt x="7" y="36"/>
                      <a:pt x="7" y="36"/>
                    </a:cubicBezTo>
                    <a:cubicBezTo>
                      <a:pt x="8" y="36"/>
                      <a:pt x="8" y="37"/>
                      <a:pt x="9" y="37"/>
                    </a:cubicBezTo>
                    <a:cubicBezTo>
                      <a:pt x="9" y="9"/>
                      <a:pt x="9" y="9"/>
                      <a:pt x="9" y="9"/>
                    </a:cubicBezTo>
                    <a:cubicBezTo>
                      <a:pt x="5" y="6"/>
                      <a:pt x="2" y="3"/>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65" name="Freeform 161"/>
              <p:cNvSpPr>
                <a:spLocks/>
              </p:cNvSpPr>
              <p:nvPr/>
            </p:nvSpPr>
            <p:spPr bwMode="auto">
              <a:xfrm>
                <a:off x="10783888" y="3633788"/>
                <a:ext cx="49213" cy="128588"/>
              </a:xfrm>
              <a:custGeom>
                <a:avLst/>
                <a:gdLst>
                  <a:gd name="T0" fmla="*/ 13 w 13"/>
                  <a:gd name="T1" fmla="*/ 29 h 34"/>
                  <a:gd name="T2" fmla="*/ 13 w 13"/>
                  <a:gd name="T3" fmla="*/ 29 h 34"/>
                  <a:gd name="T4" fmla="*/ 13 w 13"/>
                  <a:gd name="T5" fmla="*/ 0 h 34"/>
                  <a:gd name="T6" fmla="*/ 0 w 13"/>
                  <a:gd name="T7" fmla="*/ 5 h 34"/>
                  <a:gd name="T8" fmla="*/ 0 w 13"/>
                  <a:gd name="T9" fmla="*/ 34 h 34"/>
                  <a:gd name="T10" fmla="*/ 1 w 13"/>
                  <a:gd name="T11" fmla="*/ 33 h 34"/>
                  <a:gd name="T12" fmla="*/ 1 w 13"/>
                  <a:gd name="T13" fmla="*/ 33 h 34"/>
                  <a:gd name="T14" fmla="*/ 8 w 13"/>
                  <a:gd name="T15" fmla="*/ 31 h 34"/>
                  <a:gd name="T16" fmla="*/ 8 w 13"/>
                  <a:gd name="T17" fmla="*/ 31 h 34"/>
                  <a:gd name="T18" fmla="*/ 13 w 13"/>
                  <a:gd name="T19" fmla="*/ 29 h 34"/>
                  <a:gd name="T20" fmla="*/ 13 w 13"/>
                  <a:gd name="T21"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4">
                    <a:moveTo>
                      <a:pt x="13" y="29"/>
                    </a:moveTo>
                    <a:cubicBezTo>
                      <a:pt x="13" y="29"/>
                      <a:pt x="13" y="29"/>
                      <a:pt x="13" y="29"/>
                    </a:cubicBezTo>
                    <a:cubicBezTo>
                      <a:pt x="13" y="0"/>
                      <a:pt x="13" y="0"/>
                      <a:pt x="13" y="0"/>
                    </a:cubicBezTo>
                    <a:cubicBezTo>
                      <a:pt x="9" y="2"/>
                      <a:pt x="5" y="3"/>
                      <a:pt x="0" y="5"/>
                    </a:cubicBezTo>
                    <a:cubicBezTo>
                      <a:pt x="0" y="34"/>
                      <a:pt x="0" y="34"/>
                      <a:pt x="0" y="34"/>
                    </a:cubicBezTo>
                    <a:cubicBezTo>
                      <a:pt x="0" y="34"/>
                      <a:pt x="1" y="33"/>
                      <a:pt x="1" y="33"/>
                    </a:cubicBezTo>
                    <a:cubicBezTo>
                      <a:pt x="1" y="33"/>
                      <a:pt x="1" y="33"/>
                      <a:pt x="1" y="33"/>
                    </a:cubicBezTo>
                    <a:cubicBezTo>
                      <a:pt x="4" y="33"/>
                      <a:pt x="6" y="32"/>
                      <a:pt x="8" y="31"/>
                    </a:cubicBezTo>
                    <a:cubicBezTo>
                      <a:pt x="8" y="31"/>
                      <a:pt x="8" y="31"/>
                      <a:pt x="8" y="31"/>
                    </a:cubicBezTo>
                    <a:cubicBezTo>
                      <a:pt x="10" y="30"/>
                      <a:pt x="11" y="30"/>
                      <a:pt x="13" y="29"/>
                    </a:cubicBezTo>
                    <a:cubicBezTo>
                      <a:pt x="13" y="29"/>
                      <a:pt x="13" y="29"/>
                      <a:pt x="1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66" name="Freeform 162"/>
              <p:cNvSpPr>
                <a:spLocks/>
              </p:cNvSpPr>
              <p:nvPr/>
            </p:nvSpPr>
            <p:spPr bwMode="auto">
              <a:xfrm>
                <a:off x="10863263" y="3584576"/>
                <a:ext cx="33338" cy="139700"/>
              </a:xfrm>
              <a:custGeom>
                <a:avLst/>
                <a:gdLst>
                  <a:gd name="T0" fmla="*/ 0 w 9"/>
                  <a:gd name="T1" fmla="*/ 9 h 37"/>
                  <a:gd name="T2" fmla="*/ 0 w 9"/>
                  <a:gd name="T3" fmla="*/ 37 h 37"/>
                  <a:gd name="T4" fmla="*/ 1 w 9"/>
                  <a:gd name="T5" fmla="*/ 37 h 37"/>
                  <a:gd name="T6" fmla="*/ 1 w 9"/>
                  <a:gd name="T7" fmla="*/ 36 h 37"/>
                  <a:gd name="T8" fmla="*/ 1 w 9"/>
                  <a:gd name="T9" fmla="*/ 36 h 37"/>
                  <a:gd name="T10" fmla="*/ 3 w 9"/>
                  <a:gd name="T11" fmla="*/ 34 h 37"/>
                  <a:gd name="T12" fmla="*/ 4 w 9"/>
                  <a:gd name="T13" fmla="*/ 34 h 37"/>
                  <a:gd name="T14" fmla="*/ 5 w 9"/>
                  <a:gd name="T15" fmla="*/ 33 h 37"/>
                  <a:gd name="T16" fmla="*/ 5 w 9"/>
                  <a:gd name="T17" fmla="*/ 33 h 37"/>
                  <a:gd name="T18" fmla="*/ 7 w 9"/>
                  <a:gd name="T19" fmla="*/ 31 h 37"/>
                  <a:gd name="T20" fmla="*/ 7 w 9"/>
                  <a:gd name="T21" fmla="*/ 31 h 37"/>
                  <a:gd name="T22" fmla="*/ 7 w 9"/>
                  <a:gd name="T23" fmla="*/ 30 h 37"/>
                  <a:gd name="T24" fmla="*/ 8 w 9"/>
                  <a:gd name="T25" fmla="*/ 29 h 37"/>
                  <a:gd name="T26" fmla="*/ 8 w 9"/>
                  <a:gd name="T27" fmla="*/ 28 h 37"/>
                  <a:gd name="T28" fmla="*/ 8 w 9"/>
                  <a:gd name="T29" fmla="*/ 27 h 37"/>
                  <a:gd name="T30" fmla="*/ 8 w 9"/>
                  <a:gd name="T31" fmla="*/ 27 h 37"/>
                  <a:gd name="T32" fmla="*/ 9 w 9"/>
                  <a:gd name="T33" fmla="*/ 24 h 37"/>
                  <a:gd name="T34" fmla="*/ 9 w 9"/>
                  <a:gd name="T35" fmla="*/ 24 h 37"/>
                  <a:gd name="T36" fmla="*/ 9 w 9"/>
                  <a:gd name="T37" fmla="*/ 0 h 37"/>
                  <a:gd name="T38" fmla="*/ 0 w 9"/>
                  <a:gd name="T39"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37">
                    <a:moveTo>
                      <a:pt x="0" y="9"/>
                    </a:moveTo>
                    <a:cubicBezTo>
                      <a:pt x="0" y="37"/>
                      <a:pt x="0" y="37"/>
                      <a:pt x="0" y="37"/>
                    </a:cubicBezTo>
                    <a:cubicBezTo>
                      <a:pt x="0" y="37"/>
                      <a:pt x="1" y="37"/>
                      <a:pt x="1" y="37"/>
                    </a:cubicBezTo>
                    <a:cubicBezTo>
                      <a:pt x="1" y="36"/>
                      <a:pt x="1" y="36"/>
                      <a:pt x="1" y="36"/>
                    </a:cubicBezTo>
                    <a:cubicBezTo>
                      <a:pt x="1" y="36"/>
                      <a:pt x="1" y="36"/>
                      <a:pt x="1" y="36"/>
                    </a:cubicBezTo>
                    <a:cubicBezTo>
                      <a:pt x="2" y="36"/>
                      <a:pt x="3" y="35"/>
                      <a:pt x="3" y="34"/>
                    </a:cubicBezTo>
                    <a:cubicBezTo>
                      <a:pt x="4" y="34"/>
                      <a:pt x="4" y="34"/>
                      <a:pt x="4" y="34"/>
                    </a:cubicBezTo>
                    <a:cubicBezTo>
                      <a:pt x="4" y="34"/>
                      <a:pt x="4" y="33"/>
                      <a:pt x="5" y="33"/>
                    </a:cubicBezTo>
                    <a:cubicBezTo>
                      <a:pt x="5" y="33"/>
                      <a:pt x="5" y="33"/>
                      <a:pt x="5" y="33"/>
                    </a:cubicBezTo>
                    <a:cubicBezTo>
                      <a:pt x="6" y="32"/>
                      <a:pt x="6" y="31"/>
                      <a:pt x="7" y="31"/>
                    </a:cubicBezTo>
                    <a:cubicBezTo>
                      <a:pt x="7" y="31"/>
                      <a:pt x="7" y="31"/>
                      <a:pt x="7" y="31"/>
                    </a:cubicBezTo>
                    <a:cubicBezTo>
                      <a:pt x="7" y="30"/>
                      <a:pt x="7" y="30"/>
                      <a:pt x="7" y="30"/>
                    </a:cubicBezTo>
                    <a:cubicBezTo>
                      <a:pt x="7" y="30"/>
                      <a:pt x="7" y="29"/>
                      <a:pt x="8" y="29"/>
                    </a:cubicBezTo>
                    <a:cubicBezTo>
                      <a:pt x="8" y="28"/>
                      <a:pt x="8" y="28"/>
                      <a:pt x="8" y="28"/>
                    </a:cubicBezTo>
                    <a:cubicBezTo>
                      <a:pt x="8" y="28"/>
                      <a:pt x="8" y="27"/>
                      <a:pt x="8" y="27"/>
                    </a:cubicBezTo>
                    <a:cubicBezTo>
                      <a:pt x="8" y="27"/>
                      <a:pt x="8" y="27"/>
                      <a:pt x="8" y="27"/>
                    </a:cubicBezTo>
                    <a:cubicBezTo>
                      <a:pt x="9" y="26"/>
                      <a:pt x="9" y="25"/>
                      <a:pt x="9" y="24"/>
                    </a:cubicBezTo>
                    <a:cubicBezTo>
                      <a:pt x="9" y="24"/>
                      <a:pt x="9" y="24"/>
                      <a:pt x="9" y="24"/>
                    </a:cubicBezTo>
                    <a:cubicBezTo>
                      <a:pt x="9" y="0"/>
                      <a:pt x="9" y="0"/>
                      <a:pt x="9" y="0"/>
                    </a:cubicBezTo>
                    <a:cubicBezTo>
                      <a:pt x="7" y="3"/>
                      <a:pt x="4" y="6"/>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67" name="Freeform 163"/>
              <p:cNvSpPr>
                <a:spLocks/>
              </p:cNvSpPr>
              <p:nvPr/>
            </p:nvSpPr>
            <p:spPr bwMode="auto">
              <a:xfrm>
                <a:off x="10542588" y="3683001"/>
                <a:ext cx="53975" cy="107950"/>
              </a:xfrm>
              <a:custGeom>
                <a:avLst/>
                <a:gdLst>
                  <a:gd name="T0" fmla="*/ 0 w 14"/>
                  <a:gd name="T1" fmla="*/ 29 h 29"/>
                  <a:gd name="T2" fmla="*/ 5 w 14"/>
                  <a:gd name="T3" fmla="*/ 29 h 29"/>
                  <a:gd name="T4" fmla="*/ 7 w 14"/>
                  <a:gd name="T5" fmla="*/ 29 h 29"/>
                  <a:gd name="T6" fmla="*/ 7 w 14"/>
                  <a:gd name="T7" fmla="*/ 29 h 29"/>
                  <a:gd name="T8" fmla="*/ 14 w 14"/>
                  <a:gd name="T9" fmla="*/ 29 h 29"/>
                  <a:gd name="T10" fmla="*/ 14 w 14"/>
                  <a:gd name="T11" fmla="*/ 0 h 29"/>
                  <a:gd name="T12" fmla="*/ 0 w 14"/>
                  <a:gd name="T13" fmla="*/ 1 h 29"/>
                  <a:gd name="T14" fmla="*/ 0 w 14"/>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9">
                    <a:moveTo>
                      <a:pt x="0" y="29"/>
                    </a:moveTo>
                    <a:cubicBezTo>
                      <a:pt x="2" y="29"/>
                      <a:pt x="3" y="29"/>
                      <a:pt x="5" y="29"/>
                    </a:cubicBezTo>
                    <a:cubicBezTo>
                      <a:pt x="6" y="29"/>
                      <a:pt x="6" y="29"/>
                      <a:pt x="7" y="29"/>
                    </a:cubicBezTo>
                    <a:cubicBezTo>
                      <a:pt x="7" y="29"/>
                      <a:pt x="7" y="29"/>
                      <a:pt x="7" y="29"/>
                    </a:cubicBezTo>
                    <a:cubicBezTo>
                      <a:pt x="9" y="29"/>
                      <a:pt x="11" y="29"/>
                      <a:pt x="14" y="29"/>
                    </a:cubicBezTo>
                    <a:cubicBezTo>
                      <a:pt x="14" y="0"/>
                      <a:pt x="14" y="0"/>
                      <a:pt x="14" y="0"/>
                    </a:cubicBezTo>
                    <a:cubicBezTo>
                      <a:pt x="9" y="0"/>
                      <a:pt x="5" y="1"/>
                      <a:pt x="0" y="1"/>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68" name="Freeform 164"/>
              <p:cNvSpPr>
                <a:spLocks/>
              </p:cNvSpPr>
              <p:nvPr/>
            </p:nvSpPr>
            <p:spPr bwMode="auto">
              <a:xfrm>
                <a:off x="10704513" y="3660776"/>
                <a:ext cx="49213" cy="119063"/>
              </a:xfrm>
              <a:custGeom>
                <a:avLst/>
                <a:gdLst>
                  <a:gd name="T0" fmla="*/ 0 w 13"/>
                  <a:gd name="T1" fmla="*/ 32 h 32"/>
                  <a:gd name="T2" fmla="*/ 10 w 13"/>
                  <a:gd name="T3" fmla="*/ 30 h 32"/>
                  <a:gd name="T4" fmla="*/ 11 w 13"/>
                  <a:gd name="T5" fmla="*/ 29 h 32"/>
                  <a:gd name="T6" fmla="*/ 12 w 13"/>
                  <a:gd name="T7" fmla="*/ 29 h 32"/>
                  <a:gd name="T8" fmla="*/ 13 w 13"/>
                  <a:gd name="T9" fmla="*/ 29 h 32"/>
                  <a:gd name="T10" fmla="*/ 13 w 13"/>
                  <a:gd name="T11" fmla="*/ 0 h 32"/>
                  <a:gd name="T12" fmla="*/ 0 w 13"/>
                  <a:gd name="T13" fmla="*/ 3 h 32"/>
                  <a:gd name="T14" fmla="*/ 0 w 13"/>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2">
                    <a:moveTo>
                      <a:pt x="0" y="32"/>
                    </a:moveTo>
                    <a:cubicBezTo>
                      <a:pt x="3" y="31"/>
                      <a:pt x="7" y="30"/>
                      <a:pt x="10" y="30"/>
                    </a:cubicBezTo>
                    <a:cubicBezTo>
                      <a:pt x="10" y="29"/>
                      <a:pt x="11" y="29"/>
                      <a:pt x="11" y="29"/>
                    </a:cubicBezTo>
                    <a:cubicBezTo>
                      <a:pt x="12" y="29"/>
                      <a:pt x="12" y="29"/>
                      <a:pt x="12" y="29"/>
                    </a:cubicBezTo>
                    <a:cubicBezTo>
                      <a:pt x="13" y="29"/>
                      <a:pt x="13" y="29"/>
                      <a:pt x="13" y="29"/>
                    </a:cubicBezTo>
                    <a:cubicBezTo>
                      <a:pt x="13" y="0"/>
                      <a:pt x="13" y="0"/>
                      <a:pt x="13" y="0"/>
                    </a:cubicBezTo>
                    <a:cubicBezTo>
                      <a:pt x="9" y="1"/>
                      <a:pt x="4" y="2"/>
                      <a:pt x="0" y="3"/>
                    </a:cubicBezTo>
                    <a:lnTo>
                      <a:pt x="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69" name="Freeform 165"/>
              <p:cNvSpPr>
                <a:spLocks/>
              </p:cNvSpPr>
              <p:nvPr/>
            </p:nvSpPr>
            <p:spPr bwMode="auto">
              <a:xfrm>
                <a:off x="10464801" y="3683001"/>
                <a:ext cx="47625" cy="107950"/>
              </a:xfrm>
              <a:custGeom>
                <a:avLst/>
                <a:gdLst>
                  <a:gd name="T0" fmla="*/ 0 w 13"/>
                  <a:gd name="T1" fmla="*/ 29 h 29"/>
                  <a:gd name="T2" fmla="*/ 2 w 13"/>
                  <a:gd name="T3" fmla="*/ 29 h 29"/>
                  <a:gd name="T4" fmla="*/ 6 w 13"/>
                  <a:gd name="T5" fmla="*/ 29 h 29"/>
                  <a:gd name="T6" fmla="*/ 8 w 13"/>
                  <a:gd name="T7" fmla="*/ 29 h 29"/>
                  <a:gd name="T8" fmla="*/ 8 w 13"/>
                  <a:gd name="T9" fmla="*/ 29 h 29"/>
                  <a:gd name="T10" fmla="*/ 13 w 13"/>
                  <a:gd name="T11" fmla="*/ 29 h 29"/>
                  <a:gd name="T12" fmla="*/ 13 w 13"/>
                  <a:gd name="T13" fmla="*/ 1 h 29"/>
                  <a:gd name="T14" fmla="*/ 0 w 13"/>
                  <a:gd name="T15" fmla="*/ 0 h 29"/>
                  <a:gd name="T16" fmla="*/ 0 w 13"/>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9">
                    <a:moveTo>
                      <a:pt x="0" y="29"/>
                    </a:moveTo>
                    <a:cubicBezTo>
                      <a:pt x="1" y="29"/>
                      <a:pt x="1" y="29"/>
                      <a:pt x="2" y="29"/>
                    </a:cubicBezTo>
                    <a:cubicBezTo>
                      <a:pt x="3" y="29"/>
                      <a:pt x="5" y="29"/>
                      <a:pt x="6" y="29"/>
                    </a:cubicBezTo>
                    <a:cubicBezTo>
                      <a:pt x="7" y="29"/>
                      <a:pt x="7" y="29"/>
                      <a:pt x="8" y="29"/>
                    </a:cubicBezTo>
                    <a:cubicBezTo>
                      <a:pt x="8" y="29"/>
                      <a:pt x="8" y="29"/>
                      <a:pt x="8" y="29"/>
                    </a:cubicBezTo>
                    <a:cubicBezTo>
                      <a:pt x="10" y="29"/>
                      <a:pt x="12" y="29"/>
                      <a:pt x="13" y="29"/>
                    </a:cubicBezTo>
                    <a:cubicBezTo>
                      <a:pt x="13" y="1"/>
                      <a:pt x="13" y="1"/>
                      <a:pt x="13" y="1"/>
                    </a:cubicBezTo>
                    <a:cubicBezTo>
                      <a:pt x="9" y="1"/>
                      <a:pt x="4" y="0"/>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70" name="Freeform 166"/>
              <p:cNvSpPr>
                <a:spLocks/>
              </p:cNvSpPr>
              <p:nvPr/>
            </p:nvSpPr>
            <p:spPr bwMode="auto">
              <a:xfrm>
                <a:off x="10223501" y="3494088"/>
                <a:ext cx="52388" cy="128588"/>
              </a:xfrm>
              <a:custGeom>
                <a:avLst/>
                <a:gdLst>
                  <a:gd name="T0" fmla="*/ 0 w 14"/>
                  <a:gd name="T1" fmla="*/ 29 h 34"/>
                  <a:gd name="T2" fmla="*/ 3 w 14"/>
                  <a:gd name="T3" fmla="*/ 30 h 34"/>
                  <a:gd name="T4" fmla="*/ 5 w 14"/>
                  <a:gd name="T5" fmla="*/ 31 h 34"/>
                  <a:gd name="T6" fmla="*/ 8 w 14"/>
                  <a:gd name="T7" fmla="*/ 32 h 34"/>
                  <a:gd name="T8" fmla="*/ 11 w 14"/>
                  <a:gd name="T9" fmla="*/ 33 h 34"/>
                  <a:gd name="T10" fmla="*/ 11 w 14"/>
                  <a:gd name="T11" fmla="*/ 33 h 34"/>
                  <a:gd name="T12" fmla="*/ 14 w 14"/>
                  <a:gd name="T13" fmla="*/ 34 h 34"/>
                  <a:gd name="T14" fmla="*/ 14 w 14"/>
                  <a:gd name="T15" fmla="*/ 5 h 34"/>
                  <a:gd name="T16" fmla="*/ 0 w 14"/>
                  <a:gd name="T17" fmla="*/ 0 h 34"/>
                  <a:gd name="T18" fmla="*/ 0 w 14"/>
                  <a:gd name="T19"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34">
                    <a:moveTo>
                      <a:pt x="0" y="29"/>
                    </a:moveTo>
                    <a:cubicBezTo>
                      <a:pt x="1" y="29"/>
                      <a:pt x="2" y="30"/>
                      <a:pt x="3" y="30"/>
                    </a:cubicBezTo>
                    <a:cubicBezTo>
                      <a:pt x="4" y="31"/>
                      <a:pt x="4" y="31"/>
                      <a:pt x="5" y="31"/>
                    </a:cubicBezTo>
                    <a:cubicBezTo>
                      <a:pt x="6" y="32"/>
                      <a:pt x="7" y="32"/>
                      <a:pt x="8" y="32"/>
                    </a:cubicBezTo>
                    <a:cubicBezTo>
                      <a:pt x="9" y="33"/>
                      <a:pt x="10" y="33"/>
                      <a:pt x="11" y="33"/>
                    </a:cubicBezTo>
                    <a:cubicBezTo>
                      <a:pt x="11" y="33"/>
                      <a:pt x="11" y="33"/>
                      <a:pt x="11" y="33"/>
                    </a:cubicBezTo>
                    <a:cubicBezTo>
                      <a:pt x="12" y="34"/>
                      <a:pt x="13" y="34"/>
                      <a:pt x="14" y="34"/>
                    </a:cubicBezTo>
                    <a:cubicBezTo>
                      <a:pt x="14" y="5"/>
                      <a:pt x="14" y="5"/>
                      <a:pt x="14" y="5"/>
                    </a:cubicBezTo>
                    <a:cubicBezTo>
                      <a:pt x="9" y="4"/>
                      <a:pt x="4" y="2"/>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71" name="Freeform 167"/>
              <p:cNvSpPr>
                <a:spLocks/>
              </p:cNvSpPr>
              <p:nvPr/>
            </p:nvSpPr>
            <p:spPr bwMode="auto">
              <a:xfrm>
                <a:off x="10306051" y="3524251"/>
                <a:ext cx="49213" cy="117475"/>
              </a:xfrm>
              <a:custGeom>
                <a:avLst/>
                <a:gdLst>
                  <a:gd name="T0" fmla="*/ 0 w 13"/>
                  <a:gd name="T1" fmla="*/ 28 h 31"/>
                  <a:gd name="T2" fmla="*/ 3 w 13"/>
                  <a:gd name="T3" fmla="*/ 29 h 31"/>
                  <a:gd name="T4" fmla="*/ 4 w 13"/>
                  <a:gd name="T5" fmla="*/ 29 h 31"/>
                  <a:gd name="T6" fmla="*/ 6 w 13"/>
                  <a:gd name="T7" fmla="*/ 30 h 31"/>
                  <a:gd name="T8" fmla="*/ 9 w 13"/>
                  <a:gd name="T9" fmla="*/ 31 h 31"/>
                  <a:gd name="T10" fmla="*/ 12 w 13"/>
                  <a:gd name="T11" fmla="*/ 31 h 31"/>
                  <a:gd name="T12" fmla="*/ 13 w 13"/>
                  <a:gd name="T13" fmla="*/ 31 h 31"/>
                  <a:gd name="T14" fmla="*/ 13 w 13"/>
                  <a:gd name="T15" fmla="*/ 2 h 31"/>
                  <a:gd name="T16" fmla="*/ 0 w 13"/>
                  <a:gd name="T17" fmla="*/ 0 h 31"/>
                  <a:gd name="T18" fmla="*/ 0 w 13"/>
                  <a:gd name="T19"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31">
                    <a:moveTo>
                      <a:pt x="0" y="28"/>
                    </a:moveTo>
                    <a:cubicBezTo>
                      <a:pt x="1" y="29"/>
                      <a:pt x="2" y="29"/>
                      <a:pt x="3" y="29"/>
                    </a:cubicBezTo>
                    <a:cubicBezTo>
                      <a:pt x="3" y="29"/>
                      <a:pt x="4" y="29"/>
                      <a:pt x="4" y="29"/>
                    </a:cubicBezTo>
                    <a:cubicBezTo>
                      <a:pt x="5" y="30"/>
                      <a:pt x="6" y="30"/>
                      <a:pt x="6" y="30"/>
                    </a:cubicBezTo>
                    <a:cubicBezTo>
                      <a:pt x="7" y="30"/>
                      <a:pt x="8" y="30"/>
                      <a:pt x="9" y="31"/>
                    </a:cubicBezTo>
                    <a:cubicBezTo>
                      <a:pt x="10" y="31"/>
                      <a:pt x="11" y="31"/>
                      <a:pt x="12" y="31"/>
                    </a:cubicBezTo>
                    <a:cubicBezTo>
                      <a:pt x="12" y="31"/>
                      <a:pt x="13" y="31"/>
                      <a:pt x="13" y="31"/>
                    </a:cubicBezTo>
                    <a:cubicBezTo>
                      <a:pt x="13" y="2"/>
                      <a:pt x="13" y="2"/>
                      <a:pt x="13" y="2"/>
                    </a:cubicBezTo>
                    <a:cubicBezTo>
                      <a:pt x="8" y="2"/>
                      <a:pt x="4" y="1"/>
                      <a:pt x="0" y="0"/>
                    </a:cubicBez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72" name="Freeform 168"/>
              <p:cNvSpPr>
                <a:spLocks/>
              </p:cNvSpPr>
              <p:nvPr/>
            </p:nvSpPr>
            <p:spPr bwMode="auto">
              <a:xfrm>
                <a:off x="10385426" y="3540126"/>
                <a:ext cx="49213" cy="112713"/>
              </a:xfrm>
              <a:custGeom>
                <a:avLst/>
                <a:gdLst>
                  <a:gd name="T0" fmla="*/ 0 w 13"/>
                  <a:gd name="T1" fmla="*/ 28 h 30"/>
                  <a:gd name="T2" fmla="*/ 0 w 13"/>
                  <a:gd name="T3" fmla="*/ 28 h 30"/>
                  <a:gd name="T4" fmla="*/ 0 w 13"/>
                  <a:gd name="T5" fmla="*/ 28 h 30"/>
                  <a:gd name="T6" fmla="*/ 1 w 13"/>
                  <a:gd name="T7" fmla="*/ 29 h 30"/>
                  <a:gd name="T8" fmla="*/ 6 w 13"/>
                  <a:gd name="T9" fmla="*/ 29 h 30"/>
                  <a:gd name="T10" fmla="*/ 8 w 13"/>
                  <a:gd name="T11" fmla="*/ 29 h 30"/>
                  <a:gd name="T12" fmla="*/ 10 w 13"/>
                  <a:gd name="T13" fmla="*/ 30 h 30"/>
                  <a:gd name="T14" fmla="*/ 11 w 13"/>
                  <a:gd name="T15" fmla="*/ 30 h 30"/>
                  <a:gd name="T16" fmla="*/ 13 w 13"/>
                  <a:gd name="T17" fmla="*/ 30 h 30"/>
                  <a:gd name="T18" fmla="*/ 13 w 13"/>
                  <a:gd name="T19" fmla="*/ 1 h 30"/>
                  <a:gd name="T20" fmla="*/ 0 w 13"/>
                  <a:gd name="T21" fmla="*/ 0 h 30"/>
                  <a:gd name="T22" fmla="*/ 0 w 13"/>
                  <a:gd name="T23"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0" y="28"/>
                    </a:moveTo>
                    <a:cubicBezTo>
                      <a:pt x="0" y="28"/>
                      <a:pt x="0" y="28"/>
                      <a:pt x="0" y="28"/>
                    </a:cubicBezTo>
                    <a:cubicBezTo>
                      <a:pt x="0" y="28"/>
                      <a:pt x="0" y="28"/>
                      <a:pt x="0" y="28"/>
                    </a:cubicBezTo>
                    <a:cubicBezTo>
                      <a:pt x="0" y="29"/>
                      <a:pt x="1" y="29"/>
                      <a:pt x="1" y="29"/>
                    </a:cubicBezTo>
                    <a:cubicBezTo>
                      <a:pt x="3" y="29"/>
                      <a:pt x="4" y="29"/>
                      <a:pt x="6" y="29"/>
                    </a:cubicBezTo>
                    <a:cubicBezTo>
                      <a:pt x="6" y="29"/>
                      <a:pt x="7" y="29"/>
                      <a:pt x="8" y="29"/>
                    </a:cubicBezTo>
                    <a:cubicBezTo>
                      <a:pt x="9" y="29"/>
                      <a:pt x="9" y="30"/>
                      <a:pt x="10" y="30"/>
                    </a:cubicBezTo>
                    <a:cubicBezTo>
                      <a:pt x="11" y="30"/>
                      <a:pt x="11" y="30"/>
                      <a:pt x="11" y="30"/>
                    </a:cubicBezTo>
                    <a:cubicBezTo>
                      <a:pt x="12" y="30"/>
                      <a:pt x="13" y="30"/>
                      <a:pt x="13" y="30"/>
                    </a:cubicBezTo>
                    <a:cubicBezTo>
                      <a:pt x="13" y="1"/>
                      <a:pt x="13" y="1"/>
                      <a:pt x="13" y="1"/>
                    </a:cubicBezTo>
                    <a:cubicBezTo>
                      <a:pt x="9" y="1"/>
                      <a:pt x="4" y="0"/>
                      <a:pt x="0" y="0"/>
                    </a:cubicBez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73" name="Freeform 169"/>
              <p:cNvSpPr>
                <a:spLocks/>
              </p:cNvSpPr>
              <p:nvPr/>
            </p:nvSpPr>
            <p:spPr bwMode="auto">
              <a:xfrm>
                <a:off x="10621963" y="3540126"/>
                <a:ext cx="52388" cy="112713"/>
              </a:xfrm>
              <a:custGeom>
                <a:avLst/>
                <a:gdLst>
                  <a:gd name="T0" fmla="*/ 0 w 14"/>
                  <a:gd name="T1" fmla="*/ 30 h 30"/>
                  <a:gd name="T2" fmla="*/ 14 w 14"/>
                  <a:gd name="T3" fmla="*/ 28 h 30"/>
                  <a:gd name="T4" fmla="*/ 14 w 14"/>
                  <a:gd name="T5" fmla="*/ 0 h 30"/>
                  <a:gd name="T6" fmla="*/ 0 w 14"/>
                  <a:gd name="T7" fmla="*/ 1 h 30"/>
                  <a:gd name="T8" fmla="*/ 0 w 14"/>
                  <a:gd name="T9" fmla="*/ 30 h 30"/>
                </a:gdLst>
                <a:ahLst/>
                <a:cxnLst>
                  <a:cxn ang="0">
                    <a:pos x="T0" y="T1"/>
                  </a:cxn>
                  <a:cxn ang="0">
                    <a:pos x="T2" y="T3"/>
                  </a:cxn>
                  <a:cxn ang="0">
                    <a:pos x="T4" y="T5"/>
                  </a:cxn>
                  <a:cxn ang="0">
                    <a:pos x="T6" y="T7"/>
                  </a:cxn>
                  <a:cxn ang="0">
                    <a:pos x="T8" y="T9"/>
                  </a:cxn>
                </a:cxnLst>
                <a:rect l="0" t="0" r="r" b="b"/>
                <a:pathLst>
                  <a:path w="14" h="30">
                    <a:moveTo>
                      <a:pt x="0" y="30"/>
                    </a:moveTo>
                    <a:cubicBezTo>
                      <a:pt x="5" y="29"/>
                      <a:pt x="10" y="29"/>
                      <a:pt x="14" y="28"/>
                    </a:cubicBezTo>
                    <a:cubicBezTo>
                      <a:pt x="14" y="0"/>
                      <a:pt x="14" y="0"/>
                      <a:pt x="14" y="0"/>
                    </a:cubicBezTo>
                    <a:cubicBezTo>
                      <a:pt x="10" y="0"/>
                      <a:pt x="5" y="1"/>
                      <a:pt x="0" y="1"/>
                    </a:cubicBez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74" name="Freeform 170"/>
              <p:cNvSpPr>
                <a:spLocks/>
              </p:cNvSpPr>
              <p:nvPr/>
            </p:nvSpPr>
            <p:spPr bwMode="auto">
              <a:xfrm>
                <a:off x="10163176" y="3449638"/>
                <a:ext cx="34925" cy="139700"/>
              </a:xfrm>
              <a:custGeom>
                <a:avLst/>
                <a:gdLst>
                  <a:gd name="T0" fmla="*/ 0 w 9"/>
                  <a:gd name="T1" fmla="*/ 24 h 37"/>
                  <a:gd name="T2" fmla="*/ 0 w 9"/>
                  <a:gd name="T3" fmla="*/ 27 h 37"/>
                  <a:gd name="T4" fmla="*/ 1 w 9"/>
                  <a:gd name="T5" fmla="*/ 28 h 37"/>
                  <a:gd name="T6" fmla="*/ 2 w 9"/>
                  <a:gd name="T7" fmla="*/ 30 h 37"/>
                  <a:gd name="T8" fmla="*/ 3 w 9"/>
                  <a:gd name="T9" fmla="*/ 31 h 37"/>
                  <a:gd name="T10" fmla="*/ 4 w 9"/>
                  <a:gd name="T11" fmla="*/ 33 h 37"/>
                  <a:gd name="T12" fmla="*/ 6 w 9"/>
                  <a:gd name="T13" fmla="*/ 34 h 37"/>
                  <a:gd name="T14" fmla="*/ 7 w 9"/>
                  <a:gd name="T15" fmla="*/ 36 h 37"/>
                  <a:gd name="T16" fmla="*/ 9 w 9"/>
                  <a:gd name="T17" fmla="*/ 37 h 37"/>
                  <a:gd name="T18" fmla="*/ 9 w 9"/>
                  <a:gd name="T19" fmla="*/ 8 h 37"/>
                  <a:gd name="T20" fmla="*/ 0 w 9"/>
                  <a:gd name="T21" fmla="*/ 0 h 37"/>
                  <a:gd name="T22" fmla="*/ 0 w 9"/>
                  <a:gd name="T2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7">
                    <a:moveTo>
                      <a:pt x="0" y="24"/>
                    </a:moveTo>
                    <a:cubicBezTo>
                      <a:pt x="0" y="25"/>
                      <a:pt x="0" y="26"/>
                      <a:pt x="0" y="27"/>
                    </a:cubicBezTo>
                    <a:cubicBezTo>
                      <a:pt x="1" y="27"/>
                      <a:pt x="1" y="28"/>
                      <a:pt x="1" y="28"/>
                    </a:cubicBezTo>
                    <a:cubicBezTo>
                      <a:pt x="1" y="29"/>
                      <a:pt x="1" y="29"/>
                      <a:pt x="2" y="30"/>
                    </a:cubicBezTo>
                    <a:cubicBezTo>
                      <a:pt x="2" y="30"/>
                      <a:pt x="2" y="31"/>
                      <a:pt x="3" y="31"/>
                    </a:cubicBezTo>
                    <a:cubicBezTo>
                      <a:pt x="3" y="32"/>
                      <a:pt x="4" y="32"/>
                      <a:pt x="4" y="33"/>
                    </a:cubicBezTo>
                    <a:cubicBezTo>
                      <a:pt x="5" y="33"/>
                      <a:pt x="5" y="34"/>
                      <a:pt x="6" y="34"/>
                    </a:cubicBezTo>
                    <a:cubicBezTo>
                      <a:pt x="6" y="35"/>
                      <a:pt x="7" y="35"/>
                      <a:pt x="7" y="36"/>
                    </a:cubicBezTo>
                    <a:cubicBezTo>
                      <a:pt x="8" y="36"/>
                      <a:pt x="8" y="36"/>
                      <a:pt x="9" y="37"/>
                    </a:cubicBezTo>
                    <a:cubicBezTo>
                      <a:pt x="9" y="8"/>
                      <a:pt x="9" y="8"/>
                      <a:pt x="9" y="8"/>
                    </a:cubicBezTo>
                    <a:cubicBezTo>
                      <a:pt x="5" y="6"/>
                      <a:pt x="2" y="3"/>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75" name="Freeform 171"/>
              <p:cNvSpPr>
                <a:spLocks/>
              </p:cNvSpPr>
              <p:nvPr/>
            </p:nvSpPr>
            <p:spPr bwMode="auto">
              <a:xfrm>
                <a:off x="10783888" y="3494088"/>
                <a:ext cx="49213" cy="128588"/>
              </a:xfrm>
              <a:custGeom>
                <a:avLst/>
                <a:gdLst>
                  <a:gd name="T0" fmla="*/ 13 w 13"/>
                  <a:gd name="T1" fmla="*/ 0 h 34"/>
                  <a:gd name="T2" fmla="*/ 0 w 13"/>
                  <a:gd name="T3" fmla="*/ 5 h 34"/>
                  <a:gd name="T4" fmla="*/ 0 w 13"/>
                  <a:gd name="T5" fmla="*/ 34 h 34"/>
                  <a:gd name="T6" fmla="*/ 1 w 13"/>
                  <a:gd name="T7" fmla="*/ 34 h 34"/>
                  <a:gd name="T8" fmla="*/ 1 w 13"/>
                  <a:gd name="T9" fmla="*/ 34 h 34"/>
                  <a:gd name="T10" fmla="*/ 8 w 13"/>
                  <a:gd name="T11" fmla="*/ 32 h 34"/>
                  <a:gd name="T12" fmla="*/ 8 w 13"/>
                  <a:gd name="T13" fmla="*/ 31 h 34"/>
                  <a:gd name="T14" fmla="*/ 13 w 13"/>
                  <a:gd name="T15" fmla="*/ 29 h 34"/>
                  <a:gd name="T16" fmla="*/ 13 w 13"/>
                  <a:gd name="T17" fmla="*/ 29 h 34"/>
                  <a:gd name="T18" fmla="*/ 13 w 13"/>
                  <a:gd name="T19" fmla="*/ 29 h 34"/>
                  <a:gd name="T20" fmla="*/ 13 w 13"/>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4">
                    <a:moveTo>
                      <a:pt x="13" y="0"/>
                    </a:moveTo>
                    <a:cubicBezTo>
                      <a:pt x="9" y="2"/>
                      <a:pt x="5" y="4"/>
                      <a:pt x="0" y="5"/>
                    </a:cubicBezTo>
                    <a:cubicBezTo>
                      <a:pt x="0" y="34"/>
                      <a:pt x="0" y="34"/>
                      <a:pt x="0" y="34"/>
                    </a:cubicBezTo>
                    <a:cubicBezTo>
                      <a:pt x="0" y="34"/>
                      <a:pt x="1" y="34"/>
                      <a:pt x="1" y="34"/>
                    </a:cubicBezTo>
                    <a:cubicBezTo>
                      <a:pt x="1" y="34"/>
                      <a:pt x="1" y="34"/>
                      <a:pt x="1" y="34"/>
                    </a:cubicBezTo>
                    <a:cubicBezTo>
                      <a:pt x="4" y="33"/>
                      <a:pt x="6" y="32"/>
                      <a:pt x="8" y="32"/>
                    </a:cubicBezTo>
                    <a:cubicBezTo>
                      <a:pt x="8" y="31"/>
                      <a:pt x="8" y="31"/>
                      <a:pt x="8" y="31"/>
                    </a:cubicBezTo>
                    <a:cubicBezTo>
                      <a:pt x="10" y="31"/>
                      <a:pt x="11" y="30"/>
                      <a:pt x="13" y="29"/>
                    </a:cubicBezTo>
                    <a:cubicBezTo>
                      <a:pt x="13" y="29"/>
                      <a:pt x="13" y="29"/>
                      <a:pt x="13" y="29"/>
                    </a:cubicBezTo>
                    <a:cubicBezTo>
                      <a:pt x="13" y="29"/>
                      <a:pt x="13" y="29"/>
                      <a:pt x="13" y="29"/>
                    </a:cubicBez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76" name="Freeform 172"/>
              <p:cNvSpPr>
                <a:spLocks/>
              </p:cNvSpPr>
              <p:nvPr/>
            </p:nvSpPr>
            <p:spPr bwMode="auto">
              <a:xfrm>
                <a:off x="10863263" y="3449638"/>
                <a:ext cx="33338" cy="139700"/>
              </a:xfrm>
              <a:custGeom>
                <a:avLst/>
                <a:gdLst>
                  <a:gd name="T0" fmla="*/ 9 w 9"/>
                  <a:gd name="T1" fmla="*/ 24 h 37"/>
                  <a:gd name="T2" fmla="*/ 9 w 9"/>
                  <a:gd name="T3" fmla="*/ 0 h 37"/>
                  <a:gd name="T4" fmla="*/ 0 w 9"/>
                  <a:gd name="T5" fmla="*/ 8 h 37"/>
                  <a:gd name="T6" fmla="*/ 0 w 9"/>
                  <a:gd name="T7" fmla="*/ 37 h 37"/>
                  <a:gd name="T8" fmla="*/ 1 w 9"/>
                  <a:gd name="T9" fmla="*/ 36 h 37"/>
                  <a:gd name="T10" fmla="*/ 1 w 9"/>
                  <a:gd name="T11" fmla="*/ 36 h 37"/>
                  <a:gd name="T12" fmla="*/ 1 w 9"/>
                  <a:gd name="T13" fmla="*/ 36 h 37"/>
                  <a:gd name="T14" fmla="*/ 3 w 9"/>
                  <a:gd name="T15" fmla="*/ 34 h 37"/>
                  <a:gd name="T16" fmla="*/ 4 w 9"/>
                  <a:gd name="T17" fmla="*/ 33 h 37"/>
                  <a:gd name="T18" fmla="*/ 5 w 9"/>
                  <a:gd name="T19" fmla="*/ 33 h 37"/>
                  <a:gd name="T20" fmla="*/ 5 w 9"/>
                  <a:gd name="T21" fmla="*/ 32 h 37"/>
                  <a:gd name="T22" fmla="*/ 7 w 9"/>
                  <a:gd name="T23" fmla="*/ 30 h 37"/>
                  <a:gd name="T24" fmla="*/ 7 w 9"/>
                  <a:gd name="T25" fmla="*/ 30 h 37"/>
                  <a:gd name="T26" fmla="*/ 7 w 9"/>
                  <a:gd name="T27" fmla="*/ 30 h 37"/>
                  <a:gd name="T28" fmla="*/ 8 w 9"/>
                  <a:gd name="T29" fmla="*/ 28 h 37"/>
                  <a:gd name="T30" fmla="*/ 8 w 9"/>
                  <a:gd name="T31" fmla="*/ 27 h 37"/>
                  <a:gd name="T32" fmla="*/ 8 w 9"/>
                  <a:gd name="T33" fmla="*/ 27 h 37"/>
                  <a:gd name="T34" fmla="*/ 8 w 9"/>
                  <a:gd name="T35" fmla="*/ 26 h 37"/>
                  <a:gd name="T36" fmla="*/ 9 w 9"/>
                  <a:gd name="T37" fmla="*/ 24 h 37"/>
                  <a:gd name="T38" fmla="*/ 9 w 9"/>
                  <a:gd name="T39"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37">
                    <a:moveTo>
                      <a:pt x="9" y="24"/>
                    </a:moveTo>
                    <a:cubicBezTo>
                      <a:pt x="9" y="0"/>
                      <a:pt x="9" y="0"/>
                      <a:pt x="9" y="0"/>
                    </a:cubicBezTo>
                    <a:cubicBezTo>
                      <a:pt x="7" y="3"/>
                      <a:pt x="4" y="6"/>
                      <a:pt x="0" y="8"/>
                    </a:cubicBezTo>
                    <a:cubicBezTo>
                      <a:pt x="0" y="37"/>
                      <a:pt x="0" y="37"/>
                      <a:pt x="0" y="37"/>
                    </a:cubicBezTo>
                    <a:cubicBezTo>
                      <a:pt x="0" y="36"/>
                      <a:pt x="1" y="36"/>
                      <a:pt x="1" y="36"/>
                    </a:cubicBezTo>
                    <a:cubicBezTo>
                      <a:pt x="1" y="36"/>
                      <a:pt x="1" y="36"/>
                      <a:pt x="1" y="36"/>
                    </a:cubicBezTo>
                    <a:cubicBezTo>
                      <a:pt x="1" y="36"/>
                      <a:pt x="1" y="36"/>
                      <a:pt x="1" y="36"/>
                    </a:cubicBezTo>
                    <a:cubicBezTo>
                      <a:pt x="2" y="35"/>
                      <a:pt x="3" y="34"/>
                      <a:pt x="3" y="34"/>
                    </a:cubicBezTo>
                    <a:cubicBezTo>
                      <a:pt x="4" y="34"/>
                      <a:pt x="4" y="33"/>
                      <a:pt x="4" y="33"/>
                    </a:cubicBezTo>
                    <a:cubicBezTo>
                      <a:pt x="4" y="33"/>
                      <a:pt x="4" y="33"/>
                      <a:pt x="5" y="33"/>
                    </a:cubicBezTo>
                    <a:cubicBezTo>
                      <a:pt x="5" y="32"/>
                      <a:pt x="5" y="32"/>
                      <a:pt x="5" y="32"/>
                    </a:cubicBezTo>
                    <a:cubicBezTo>
                      <a:pt x="6" y="31"/>
                      <a:pt x="6" y="31"/>
                      <a:pt x="7" y="30"/>
                    </a:cubicBezTo>
                    <a:cubicBezTo>
                      <a:pt x="7" y="30"/>
                      <a:pt x="7" y="30"/>
                      <a:pt x="7" y="30"/>
                    </a:cubicBezTo>
                    <a:cubicBezTo>
                      <a:pt x="7" y="30"/>
                      <a:pt x="7" y="30"/>
                      <a:pt x="7" y="30"/>
                    </a:cubicBezTo>
                    <a:cubicBezTo>
                      <a:pt x="7" y="29"/>
                      <a:pt x="7" y="29"/>
                      <a:pt x="8" y="28"/>
                    </a:cubicBezTo>
                    <a:cubicBezTo>
                      <a:pt x="8" y="28"/>
                      <a:pt x="8" y="28"/>
                      <a:pt x="8" y="27"/>
                    </a:cubicBezTo>
                    <a:cubicBezTo>
                      <a:pt x="8" y="27"/>
                      <a:pt x="8" y="27"/>
                      <a:pt x="8" y="27"/>
                    </a:cubicBezTo>
                    <a:cubicBezTo>
                      <a:pt x="8" y="26"/>
                      <a:pt x="8" y="26"/>
                      <a:pt x="8" y="26"/>
                    </a:cubicBezTo>
                    <a:cubicBezTo>
                      <a:pt x="9" y="25"/>
                      <a:pt x="9" y="25"/>
                      <a:pt x="9" y="24"/>
                    </a:cubicBezTo>
                    <a:cubicBezTo>
                      <a:pt x="9" y="24"/>
                      <a:pt x="9" y="24"/>
                      <a:pt x="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77" name="Freeform 173"/>
              <p:cNvSpPr>
                <a:spLocks/>
              </p:cNvSpPr>
              <p:nvPr/>
            </p:nvSpPr>
            <p:spPr bwMode="auto">
              <a:xfrm>
                <a:off x="10542588" y="3548063"/>
                <a:ext cx="53975" cy="107950"/>
              </a:xfrm>
              <a:custGeom>
                <a:avLst/>
                <a:gdLst>
                  <a:gd name="T0" fmla="*/ 0 w 14"/>
                  <a:gd name="T1" fmla="*/ 29 h 29"/>
                  <a:gd name="T2" fmla="*/ 5 w 14"/>
                  <a:gd name="T3" fmla="*/ 29 h 29"/>
                  <a:gd name="T4" fmla="*/ 7 w 14"/>
                  <a:gd name="T5" fmla="*/ 29 h 29"/>
                  <a:gd name="T6" fmla="*/ 7 w 14"/>
                  <a:gd name="T7" fmla="*/ 29 h 29"/>
                  <a:gd name="T8" fmla="*/ 14 w 14"/>
                  <a:gd name="T9" fmla="*/ 28 h 29"/>
                  <a:gd name="T10" fmla="*/ 14 w 14"/>
                  <a:gd name="T11" fmla="*/ 0 h 29"/>
                  <a:gd name="T12" fmla="*/ 0 w 14"/>
                  <a:gd name="T13" fmla="*/ 0 h 29"/>
                  <a:gd name="T14" fmla="*/ 0 w 14"/>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9">
                    <a:moveTo>
                      <a:pt x="0" y="29"/>
                    </a:moveTo>
                    <a:cubicBezTo>
                      <a:pt x="2" y="29"/>
                      <a:pt x="3" y="29"/>
                      <a:pt x="5" y="29"/>
                    </a:cubicBezTo>
                    <a:cubicBezTo>
                      <a:pt x="6" y="29"/>
                      <a:pt x="6" y="29"/>
                      <a:pt x="7" y="29"/>
                    </a:cubicBezTo>
                    <a:cubicBezTo>
                      <a:pt x="7" y="29"/>
                      <a:pt x="7" y="29"/>
                      <a:pt x="7" y="29"/>
                    </a:cubicBezTo>
                    <a:cubicBezTo>
                      <a:pt x="9" y="29"/>
                      <a:pt x="11" y="29"/>
                      <a:pt x="14" y="28"/>
                    </a:cubicBezTo>
                    <a:cubicBezTo>
                      <a:pt x="14" y="0"/>
                      <a:pt x="14" y="0"/>
                      <a:pt x="14" y="0"/>
                    </a:cubicBezTo>
                    <a:cubicBezTo>
                      <a:pt x="9" y="0"/>
                      <a:pt x="5" y="0"/>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78" name="Freeform 174"/>
              <p:cNvSpPr>
                <a:spLocks/>
              </p:cNvSpPr>
              <p:nvPr/>
            </p:nvSpPr>
            <p:spPr bwMode="auto">
              <a:xfrm>
                <a:off x="10704513" y="3524251"/>
                <a:ext cx="49213" cy="117475"/>
              </a:xfrm>
              <a:custGeom>
                <a:avLst/>
                <a:gdLst>
                  <a:gd name="T0" fmla="*/ 0 w 13"/>
                  <a:gd name="T1" fmla="*/ 31 h 31"/>
                  <a:gd name="T2" fmla="*/ 10 w 13"/>
                  <a:gd name="T3" fmla="*/ 29 h 31"/>
                  <a:gd name="T4" fmla="*/ 11 w 13"/>
                  <a:gd name="T5" fmla="*/ 29 h 31"/>
                  <a:gd name="T6" fmla="*/ 12 w 13"/>
                  <a:gd name="T7" fmla="*/ 28 h 31"/>
                  <a:gd name="T8" fmla="*/ 13 w 13"/>
                  <a:gd name="T9" fmla="*/ 28 h 31"/>
                  <a:gd name="T10" fmla="*/ 13 w 13"/>
                  <a:gd name="T11" fmla="*/ 0 h 31"/>
                  <a:gd name="T12" fmla="*/ 0 w 13"/>
                  <a:gd name="T13" fmla="*/ 2 h 31"/>
                  <a:gd name="T14" fmla="*/ 0 w 13"/>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0" y="31"/>
                    </a:moveTo>
                    <a:cubicBezTo>
                      <a:pt x="3" y="31"/>
                      <a:pt x="7" y="30"/>
                      <a:pt x="10" y="29"/>
                    </a:cubicBezTo>
                    <a:cubicBezTo>
                      <a:pt x="10" y="29"/>
                      <a:pt x="11" y="29"/>
                      <a:pt x="11" y="29"/>
                    </a:cubicBezTo>
                    <a:cubicBezTo>
                      <a:pt x="12" y="29"/>
                      <a:pt x="12" y="29"/>
                      <a:pt x="12" y="28"/>
                    </a:cubicBezTo>
                    <a:cubicBezTo>
                      <a:pt x="13" y="28"/>
                      <a:pt x="13" y="28"/>
                      <a:pt x="13" y="28"/>
                    </a:cubicBezTo>
                    <a:cubicBezTo>
                      <a:pt x="13" y="0"/>
                      <a:pt x="13" y="0"/>
                      <a:pt x="13" y="0"/>
                    </a:cubicBezTo>
                    <a:cubicBezTo>
                      <a:pt x="9" y="1"/>
                      <a:pt x="4" y="2"/>
                      <a:pt x="0" y="2"/>
                    </a:cubicBez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79" name="Freeform 175"/>
              <p:cNvSpPr>
                <a:spLocks/>
              </p:cNvSpPr>
              <p:nvPr/>
            </p:nvSpPr>
            <p:spPr bwMode="auto">
              <a:xfrm>
                <a:off x="10464801" y="3548063"/>
                <a:ext cx="47625" cy="107950"/>
              </a:xfrm>
              <a:custGeom>
                <a:avLst/>
                <a:gdLst>
                  <a:gd name="T0" fmla="*/ 0 w 13"/>
                  <a:gd name="T1" fmla="*/ 28 h 29"/>
                  <a:gd name="T2" fmla="*/ 2 w 13"/>
                  <a:gd name="T3" fmla="*/ 29 h 29"/>
                  <a:gd name="T4" fmla="*/ 6 w 13"/>
                  <a:gd name="T5" fmla="*/ 29 h 29"/>
                  <a:gd name="T6" fmla="*/ 8 w 13"/>
                  <a:gd name="T7" fmla="*/ 29 h 29"/>
                  <a:gd name="T8" fmla="*/ 8 w 13"/>
                  <a:gd name="T9" fmla="*/ 29 h 29"/>
                  <a:gd name="T10" fmla="*/ 13 w 13"/>
                  <a:gd name="T11" fmla="*/ 29 h 29"/>
                  <a:gd name="T12" fmla="*/ 13 w 13"/>
                  <a:gd name="T13" fmla="*/ 0 h 29"/>
                  <a:gd name="T14" fmla="*/ 0 w 13"/>
                  <a:gd name="T15" fmla="*/ 0 h 29"/>
                  <a:gd name="T16" fmla="*/ 0 w 13"/>
                  <a:gd name="T1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9">
                    <a:moveTo>
                      <a:pt x="0" y="28"/>
                    </a:moveTo>
                    <a:cubicBezTo>
                      <a:pt x="1" y="29"/>
                      <a:pt x="1" y="29"/>
                      <a:pt x="2" y="29"/>
                    </a:cubicBezTo>
                    <a:cubicBezTo>
                      <a:pt x="3" y="29"/>
                      <a:pt x="5" y="29"/>
                      <a:pt x="6" y="29"/>
                    </a:cubicBezTo>
                    <a:cubicBezTo>
                      <a:pt x="7" y="29"/>
                      <a:pt x="7" y="29"/>
                      <a:pt x="8" y="29"/>
                    </a:cubicBezTo>
                    <a:cubicBezTo>
                      <a:pt x="8" y="29"/>
                      <a:pt x="8" y="29"/>
                      <a:pt x="8" y="29"/>
                    </a:cubicBezTo>
                    <a:cubicBezTo>
                      <a:pt x="10" y="29"/>
                      <a:pt x="12" y="29"/>
                      <a:pt x="13" y="29"/>
                    </a:cubicBezTo>
                    <a:cubicBezTo>
                      <a:pt x="13" y="0"/>
                      <a:pt x="13" y="0"/>
                      <a:pt x="13" y="0"/>
                    </a:cubicBezTo>
                    <a:cubicBezTo>
                      <a:pt x="9" y="0"/>
                      <a:pt x="4" y="0"/>
                      <a:pt x="0" y="0"/>
                    </a:cubicBez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80" name="Freeform 176"/>
              <p:cNvSpPr>
                <a:spLocks/>
              </p:cNvSpPr>
              <p:nvPr/>
            </p:nvSpPr>
            <p:spPr bwMode="auto">
              <a:xfrm>
                <a:off x="10223501" y="3359151"/>
                <a:ext cx="52388" cy="128588"/>
              </a:xfrm>
              <a:custGeom>
                <a:avLst/>
                <a:gdLst>
                  <a:gd name="T0" fmla="*/ 0 w 14"/>
                  <a:gd name="T1" fmla="*/ 29 h 34"/>
                  <a:gd name="T2" fmla="*/ 3 w 14"/>
                  <a:gd name="T3" fmla="*/ 30 h 34"/>
                  <a:gd name="T4" fmla="*/ 5 w 14"/>
                  <a:gd name="T5" fmla="*/ 31 h 34"/>
                  <a:gd name="T6" fmla="*/ 8 w 14"/>
                  <a:gd name="T7" fmla="*/ 32 h 34"/>
                  <a:gd name="T8" fmla="*/ 11 w 14"/>
                  <a:gd name="T9" fmla="*/ 33 h 34"/>
                  <a:gd name="T10" fmla="*/ 11 w 14"/>
                  <a:gd name="T11" fmla="*/ 33 h 34"/>
                  <a:gd name="T12" fmla="*/ 14 w 14"/>
                  <a:gd name="T13" fmla="*/ 34 h 34"/>
                  <a:gd name="T14" fmla="*/ 14 w 14"/>
                  <a:gd name="T15" fmla="*/ 5 h 34"/>
                  <a:gd name="T16" fmla="*/ 0 w 14"/>
                  <a:gd name="T17" fmla="*/ 0 h 34"/>
                  <a:gd name="T18" fmla="*/ 0 w 14"/>
                  <a:gd name="T19"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34">
                    <a:moveTo>
                      <a:pt x="0" y="29"/>
                    </a:moveTo>
                    <a:cubicBezTo>
                      <a:pt x="1" y="29"/>
                      <a:pt x="2" y="29"/>
                      <a:pt x="3" y="30"/>
                    </a:cubicBezTo>
                    <a:cubicBezTo>
                      <a:pt x="4" y="30"/>
                      <a:pt x="4" y="30"/>
                      <a:pt x="5" y="31"/>
                    </a:cubicBezTo>
                    <a:cubicBezTo>
                      <a:pt x="6" y="31"/>
                      <a:pt x="7" y="32"/>
                      <a:pt x="8" y="32"/>
                    </a:cubicBezTo>
                    <a:cubicBezTo>
                      <a:pt x="9" y="32"/>
                      <a:pt x="10" y="32"/>
                      <a:pt x="11" y="33"/>
                    </a:cubicBezTo>
                    <a:cubicBezTo>
                      <a:pt x="11" y="33"/>
                      <a:pt x="11" y="33"/>
                      <a:pt x="11" y="33"/>
                    </a:cubicBezTo>
                    <a:cubicBezTo>
                      <a:pt x="12" y="33"/>
                      <a:pt x="13" y="33"/>
                      <a:pt x="14" y="34"/>
                    </a:cubicBezTo>
                    <a:cubicBezTo>
                      <a:pt x="14" y="5"/>
                      <a:pt x="14" y="5"/>
                      <a:pt x="14" y="5"/>
                    </a:cubicBezTo>
                    <a:cubicBezTo>
                      <a:pt x="9" y="3"/>
                      <a:pt x="4" y="2"/>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81" name="Freeform 177"/>
              <p:cNvSpPr>
                <a:spLocks/>
              </p:cNvSpPr>
              <p:nvPr/>
            </p:nvSpPr>
            <p:spPr bwMode="auto">
              <a:xfrm>
                <a:off x="10306051" y="3386138"/>
                <a:ext cx="49213" cy="120650"/>
              </a:xfrm>
              <a:custGeom>
                <a:avLst/>
                <a:gdLst>
                  <a:gd name="T0" fmla="*/ 0 w 13"/>
                  <a:gd name="T1" fmla="*/ 29 h 32"/>
                  <a:gd name="T2" fmla="*/ 3 w 13"/>
                  <a:gd name="T3" fmla="*/ 30 h 32"/>
                  <a:gd name="T4" fmla="*/ 4 w 13"/>
                  <a:gd name="T5" fmla="*/ 30 h 32"/>
                  <a:gd name="T6" fmla="*/ 6 w 13"/>
                  <a:gd name="T7" fmla="*/ 30 h 32"/>
                  <a:gd name="T8" fmla="*/ 9 w 13"/>
                  <a:gd name="T9" fmla="*/ 31 h 32"/>
                  <a:gd name="T10" fmla="*/ 12 w 13"/>
                  <a:gd name="T11" fmla="*/ 31 h 32"/>
                  <a:gd name="T12" fmla="*/ 13 w 13"/>
                  <a:gd name="T13" fmla="*/ 32 h 32"/>
                  <a:gd name="T14" fmla="*/ 13 w 13"/>
                  <a:gd name="T15" fmla="*/ 3 h 32"/>
                  <a:gd name="T16" fmla="*/ 0 w 13"/>
                  <a:gd name="T17" fmla="*/ 0 h 32"/>
                  <a:gd name="T18" fmla="*/ 0 w 13"/>
                  <a:gd name="T19"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32">
                    <a:moveTo>
                      <a:pt x="0" y="29"/>
                    </a:moveTo>
                    <a:cubicBezTo>
                      <a:pt x="1" y="29"/>
                      <a:pt x="2" y="29"/>
                      <a:pt x="3" y="30"/>
                    </a:cubicBezTo>
                    <a:cubicBezTo>
                      <a:pt x="3" y="30"/>
                      <a:pt x="4" y="30"/>
                      <a:pt x="4" y="30"/>
                    </a:cubicBezTo>
                    <a:cubicBezTo>
                      <a:pt x="5" y="30"/>
                      <a:pt x="6" y="30"/>
                      <a:pt x="6" y="30"/>
                    </a:cubicBezTo>
                    <a:cubicBezTo>
                      <a:pt x="7" y="31"/>
                      <a:pt x="8" y="31"/>
                      <a:pt x="9" y="31"/>
                    </a:cubicBezTo>
                    <a:cubicBezTo>
                      <a:pt x="10" y="31"/>
                      <a:pt x="11" y="31"/>
                      <a:pt x="12" y="31"/>
                    </a:cubicBezTo>
                    <a:cubicBezTo>
                      <a:pt x="12" y="32"/>
                      <a:pt x="13" y="32"/>
                      <a:pt x="13" y="32"/>
                    </a:cubicBezTo>
                    <a:cubicBezTo>
                      <a:pt x="13" y="3"/>
                      <a:pt x="13" y="3"/>
                      <a:pt x="13" y="3"/>
                    </a:cubicBezTo>
                    <a:cubicBezTo>
                      <a:pt x="8" y="2"/>
                      <a:pt x="4" y="1"/>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82" name="Freeform 178"/>
              <p:cNvSpPr>
                <a:spLocks/>
              </p:cNvSpPr>
              <p:nvPr/>
            </p:nvSpPr>
            <p:spPr bwMode="auto">
              <a:xfrm>
                <a:off x="10385426" y="3400426"/>
                <a:ext cx="49213" cy="112713"/>
              </a:xfrm>
              <a:custGeom>
                <a:avLst/>
                <a:gdLst>
                  <a:gd name="T0" fmla="*/ 0 w 13"/>
                  <a:gd name="T1" fmla="*/ 29 h 30"/>
                  <a:gd name="T2" fmla="*/ 0 w 13"/>
                  <a:gd name="T3" fmla="*/ 29 h 30"/>
                  <a:gd name="T4" fmla="*/ 0 w 13"/>
                  <a:gd name="T5" fmla="*/ 29 h 30"/>
                  <a:gd name="T6" fmla="*/ 1 w 13"/>
                  <a:gd name="T7" fmla="*/ 29 h 30"/>
                  <a:gd name="T8" fmla="*/ 6 w 13"/>
                  <a:gd name="T9" fmla="*/ 30 h 30"/>
                  <a:gd name="T10" fmla="*/ 8 w 13"/>
                  <a:gd name="T11" fmla="*/ 30 h 30"/>
                  <a:gd name="T12" fmla="*/ 10 w 13"/>
                  <a:gd name="T13" fmla="*/ 30 h 30"/>
                  <a:gd name="T14" fmla="*/ 11 w 13"/>
                  <a:gd name="T15" fmla="*/ 30 h 30"/>
                  <a:gd name="T16" fmla="*/ 13 w 13"/>
                  <a:gd name="T17" fmla="*/ 30 h 30"/>
                  <a:gd name="T18" fmla="*/ 13 w 13"/>
                  <a:gd name="T19" fmla="*/ 2 h 30"/>
                  <a:gd name="T20" fmla="*/ 0 w 13"/>
                  <a:gd name="T21" fmla="*/ 0 h 30"/>
                  <a:gd name="T22" fmla="*/ 0 w 13"/>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0" y="29"/>
                    </a:moveTo>
                    <a:cubicBezTo>
                      <a:pt x="0" y="29"/>
                      <a:pt x="0" y="29"/>
                      <a:pt x="0" y="29"/>
                    </a:cubicBezTo>
                    <a:cubicBezTo>
                      <a:pt x="0" y="29"/>
                      <a:pt x="0" y="29"/>
                      <a:pt x="0" y="29"/>
                    </a:cubicBezTo>
                    <a:cubicBezTo>
                      <a:pt x="0" y="29"/>
                      <a:pt x="1" y="29"/>
                      <a:pt x="1" y="29"/>
                    </a:cubicBezTo>
                    <a:cubicBezTo>
                      <a:pt x="3" y="29"/>
                      <a:pt x="4" y="29"/>
                      <a:pt x="6" y="30"/>
                    </a:cubicBezTo>
                    <a:cubicBezTo>
                      <a:pt x="6" y="30"/>
                      <a:pt x="7" y="30"/>
                      <a:pt x="8" y="30"/>
                    </a:cubicBezTo>
                    <a:cubicBezTo>
                      <a:pt x="9" y="30"/>
                      <a:pt x="9" y="30"/>
                      <a:pt x="10" y="30"/>
                    </a:cubicBezTo>
                    <a:cubicBezTo>
                      <a:pt x="11" y="30"/>
                      <a:pt x="11" y="30"/>
                      <a:pt x="11" y="30"/>
                    </a:cubicBezTo>
                    <a:cubicBezTo>
                      <a:pt x="12" y="30"/>
                      <a:pt x="13" y="30"/>
                      <a:pt x="13" y="30"/>
                    </a:cubicBezTo>
                    <a:cubicBezTo>
                      <a:pt x="13" y="2"/>
                      <a:pt x="13" y="2"/>
                      <a:pt x="13" y="2"/>
                    </a:cubicBezTo>
                    <a:cubicBezTo>
                      <a:pt x="9" y="1"/>
                      <a:pt x="4" y="1"/>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83" name="Freeform 179"/>
              <p:cNvSpPr>
                <a:spLocks/>
              </p:cNvSpPr>
              <p:nvPr/>
            </p:nvSpPr>
            <p:spPr bwMode="auto">
              <a:xfrm>
                <a:off x="10621963" y="3400426"/>
                <a:ext cx="52388" cy="112713"/>
              </a:xfrm>
              <a:custGeom>
                <a:avLst/>
                <a:gdLst>
                  <a:gd name="T0" fmla="*/ 0 w 14"/>
                  <a:gd name="T1" fmla="*/ 30 h 30"/>
                  <a:gd name="T2" fmla="*/ 14 w 14"/>
                  <a:gd name="T3" fmla="*/ 29 h 30"/>
                  <a:gd name="T4" fmla="*/ 14 w 14"/>
                  <a:gd name="T5" fmla="*/ 0 h 30"/>
                  <a:gd name="T6" fmla="*/ 0 w 14"/>
                  <a:gd name="T7" fmla="*/ 2 h 30"/>
                  <a:gd name="T8" fmla="*/ 0 w 14"/>
                  <a:gd name="T9" fmla="*/ 30 h 30"/>
                </a:gdLst>
                <a:ahLst/>
                <a:cxnLst>
                  <a:cxn ang="0">
                    <a:pos x="T0" y="T1"/>
                  </a:cxn>
                  <a:cxn ang="0">
                    <a:pos x="T2" y="T3"/>
                  </a:cxn>
                  <a:cxn ang="0">
                    <a:pos x="T4" y="T5"/>
                  </a:cxn>
                  <a:cxn ang="0">
                    <a:pos x="T6" y="T7"/>
                  </a:cxn>
                  <a:cxn ang="0">
                    <a:pos x="T8" y="T9"/>
                  </a:cxn>
                </a:cxnLst>
                <a:rect l="0" t="0" r="r" b="b"/>
                <a:pathLst>
                  <a:path w="14" h="30">
                    <a:moveTo>
                      <a:pt x="0" y="30"/>
                    </a:moveTo>
                    <a:cubicBezTo>
                      <a:pt x="5" y="30"/>
                      <a:pt x="10" y="29"/>
                      <a:pt x="14" y="29"/>
                    </a:cubicBezTo>
                    <a:cubicBezTo>
                      <a:pt x="14" y="0"/>
                      <a:pt x="14" y="0"/>
                      <a:pt x="14" y="0"/>
                    </a:cubicBezTo>
                    <a:cubicBezTo>
                      <a:pt x="10" y="1"/>
                      <a:pt x="5" y="1"/>
                      <a:pt x="0" y="2"/>
                    </a:cubicBez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84" name="Freeform 180"/>
              <p:cNvSpPr>
                <a:spLocks/>
              </p:cNvSpPr>
              <p:nvPr/>
            </p:nvSpPr>
            <p:spPr bwMode="auto">
              <a:xfrm>
                <a:off x="10163176" y="3309938"/>
                <a:ext cx="34925" cy="139700"/>
              </a:xfrm>
              <a:custGeom>
                <a:avLst/>
                <a:gdLst>
                  <a:gd name="T0" fmla="*/ 0 w 9"/>
                  <a:gd name="T1" fmla="*/ 24 h 37"/>
                  <a:gd name="T2" fmla="*/ 0 w 9"/>
                  <a:gd name="T3" fmla="*/ 27 h 37"/>
                  <a:gd name="T4" fmla="*/ 1 w 9"/>
                  <a:gd name="T5" fmla="*/ 28 h 37"/>
                  <a:gd name="T6" fmla="*/ 2 w 9"/>
                  <a:gd name="T7" fmla="*/ 30 h 37"/>
                  <a:gd name="T8" fmla="*/ 3 w 9"/>
                  <a:gd name="T9" fmla="*/ 32 h 37"/>
                  <a:gd name="T10" fmla="*/ 4 w 9"/>
                  <a:gd name="T11" fmla="*/ 33 h 37"/>
                  <a:gd name="T12" fmla="*/ 6 w 9"/>
                  <a:gd name="T13" fmla="*/ 35 h 37"/>
                  <a:gd name="T14" fmla="*/ 7 w 9"/>
                  <a:gd name="T15" fmla="*/ 36 h 37"/>
                  <a:gd name="T16" fmla="*/ 9 w 9"/>
                  <a:gd name="T17" fmla="*/ 37 h 37"/>
                  <a:gd name="T18" fmla="*/ 9 w 9"/>
                  <a:gd name="T19" fmla="*/ 9 h 37"/>
                  <a:gd name="T20" fmla="*/ 0 w 9"/>
                  <a:gd name="T21" fmla="*/ 0 h 37"/>
                  <a:gd name="T22" fmla="*/ 0 w 9"/>
                  <a:gd name="T2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7">
                    <a:moveTo>
                      <a:pt x="0" y="24"/>
                    </a:moveTo>
                    <a:cubicBezTo>
                      <a:pt x="0" y="25"/>
                      <a:pt x="0" y="26"/>
                      <a:pt x="0" y="27"/>
                    </a:cubicBezTo>
                    <a:cubicBezTo>
                      <a:pt x="1" y="28"/>
                      <a:pt x="1" y="28"/>
                      <a:pt x="1" y="28"/>
                    </a:cubicBezTo>
                    <a:cubicBezTo>
                      <a:pt x="1" y="29"/>
                      <a:pt x="1" y="30"/>
                      <a:pt x="2" y="30"/>
                    </a:cubicBezTo>
                    <a:cubicBezTo>
                      <a:pt x="2" y="31"/>
                      <a:pt x="2" y="31"/>
                      <a:pt x="3" y="32"/>
                    </a:cubicBezTo>
                    <a:cubicBezTo>
                      <a:pt x="3" y="32"/>
                      <a:pt x="4" y="33"/>
                      <a:pt x="4" y="33"/>
                    </a:cubicBezTo>
                    <a:cubicBezTo>
                      <a:pt x="5" y="34"/>
                      <a:pt x="5" y="34"/>
                      <a:pt x="6" y="35"/>
                    </a:cubicBezTo>
                    <a:cubicBezTo>
                      <a:pt x="6" y="35"/>
                      <a:pt x="7" y="36"/>
                      <a:pt x="7" y="36"/>
                    </a:cubicBezTo>
                    <a:cubicBezTo>
                      <a:pt x="8" y="36"/>
                      <a:pt x="8" y="37"/>
                      <a:pt x="9" y="37"/>
                    </a:cubicBezTo>
                    <a:cubicBezTo>
                      <a:pt x="9" y="9"/>
                      <a:pt x="9" y="9"/>
                      <a:pt x="9" y="9"/>
                    </a:cubicBezTo>
                    <a:cubicBezTo>
                      <a:pt x="5" y="6"/>
                      <a:pt x="2" y="3"/>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85" name="Freeform 181"/>
              <p:cNvSpPr>
                <a:spLocks/>
              </p:cNvSpPr>
              <p:nvPr/>
            </p:nvSpPr>
            <p:spPr bwMode="auto">
              <a:xfrm>
                <a:off x="10783888" y="3359151"/>
                <a:ext cx="49213" cy="128588"/>
              </a:xfrm>
              <a:custGeom>
                <a:avLst/>
                <a:gdLst>
                  <a:gd name="T0" fmla="*/ 13 w 13"/>
                  <a:gd name="T1" fmla="*/ 0 h 34"/>
                  <a:gd name="T2" fmla="*/ 0 w 13"/>
                  <a:gd name="T3" fmla="*/ 5 h 34"/>
                  <a:gd name="T4" fmla="*/ 0 w 13"/>
                  <a:gd name="T5" fmla="*/ 34 h 34"/>
                  <a:gd name="T6" fmla="*/ 1 w 13"/>
                  <a:gd name="T7" fmla="*/ 33 h 34"/>
                  <a:gd name="T8" fmla="*/ 1 w 13"/>
                  <a:gd name="T9" fmla="*/ 33 h 34"/>
                  <a:gd name="T10" fmla="*/ 8 w 13"/>
                  <a:gd name="T11" fmla="*/ 31 h 34"/>
                  <a:gd name="T12" fmla="*/ 8 w 13"/>
                  <a:gd name="T13" fmla="*/ 31 h 34"/>
                  <a:gd name="T14" fmla="*/ 13 w 13"/>
                  <a:gd name="T15" fmla="*/ 29 h 34"/>
                  <a:gd name="T16" fmla="*/ 13 w 13"/>
                  <a:gd name="T17" fmla="*/ 29 h 34"/>
                  <a:gd name="T18" fmla="*/ 13 w 13"/>
                  <a:gd name="T19" fmla="*/ 29 h 34"/>
                  <a:gd name="T20" fmla="*/ 13 w 13"/>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4">
                    <a:moveTo>
                      <a:pt x="13" y="0"/>
                    </a:moveTo>
                    <a:cubicBezTo>
                      <a:pt x="9" y="2"/>
                      <a:pt x="5" y="3"/>
                      <a:pt x="0" y="5"/>
                    </a:cubicBezTo>
                    <a:cubicBezTo>
                      <a:pt x="0" y="34"/>
                      <a:pt x="0" y="34"/>
                      <a:pt x="0" y="34"/>
                    </a:cubicBezTo>
                    <a:cubicBezTo>
                      <a:pt x="0" y="34"/>
                      <a:pt x="1" y="33"/>
                      <a:pt x="1" y="33"/>
                    </a:cubicBezTo>
                    <a:cubicBezTo>
                      <a:pt x="1" y="33"/>
                      <a:pt x="1" y="33"/>
                      <a:pt x="1" y="33"/>
                    </a:cubicBezTo>
                    <a:cubicBezTo>
                      <a:pt x="4" y="33"/>
                      <a:pt x="6" y="32"/>
                      <a:pt x="8" y="31"/>
                    </a:cubicBezTo>
                    <a:cubicBezTo>
                      <a:pt x="8" y="31"/>
                      <a:pt x="8" y="31"/>
                      <a:pt x="8" y="31"/>
                    </a:cubicBezTo>
                    <a:cubicBezTo>
                      <a:pt x="10" y="30"/>
                      <a:pt x="11" y="30"/>
                      <a:pt x="13" y="29"/>
                    </a:cubicBezTo>
                    <a:cubicBezTo>
                      <a:pt x="13" y="29"/>
                      <a:pt x="13" y="29"/>
                      <a:pt x="13" y="29"/>
                    </a:cubicBezTo>
                    <a:cubicBezTo>
                      <a:pt x="13" y="29"/>
                      <a:pt x="13" y="29"/>
                      <a:pt x="13" y="29"/>
                    </a:cubicBez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86" name="Freeform 182"/>
              <p:cNvSpPr>
                <a:spLocks/>
              </p:cNvSpPr>
              <p:nvPr/>
            </p:nvSpPr>
            <p:spPr bwMode="auto">
              <a:xfrm>
                <a:off x="10863263" y="3309938"/>
                <a:ext cx="33338" cy="139700"/>
              </a:xfrm>
              <a:custGeom>
                <a:avLst/>
                <a:gdLst>
                  <a:gd name="T0" fmla="*/ 9 w 9"/>
                  <a:gd name="T1" fmla="*/ 24 h 37"/>
                  <a:gd name="T2" fmla="*/ 9 w 9"/>
                  <a:gd name="T3" fmla="*/ 0 h 37"/>
                  <a:gd name="T4" fmla="*/ 0 w 9"/>
                  <a:gd name="T5" fmla="*/ 9 h 37"/>
                  <a:gd name="T6" fmla="*/ 0 w 9"/>
                  <a:gd name="T7" fmla="*/ 37 h 37"/>
                  <a:gd name="T8" fmla="*/ 1 w 9"/>
                  <a:gd name="T9" fmla="*/ 37 h 37"/>
                  <a:gd name="T10" fmla="*/ 1 w 9"/>
                  <a:gd name="T11" fmla="*/ 36 h 37"/>
                  <a:gd name="T12" fmla="*/ 1 w 9"/>
                  <a:gd name="T13" fmla="*/ 36 h 37"/>
                  <a:gd name="T14" fmla="*/ 3 w 9"/>
                  <a:gd name="T15" fmla="*/ 34 h 37"/>
                  <a:gd name="T16" fmla="*/ 4 w 9"/>
                  <a:gd name="T17" fmla="*/ 34 h 37"/>
                  <a:gd name="T18" fmla="*/ 5 w 9"/>
                  <a:gd name="T19" fmla="*/ 33 h 37"/>
                  <a:gd name="T20" fmla="*/ 5 w 9"/>
                  <a:gd name="T21" fmla="*/ 33 h 37"/>
                  <a:gd name="T22" fmla="*/ 7 w 9"/>
                  <a:gd name="T23" fmla="*/ 31 h 37"/>
                  <a:gd name="T24" fmla="*/ 7 w 9"/>
                  <a:gd name="T25" fmla="*/ 31 h 37"/>
                  <a:gd name="T26" fmla="*/ 7 w 9"/>
                  <a:gd name="T27" fmla="*/ 30 h 37"/>
                  <a:gd name="T28" fmla="*/ 8 w 9"/>
                  <a:gd name="T29" fmla="*/ 29 h 37"/>
                  <a:gd name="T30" fmla="*/ 8 w 9"/>
                  <a:gd name="T31" fmla="*/ 28 h 37"/>
                  <a:gd name="T32" fmla="*/ 8 w 9"/>
                  <a:gd name="T33" fmla="*/ 27 h 37"/>
                  <a:gd name="T34" fmla="*/ 8 w 9"/>
                  <a:gd name="T35" fmla="*/ 27 h 37"/>
                  <a:gd name="T36" fmla="*/ 9 w 9"/>
                  <a:gd name="T37" fmla="*/ 25 h 37"/>
                  <a:gd name="T38" fmla="*/ 9 w 9"/>
                  <a:gd name="T39"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37">
                    <a:moveTo>
                      <a:pt x="9" y="24"/>
                    </a:moveTo>
                    <a:cubicBezTo>
                      <a:pt x="9" y="0"/>
                      <a:pt x="9" y="0"/>
                      <a:pt x="9" y="0"/>
                    </a:cubicBezTo>
                    <a:cubicBezTo>
                      <a:pt x="7" y="3"/>
                      <a:pt x="4" y="6"/>
                      <a:pt x="0" y="9"/>
                    </a:cubicBezTo>
                    <a:cubicBezTo>
                      <a:pt x="0" y="37"/>
                      <a:pt x="0" y="37"/>
                      <a:pt x="0" y="37"/>
                    </a:cubicBezTo>
                    <a:cubicBezTo>
                      <a:pt x="0" y="37"/>
                      <a:pt x="1" y="37"/>
                      <a:pt x="1" y="37"/>
                    </a:cubicBezTo>
                    <a:cubicBezTo>
                      <a:pt x="1" y="36"/>
                      <a:pt x="1" y="36"/>
                      <a:pt x="1" y="36"/>
                    </a:cubicBezTo>
                    <a:cubicBezTo>
                      <a:pt x="1" y="36"/>
                      <a:pt x="1" y="36"/>
                      <a:pt x="1" y="36"/>
                    </a:cubicBezTo>
                    <a:cubicBezTo>
                      <a:pt x="2" y="36"/>
                      <a:pt x="3" y="35"/>
                      <a:pt x="3" y="34"/>
                    </a:cubicBezTo>
                    <a:cubicBezTo>
                      <a:pt x="4" y="34"/>
                      <a:pt x="4" y="34"/>
                      <a:pt x="4" y="34"/>
                    </a:cubicBezTo>
                    <a:cubicBezTo>
                      <a:pt x="4" y="34"/>
                      <a:pt x="4" y="33"/>
                      <a:pt x="5" y="33"/>
                    </a:cubicBezTo>
                    <a:cubicBezTo>
                      <a:pt x="5" y="33"/>
                      <a:pt x="5" y="33"/>
                      <a:pt x="5" y="33"/>
                    </a:cubicBezTo>
                    <a:cubicBezTo>
                      <a:pt x="6" y="32"/>
                      <a:pt x="6" y="31"/>
                      <a:pt x="7" y="31"/>
                    </a:cubicBezTo>
                    <a:cubicBezTo>
                      <a:pt x="7" y="31"/>
                      <a:pt x="7" y="31"/>
                      <a:pt x="7" y="31"/>
                    </a:cubicBezTo>
                    <a:cubicBezTo>
                      <a:pt x="7" y="30"/>
                      <a:pt x="7" y="30"/>
                      <a:pt x="7" y="30"/>
                    </a:cubicBezTo>
                    <a:cubicBezTo>
                      <a:pt x="7" y="30"/>
                      <a:pt x="7" y="29"/>
                      <a:pt x="8" y="29"/>
                    </a:cubicBezTo>
                    <a:cubicBezTo>
                      <a:pt x="8" y="28"/>
                      <a:pt x="8" y="28"/>
                      <a:pt x="8" y="28"/>
                    </a:cubicBezTo>
                    <a:cubicBezTo>
                      <a:pt x="8" y="28"/>
                      <a:pt x="8" y="27"/>
                      <a:pt x="8" y="27"/>
                    </a:cubicBezTo>
                    <a:cubicBezTo>
                      <a:pt x="8" y="27"/>
                      <a:pt x="8" y="27"/>
                      <a:pt x="8" y="27"/>
                    </a:cubicBezTo>
                    <a:cubicBezTo>
                      <a:pt x="9" y="26"/>
                      <a:pt x="9" y="25"/>
                      <a:pt x="9" y="25"/>
                    </a:cubicBezTo>
                    <a:cubicBezTo>
                      <a:pt x="9" y="24"/>
                      <a:pt x="9" y="24"/>
                      <a:pt x="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87" name="Freeform 183"/>
              <p:cNvSpPr>
                <a:spLocks/>
              </p:cNvSpPr>
              <p:nvPr/>
            </p:nvSpPr>
            <p:spPr bwMode="auto">
              <a:xfrm>
                <a:off x="10542588" y="3408363"/>
                <a:ext cx="53975" cy="109538"/>
              </a:xfrm>
              <a:custGeom>
                <a:avLst/>
                <a:gdLst>
                  <a:gd name="T0" fmla="*/ 0 w 14"/>
                  <a:gd name="T1" fmla="*/ 29 h 29"/>
                  <a:gd name="T2" fmla="*/ 5 w 14"/>
                  <a:gd name="T3" fmla="*/ 29 h 29"/>
                  <a:gd name="T4" fmla="*/ 7 w 14"/>
                  <a:gd name="T5" fmla="*/ 29 h 29"/>
                  <a:gd name="T6" fmla="*/ 7 w 14"/>
                  <a:gd name="T7" fmla="*/ 29 h 29"/>
                  <a:gd name="T8" fmla="*/ 14 w 14"/>
                  <a:gd name="T9" fmla="*/ 29 h 29"/>
                  <a:gd name="T10" fmla="*/ 14 w 14"/>
                  <a:gd name="T11" fmla="*/ 0 h 29"/>
                  <a:gd name="T12" fmla="*/ 0 w 14"/>
                  <a:gd name="T13" fmla="*/ 1 h 29"/>
                  <a:gd name="T14" fmla="*/ 0 w 14"/>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9">
                    <a:moveTo>
                      <a:pt x="0" y="29"/>
                    </a:moveTo>
                    <a:cubicBezTo>
                      <a:pt x="2" y="29"/>
                      <a:pt x="3" y="29"/>
                      <a:pt x="5" y="29"/>
                    </a:cubicBezTo>
                    <a:cubicBezTo>
                      <a:pt x="6" y="29"/>
                      <a:pt x="6" y="29"/>
                      <a:pt x="7" y="29"/>
                    </a:cubicBezTo>
                    <a:cubicBezTo>
                      <a:pt x="7" y="29"/>
                      <a:pt x="7" y="29"/>
                      <a:pt x="7" y="29"/>
                    </a:cubicBezTo>
                    <a:cubicBezTo>
                      <a:pt x="9" y="29"/>
                      <a:pt x="11" y="29"/>
                      <a:pt x="14" y="29"/>
                    </a:cubicBezTo>
                    <a:cubicBezTo>
                      <a:pt x="14" y="0"/>
                      <a:pt x="14" y="0"/>
                      <a:pt x="14" y="0"/>
                    </a:cubicBezTo>
                    <a:cubicBezTo>
                      <a:pt x="9" y="0"/>
                      <a:pt x="5" y="1"/>
                      <a:pt x="0" y="1"/>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88" name="Freeform 184"/>
              <p:cNvSpPr>
                <a:spLocks/>
              </p:cNvSpPr>
              <p:nvPr/>
            </p:nvSpPr>
            <p:spPr bwMode="auto">
              <a:xfrm>
                <a:off x="10704513" y="3386138"/>
                <a:ext cx="49213" cy="120650"/>
              </a:xfrm>
              <a:custGeom>
                <a:avLst/>
                <a:gdLst>
                  <a:gd name="T0" fmla="*/ 0 w 13"/>
                  <a:gd name="T1" fmla="*/ 32 h 32"/>
                  <a:gd name="T2" fmla="*/ 10 w 13"/>
                  <a:gd name="T3" fmla="*/ 30 h 32"/>
                  <a:gd name="T4" fmla="*/ 11 w 13"/>
                  <a:gd name="T5" fmla="*/ 29 h 32"/>
                  <a:gd name="T6" fmla="*/ 12 w 13"/>
                  <a:gd name="T7" fmla="*/ 29 h 32"/>
                  <a:gd name="T8" fmla="*/ 13 w 13"/>
                  <a:gd name="T9" fmla="*/ 29 h 32"/>
                  <a:gd name="T10" fmla="*/ 13 w 13"/>
                  <a:gd name="T11" fmla="*/ 0 h 32"/>
                  <a:gd name="T12" fmla="*/ 0 w 13"/>
                  <a:gd name="T13" fmla="*/ 3 h 32"/>
                  <a:gd name="T14" fmla="*/ 0 w 13"/>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2">
                    <a:moveTo>
                      <a:pt x="0" y="32"/>
                    </a:moveTo>
                    <a:cubicBezTo>
                      <a:pt x="3" y="31"/>
                      <a:pt x="7" y="30"/>
                      <a:pt x="10" y="30"/>
                    </a:cubicBezTo>
                    <a:cubicBezTo>
                      <a:pt x="10" y="29"/>
                      <a:pt x="11" y="29"/>
                      <a:pt x="11" y="29"/>
                    </a:cubicBezTo>
                    <a:cubicBezTo>
                      <a:pt x="12" y="29"/>
                      <a:pt x="12" y="29"/>
                      <a:pt x="12" y="29"/>
                    </a:cubicBezTo>
                    <a:cubicBezTo>
                      <a:pt x="13" y="29"/>
                      <a:pt x="13" y="29"/>
                      <a:pt x="13" y="29"/>
                    </a:cubicBezTo>
                    <a:cubicBezTo>
                      <a:pt x="13" y="0"/>
                      <a:pt x="13" y="0"/>
                      <a:pt x="13" y="0"/>
                    </a:cubicBezTo>
                    <a:cubicBezTo>
                      <a:pt x="9" y="1"/>
                      <a:pt x="4" y="2"/>
                      <a:pt x="0" y="3"/>
                    </a:cubicBezTo>
                    <a:lnTo>
                      <a:pt x="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89" name="Freeform 185"/>
              <p:cNvSpPr>
                <a:spLocks/>
              </p:cNvSpPr>
              <p:nvPr/>
            </p:nvSpPr>
            <p:spPr bwMode="auto">
              <a:xfrm>
                <a:off x="10464801" y="3408363"/>
                <a:ext cx="47625" cy="109538"/>
              </a:xfrm>
              <a:custGeom>
                <a:avLst/>
                <a:gdLst>
                  <a:gd name="T0" fmla="*/ 0 w 13"/>
                  <a:gd name="T1" fmla="*/ 29 h 29"/>
                  <a:gd name="T2" fmla="*/ 2 w 13"/>
                  <a:gd name="T3" fmla="*/ 29 h 29"/>
                  <a:gd name="T4" fmla="*/ 6 w 13"/>
                  <a:gd name="T5" fmla="*/ 29 h 29"/>
                  <a:gd name="T6" fmla="*/ 8 w 13"/>
                  <a:gd name="T7" fmla="*/ 29 h 29"/>
                  <a:gd name="T8" fmla="*/ 8 w 13"/>
                  <a:gd name="T9" fmla="*/ 29 h 29"/>
                  <a:gd name="T10" fmla="*/ 13 w 13"/>
                  <a:gd name="T11" fmla="*/ 29 h 29"/>
                  <a:gd name="T12" fmla="*/ 13 w 13"/>
                  <a:gd name="T13" fmla="*/ 1 h 29"/>
                  <a:gd name="T14" fmla="*/ 0 w 13"/>
                  <a:gd name="T15" fmla="*/ 0 h 29"/>
                  <a:gd name="T16" fmla="*/ 0 w 13"/>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9">
                    <a:moveTo>
                      <a:pt x="0" y="29"/>
                    </a:moveTo>
                    <a:cubicBezTo>
                      <a:pt x="1" y="29"/>
                      <a:pt x="1" y="29"/>
                      <a:pt x="2" y="29"/>
                    </a:cubicBezTo>
                    <a:cubicBezTo>
                      <a:pt x="3" y="29"/>
                      <a:pt x="5" y="29"/>
                      <a:pt x="6" y="29"/>
                    </a:cubicBezTo>
                    <a:cubicBezTo>
                      <a:pt x="7" y="29"/>
                      <a:pt x="7" y="29"/>
                      <a:pt x="8" y="29"/>
                    </a:cubicBezTo>
                    <a:cubicBezTo>
                      <a:pt x="8" y="29"/>
                      <a:pt x="8" y="29"/>
                      <a:pt x="8" y="29"/>
                    </a:cubicBezTo>
                    <a:cubicBezTo>
                      <a:pt x="10" y="29"/>
                      <a:pt x="12" y="29"/>
                      <a:pt x="13" y="29"/>
                    </a:cubicBezTo>
                    <a:cubicBezTo>
                      <a:pt x="13" y="1"/>
                      <a:pt x="13" y="1"/>
                      <a:pt x="13" y="1"/>
                    </a:cubicBezTo>
                    <a:cubicBezTo>
                      <a:pt x="9" y="1"/>
                      <a:pt x="4" y="0"/>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90" name="Freeform 186"/>
              <p:cNvSpPr>
                <a:spLocks/>
              </p:cNvSpPr>
              <p:nvPr/>
            </p:nvSpPr>
            <p:spPr bwMode="auto">
              <a:xfrm>
                <a:off x="10223501" y="3221038"/>
                <a:ext cx="52388" cy="127000"/>
              </a:xfrm>
              <a:custGeom>
                <a:avLst/>
                <a:gdLst>
                  <a:gd name="T0" fmla="*/ 0 w 14"/>
                  <a:gd name="T1" fmla="*/ 29 h 34"/>
                  <a:gd name="T2" fmla="*/ 3 w 14"/>
                  <a:gd name="T3" fmla="*/ 30 h 34"/>
                  <a:gd name="T4" fmla="*/ 5 w 14"/>
                  <a:gd name="T5" fmla="*/ 31 h 34"/>
                  <a:gd name="T6" fmla="*/ 8 w 14"/>
                  <a:gd name="T7" fmla="*/ 32 h 34"/>
                  <a:gd name="T8" fmla="*/ 11 w 14"/>
                  <a:gd name="T9" fmla="*/ 33 h 34"/>
                  <a:gd name="T10" fmla="*/ 11 w 14"/>
                  <a:gd name="T11" fmla="*/ 33 h 34"/>
                  <a:gd name="T12" fmla="*/ 14 w 14"/>
                  <a:gd name="T13" fmla="*/ 34 h 34"/>
                  <a:gd name="T14" fmla="*/ 14 w 14"/>
                  <a:gd name="T15" fmla="*/ 5 h 34"/>
                  <a:gd name="T16" fmla="*/ 0 w 14"/>
                  <a:gd name="T17" fmla="*/ 0 h 34"/>
                  <a:gd name="T18" fmla="*/ 0 w 14"/>
                  <a:gd name="T19"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34">
                    <a:moveTo>
                      <a:pt x="0" y="29"/>
                    </a:moveTo>
                    <a:cubicBezTo>
                      <a:pt x="1" y="29"/>
                      <a:pt x="2" y="30"/>
                      <a:pt x="3" y="30"/>
                    </a:cubicBezTo>
                    <a:cubicBezTo>
                      <a:pt x="4" y="31"/>
                      <a:pt x="4" y="31"/>
                      <a:pt x="5" y="31"/>
                    </a:cubicBezTo>
                    <a:cubicBezTo>
                      <a:pt x="6" y="32"/>
                      <a:pt x="7" y="32"/>
                      <a:pt x="8" y="32"/>
                    </a:cubicBezTo>
                    <a:cubicBezTo>
                      <a:pt x="9" y="33"/>
                      <a:pt x="10" y="33"/>
                      <a:pt x="11" y="33"/>
                    </a:cubicBezTo>
                    <a:cubicBezTo>
                      <a:pt x="11" y="33"/>
                      <a:pt x="11" y="33"/>
                      <a:pt x="11" y="33"/>
                    </a:cubicBezTo>
                    <a:cubicBezTo>
                      <a:pt x="12" y="34"/>
                      <a:pt x="13" y="34"/>
                      <a:pt x="14" y="34"/>
                    </a:cubicBezTo>
                    <a:cubicBezTo>
                      <a:pt x="14" y="5"/>
                      <a:pt x="14" y="5"/>
                      <a:pt x="14" y="5"/>
                    </a:cubicBezTo>
                    <a:cubicBezTo>
                      <a:pt x="9" y="4"/>
                      <a:pt x="4" y="2"/>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91" name="Freeform 187"/>
              <p:cNvSpPr>
                <a:spLocks/>
              </p:cNvSpPr>
              <p:nvPr/>
            </p:nvSpPr>
            <p:spPr bwMode="auto">
              <a:xfrm>
                <a:off x="10306051" y="3251201"/>
                <a:ext cx="49213" cy="115888"/>
              </a:xfrm>
              <a:custGeom>
                <a:avLst/>
                <a:gdLst>
                  <a:gd name="T0" fmla="*/ 0 w 13"/>
                  <a:gd name="T1" fmla="*/ 28 h 31"/>
                  <a:gd name="T2" fmla="*/ 3 w 13"/>
                  <a:gd name="T3" fmla="*/ 29 h 31"/>
                  <a:gd name="T4" fmla="*/ 4 w 13"/>
                  <a:gd name="T5" fmla="*/ 29 h 31"/>
                  <a:gd name="T6" fmla="*/ 6 w 13"/>
                  <a:gd name="T7" fmla="*/ 30 h 31"/>
                  <a:gd name="T8" fmla="*/ 9 w 13"/>
                  <a:gd name="T9" fmla="*/ 31 h 31"/>
                  <a:gd name="T10" fmla="*/ 12 w 13"/>
                  <a:gd name="T11" fmla="*/ 31 h 31"/>
                  <a:gd name="T12" fmla="*/ 13 w 13"/>
                  <a:gd name="T13" fmla="*/ 31 h 31"/>
                  <a:gd name="T14" fmla="*/ 13 w 13"/>
                  <a:gd name="T15" fmla="*/ 2 h 31"/>
                  <a:gd name="T16" fmla="*/ 0 w 13"/>
                  <a:gd name="T17" fmla="*/ 0 h 31"/>
                  <a:gd name="T18" fmla="*/ 0 w 13"/>
                  <a:gd name="T19"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31">
                    <a:moveTo>
                      <a:pt x="0" y="28"/>
                    </a:moveTo>
                    <a:cubicBezTo>
                      <a:pt x="1" y="29"/>
                      <a:pt x="2" y="29"/>
                      <a:pt x="3" y="29"/>
                    </a:cubicBezTo>
                    <a:cubicBezTo>
                      <a:pt x="3" y="29"/>
                      <a:pt x="4" y="29"/>
                      <a:pt x="4" y="29"/>
                    </a:cubicBezTo>
                    <a:cubicBezTo>
                      <a:pt x="5" y="30"/>
                      <a:pt x="6" y="30"/>
                      <a:pt x="6" y="30"/>
                    </a:cubicBezTo>
                    <a:cubicBezTo>
                      <a:pt x="7" y="30"/>
                      <a:pt x="8" y="30"/>
                      <a:pt x="9" y="31"/>
                    </a:cubicBezTo>
                    <a:cubicBezTo>
                      <a:pt x="10" y="31"/>
                      <a:pt x="11" y="31"/>
                      <a:pt x="12" y="31"/>
                    </a:cubicBezTo>
                    <a:cubicBezTo>
                      <a:pt x="12" y="31"/>
                      <a:pt x="13" y="31"/>
                      <a:pt x="13" y="31"/>
                    </a:cubicBezTo>
                    <a:cubicBezTo>
                      <a:pt x="13" y="2"/>
                      <a:pt x="13" y="2"/>
                      <a:pt x="13" y="2"/>
                    </a:cubicBezTo>
                    <a:cubicBezTo>
                      <a:pt x="8" y="2"/>
                      <a:pt x="4" y="1"/>
                      <a:pt x="0" y="0"/>
                    </a:cubicBez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92" name="Freeform 188"/>
              <p:cNvSpPr>
                <a:spLocks/>
              </p:cNvSpPr>
              <p:nvPr/>
            </p:nvSpPr>
            <p:spPr bwMode="auto">
              <a:xfrm>
                <a:off x="10385426" y="3265488"/>
                <a:ext cx="49213" cy="112713"/>
              </a:xfrm>
              <a:custGeom>
                <a:avLst/>
                <a:gdLst>
                  <a:gd name="T0" fmla="*/ 0 w 13"/>
                  <a:gd name="T1" fmla="*/ 28 h 30"/>
                  <a:gd name="T2" fmla="*/ 0 w 13"/>
                  <a:gd name="T3" fmla="*/ 28 h 30"/>
                  <a:gd name="T4" fmla="*/ 0 w 13"/>
                  <a:gd name="T5" fmla="*/ 28 h 30"/>
                  <a:gd name="T6" fmla="*/ 1 w 13"/>
                  <a:gd name="T7" fmla="*/ 29 h 30"/>
                  <a:gd name="T8" fmla="*/ 6 w 13"/>
                  <a:gd name="T9" fmla="*/ 29 h 30"/>
                  <a:gd name="T10" fmla="*/ 8 w 13"/>
                  <a:gd name="T11" fmla="*/ 29 h 30"/>
                  <a:gd name="T12" fmla="*/ 10 w 13"/>
                  <a:gd name="T13" fmla="*/ 30 h 30"/>
                  <a:gd name="T14" fmla="*/ 11 w 13"/>
                  <a:gd name="T15" fmla="*/ 30 h 30"/>
                  <a:gd name="T16" fmla="*/ 13 w 13"/>
                  <a:gd name="T17" fmla="*/ 30 h 30"/>
                  <a:gd name="T18" fmla="*/ 13 w 13"/>
                  <a:gd name="T19" fmla="*/ 1 h 30"/>
                  <a:gd name="T20" fmla="*/ 0 w 13"/>
                  <a:gd name="T21" fmla="*/ 0 h 30"/>
                  <a:gd name="T22" fmla="*/ 0 w 13"/>
                  <a:gd name="T23"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0" y="28"/>
                    </a:moveTo>
                    <a:cubicBezTo>
                      <a:pt x="0" y="28"/>
                      <a:pt x="0" y="28"/>
                      <a:pt x="0" y="28"/>
                    </a:cubicBezTo>
                    <a:cubicBezTo>
                      <a:pt x="0" y="28"/>
                      <a:pt x="0" y="28"/>
                      <a:pt x="0" y="28"/>
                    </a:cubicBezTo>
                    <a:cubicBezTo>
                      <a:pt x="0" y="29"/>
                      <a:pt x="1" y="29"/>
                      <a:pt x="1" y="29"/>
                    </a:cubicBezTo>
                    <a:cubicBezTo>
                      <a:pt x="3" y="29"/>
                      <a:pt x="4" y="29"/>
                      <a:pt x="6" y="29"/>
                    </a:cubicBezTo>
                    <a:cubicBezTo>
                      <a:pt x="6" y="29"/>
                      <a:pt x="7" y="29"/>
                      <a:pt x="8" y="29"/>
                    </a:cubicBezTo>
                    <a:cubicBezTo>
                      <a:pt x="9" y="30"/>
                      <a:pt x="9" y="30"/>
                      <a:pt x="10" y="30"/>
                    </a:cubicBezTo>
                    <a:cubicBezTo>
                      <a:pt x="11" y="30"/>
                      <a:pt x="11" y="30"/>
                      <a:pt x="11" y="30"/>
                    </a:cubicBezTo>
                    <a:cubicBezTo>
                      <a:pt x="12" y="30"/>
                      <a:pt x="13" y="30"/>
                      <a:pt x="13" y="30"/>
                    </a:cubicBezTo>
                    <a:cubicBezTo>
                      <a:pt x="13" y="1"/>
                      <a:pt x="13" y="1"/>
                      <a:pt x="13" y="1"/>
                    </a:cubicBezTo>
                    <a:cubicBezTo>
                      <a:pt x="9" y="1"/>
                      <a:pt x="4" y="0"/>
                      <a:pt x="0" y="0"/>
                    </a:cubicBez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93" name="Freeform 189"/>
              <p:cNvSpPr>
                <a:spLocks/>
              </p:cNvSpPr>
              <p:nvPr/>
            </p:nvSpPr>
            <p:spPr bwMode="auto">
              <a:xfrm>
                <a:off x="10621963" y="3265488"/>
                <a:ext cx="52388" cy="112713"/>
              </a:xfrm>
              <a:custGeom>
                <a:avLst/>
                <a:gdLst>
                  <a:gd name="T0" fmla="*/ 0 w 14"/>
                  <a:gd name="T1" fmla="*/ 30 h 30"/>
                  <a:gd name="T2" fmla="*/ 14 w 14"/>
                  <a:gd name="T3" fmla="*/ 28 h 30"/>
                  <a:gd name="T4" fmla="*/ 14 w 14"/>
                  <a:gd name="T5" fmla="*/ 0 h 30"/>
                  <a:gd name="T6" fmla="*/ 0 w 14"/>
                  <a:gd name="T7" fmla="*/ 1 h 30"/>
                  <a:gd name="T8" fmla="*/ 0 w 14"/>
                  <a:gd name="T9" fmla="*/ 30 h 30"/>
                </a:gdLst>
                <a:ahLst/>
                <a:cxnLst>
                  <a:cxn ang="0">
                    <a:pos x="T0" y="T1"/>
                  </a:cxn>
                  <a:cxn ang="0">
                    <a:pos x="T2" y="T3"/>
                  </a:cxn>
                  <a:cxn ang="0">
                    <a:pos x="T4" y="T5"/>
                  </a:cxn>
                  <a:cxn ang="0">
                    <a:pos x="T6" y="T7"/>
                  </a:cxn>
                  <a:cxn ang="0">
                    <a:pos x="T8" y="T9"/>
                  </a:cxn>
                </a:cxnLst>
                <a:rect l="0" t="0" r="r" b="b"/>
                <a:pathLst>
                  <a:path w="14" h="30">
                    <a:moveTo>
                      <a:pt x="0" y="30"/>
                    </a:moveTo>
                    <a:cubicBezTo>
                      <a:pt x="5" y="29"/>
                      <a:pt x="10" y="29"/>
                      <a:pt x="14" y="28"/>
                    </a:cubicBezTo>
                    <a:cubicBezTo>
                      <a:pt x="14" y="0"/>
                      <a:pt x="14" y="0"/>
                      <a:pt x="14" y="0"/>
                    </a:cubicBezTo>
                    <a:cubicBezTo>
                      <a:pt x="10" y="0"/>
                      <a:pt x="5" y="1"/>
                      <a:pt x="0" y="1"/>
                    </a:cubicBez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94" name="Freeform 190"/>
              <p:cNvSpPr>
                <a:spLocks/>
              </p:cNvSpPr>
              <p:nvPr/>
            </p:nvSpPr>
            <p:spPr bwMode="auto">
              <a:xfrm>
                <a:off x="10163176" y="3175001"/>
                <a:ext cx="34925" cy="139700"/>
              </a:xfrm>
              <a:custGeom>
                <a:avLst/>
                <a:gdLst>
                  <a:gd name="T0" fmla="*/ 0 w 9"/>
                  <a:gd name="T1" fmla="*/ 24 h 37"/>
                  <a:gd name="T2" fmla="*/ 0 w 9"/>
                  <a:gd name="T3" fmla="*/ 27 h 37"/>
                  <a:gd name="T4" fmla="*/ 1 w 9"/>
                  <a:gd name="T5" fmla="*/ 28 h 37"/>
                  <a:gd name="T6" fmla="*/ 2 w 9"/>
                  <a:gd name="T7" fmla="*/ 30 h 37"/>
                  <a:gd name="T8" fmla="*/ 3 w 9"/>
                  <a:gd name="T9" fmla="*/ 31 h 37"/>
                  <a:gd name="T10" fmla="*/ 4 w 9"/>
                  <a:gd name="T11" fmla="*/ 33 h 37"/>
                  <a:gd name="T12" fmla="*/ 6 w 9"/>
                  <a:gd name="T13" fmla="*/ 34 h 37"/>
                  <a:gd name="T14" fmla="*/ 7 w 9"/>
                  <a:gd name="T15" fmla="*/ 36 h 37"/>
                  <a:gd name="T16" fmla="*/ 9 w 9"/>
                  <a:gd name="T17" fmla="*/ 37 h 37"/>
                  <a:gd name="T18" fmla="*/ 9 w 9"/>
                  <a:gd name="T19" fmla="*/ 8 h 37"/>
                  <a:gd name="T20" fmla="*/ 0 w 9"/>
                  <a:gd name="T21" fmla="*/ 0 h 37"/>
                  <a:gd name="T22" fmla="*/ 0 w 9"/>
                  <a:gd name="T2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7">
                    <a:moveTo>
                      <a:pt x="0" y="24"/>
                    </a:moveTo>
                    <a:cubicBezTo>
                      <a:pt x="0" y="25"/>
                      <a:pt x="0" y="26"/>
                      <a:pt x="0" y="27"/>
                    </a:cubicBezTo>
                    <a:cubicBezTo>
                      <a:pt x="1" y="27"/>
                      <a:pt x="1" y="28"/>
                      <a:pt x="1" y="28"/>
                    </a:cubicBezTo>
                    <a:cubicBezTo>
                      <a:pt x="1" y="29"/>
                      <a:pt x="1" y="29"/>
                      <a:pt x="2" y="30"/>
                    </a:cubicBezTo>
                    <a:cubicBezTo>
                      <a:pt x="2" y="30"/>
                      <a:pt x="2" y="31"/>
                      <a:pt x="3" y="31"/>
                    </a:cubicBezTo>
                    <a:cubicBezTo>
                      <a:pt x="3" y="32"/>
                      <a:pt x="4" y="32"/>
                      <a:pt x="4" y="33"/>
                    </a:cubicBezTo>
                    <a:cubicBezTo>
                      <a:pt x="5" y="33"/>
                      <a:pt x="5" y="34"/>
                      <a:pt x="6" y="34"/>
                    </a:cubicBezTo>
                    <a:cubicBezTo>
                      <a:pt x="6" y="35"/>
                      <a:pt x="7" y="35"/>
                      <a:pt x="7" y="36"/>
                    </a:cubicBezTo>
                    <a:cubicBezTo>
                      <a:pt x="8" y="36"/>
                      <a:pt x="8" y="36"/>
                      <a:pt x="9" y="37"/>
                    </a:cubicBezTo>
                    <a:cubicBezTo>
                      <a:pt x="9" y="8"/>
                      <a:pt x="9" y="8"/>
                      <a:pt x="9" y="8"/>
                    </a:cubicBezTo>
                    <a:cubicBezTo>
                      <a:pt x="5" y="6"/>
                      <a:pt x="2" y="3"/>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95" name="Freeform 191"/>
              <p:cNvSpPr>
                <a:spLocks/>
              </p:cNvSpPr>
              <p:nvPr/>
            </p:nvSpPr>
            <p:spPr bwMode="auto">
              <a:xfrm>
                <a:off x="10783888" y="3221038"/>
                <a:ext cx="49213" cy="127000"/>
              </a:xfrm>
              <a:custGeom>
                <a:avLst/>
                <a:gdLst>
                  <a:gd name="T0" fmla="*/ 13 w 13"/>
                  <a:gd name="T1" fmla="*/ 0 h 34"/>
                  <a:gd name="T2" fmla="*/ 0 w 13"/>
                  <a:gd name="T3" fmla="*/ 5 h 34"/>
                  <a:gd name="T4" fmla="*/ 0 w 13"/>
                  <a:gd name="T5" fmla="*/ 34 h 34"/>
                  <a:gd name="T6" fmla="*/ 1 w 13"/>
                  <a:gd name="T7" fmla="*/ 34 h 34"/>
                  <a:gd name="T8" fmla="*/ 1 w 13"/>
                  <a:gd name="T9" fmla="*/ 34 h 34"/>
                  <a:gd name="T10" fmla="*/ 8 w 13"/>
                  <a:gd name="T11" fmla="*/ 32 h 34"/>
                  <a:gd name="T12" fmla="*/ 8 w 13"/>
                  <a:gd name="T13" fmla="*/ 31 h 34"/>
                  <a:gd name="T14" fmla="*/ 13 w 13"/>
                  <a:gd name="T15" fmla="*/ 29 h 34"/>
                  <a:gd name="T16" fmla="*/ 13 w 13"/>
                  <a:gd name="T17" fmla="*/ 29 h 34"/>
                  <a:gd name="T18" fmla="*/ 13 w 13"/>
                  <a:gd name="T19" fmla="*/ 29 h 34"/>
                  <a:gd name="T20" fmla="*/ 13 w 13"/>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4">
                    <a:moveTo>
                      <a:pt x="13" y="0"/>
                    </a:moveTo>
                    <a:cubicBezTo>
                      <a:pt x="9" y="2"/>
                      <a:pt x="5" y="4"/>
                      <a:pt x="0" y="5"/>
                    </a:cubicBezTo>
                    <a:cubicBezTo>
                      <a:pt x="0" y="34"/>
                      <a:pt x="0" y="34"/>
                      <a:pt x="0" y="34"/>
                    </a:cubicBezTo>
                    <a:cubicBezTo>
                      <a:pt x="0" y="34"/>
                      <a:pt x="1" y="34"/>
                      <a:pt x="1" y="34"/>
                    </a:cubicBezTo>
                    <a:cubicBezTo>
                      <a:pt x="1" y="34"/>
                      <a:pt x="1" y="34"/>
                      <a:pt x="1" y="34"/>
                    </a:cubicBezTo>
                    <a:cubicBezTo>
                      <a:pt x="4" y="33"/>
                      <a:pt x="6" y="32"/>
                      <a:pt x="8" y="32"/>
                    </a:cubicBezTo>
                    <a:cubicBezTo>
                      <a:pt x="8" y="32"/>
                      <a:pt x="8" y="31"/>
                      <a:pt x="8" y="31"/>
                    </a:cubicBezTo>
                    <a:cubicBezTo>
                      <a:pt x="10" y="31"/>
                      <a:pt x="11" y="30"/>
                      <a:pt x="13" y="29"/>
                    </a:cubicBezTo>
                    <a:cubicBezTo>
                      <a:pt x="13" y="29"/>
                      <a:pt x="13" y="29"/>
                      <a:pt x="13" y="29"/>
                    </a:cubicBezTo>
                    <a:cubicBezTo>
                      <a:pt x="13" y="29"/>
                      <a:pt x="13" y="29"/>
                      <a:pt x="13" y="29"/>
                    </a:cubicBez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96" name="Freeform 192"/>
              <p:cNvSpPr>
                <a:spLocks/>
              </p:cNvSpPr>
              <p:nvPr/>
            </p:nvSpPr>
            <p:spPr bwMode="auto">
              <a:xfrm>
                <a:off x="10863263" y="3175001"/>
                <a:ext cx="33338" cy="139700"/>
              </a:xfrm>
              <a:custGeom>
                <a:avLst/>
                <a:gdLst>
                  <a:gd name="T0" fmla="*/ 9 w 9"/>
                  <a:gd name="T1" fmla="*/ 24 h 37"/>
                  <a:gd name="T2" fmla="*/ 9 w 9"/>
                  <a:gd name="T3" fmla="*/ 0 h 37"/>
                  <a:gd name="T4" fmla="*/ 0 w 9"/>
                  <a:gd name="T5" fmla="*/ 8 h 37"/>
                  <a:gd name="T6" fmla="*/ 0 w 9"/>
                  <a:gd name="T7" fmla="*/ 37 h 37"/>
                  <a:gd name="T8" fmla="*/ 1 w 9"/>
                  <a:gd name="T9" fmla="*/ 36 h 37"/>
                  <a:gd name="T10" fmla="*/ 1 w 9"/>
                  <a:gd name="T11" fmla="*/ 36 h 37"/>
                  <a:gd name="T12" fmla="*/ 1 w 9"/>
                  <a:gd name="T13" fmla="*/ 36 h 37"/>
                  <a:gd name="T14" fmla="*/ 3 w 9"/>
                  <a:gd name="T15" fmla="*/ 34 h 37"/>
                  <a:gd name="T16" fmla="*/ 4 w 9"/>
                  <a:gd name="T17" fmla="*/ 33 h 37"/>
                  <a:gd name="T18" fmla="*/ 5 w 9"/>
                  <a:gd name="T19" fmla="*/ 33 h 37"/>
                  <a:gd name="T20" fmla="*/ 5 w 9"/>
                  <a:gd name="T21" fmla="*/ 32 h 37"/>
                  <a:gd name="T22" fmla="*/ 7 w 9"/>
                  <a:gd name="T23" fmla="*/ 30 h 37"/>
                  <a:gd name="T24" fmla="*/ 7 w 9"/>
                  <a:gd name="T25" fmla="*/ 30 h 37"/>
                  <a:gd name="T26" fmla="*/ 7 w 9"/>
                  <a:gd name="T27" fmla="*/ 30 h 37"/>
                  <a:gd name="T28" fmla="*/ 8 w 9"/>
                  <a:gd name="T29" fmla="*/ 28 h 37"/>
                  <a:gd name="T30" fmla="*/ 8 w 9"/>
                  <a:gd name="T31" fmla="*/ 27 h 37"/>
                  <a:gd name="T32" fmla="*/ 8 w 9"/>
                  <a:gd name="T33" fmla="*/ 27 h 37"/>
                  <a:gd name="T34" fmla="*/ 8 w 9"/>
                  <a:gd name="T35" fmla="*/ 26 h 37"/>
                  <a:gd name="T36" fmla="*/ 9 w 9"/>
                  <a:gd name="T37" fmla="*/ 24 h 37"/>
                  <a:gd name="T38" fmla="*/ 9 w 9"/>
                  <a:gd name="T39"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37">
                    <a:moveTo>
                      <a:pt x="9" y="24"/>
                    </a:moveTo>
                    <a:cubicBezTo>
                      <a:pt x="9" y="0"/>
                      <a:pt x="9" y="0"/>
                      <a:pt x="9" y="0"/>
                    </a:cubicBezTo>
                    <a:cubicBezTo>
                      <a:pt x="7" y="3"/>
                      <a:pt x="4" y="6"/>
                      <a:pt x="0" y="8"/>
                    </a:cubicBezTo>
                    <a:cubicBezTo>
                      <a:pt x="0" y="37"/>
                      <a:pt x="0" y="37"/>
                      <a:pt x="0" y="37"/>
                    </a:cubicBezTo>
                    <a:cubicBezTo>
                      <a:pt x="0" y="36"/>
                      <a:pt x="1" y="36"/>
                      <a:pt x="1" y="36"/>
                    </a:cubicBezTo>
                    <a:cubicBezTo>
                      <a:pt x="1" y="36"/>
                      <a:pt x="1" y="36"/>
                      <a:pt x="1" y="36"/>
                    </a:cubicBezTo>
                    <a:cubicBezTo>
                      <a:pt x="1" y="36"/>
                      <a:pt x="1" y="36"/>
                      <a:pt x="1" y="36"/>
                    </a:cubicBezTo>
                    <a:cubicBezTo>
                      <a:pt x="2" y="35"/>
                      <a:pt x="3" y="35"/>
                      <a:pt x="3" y="34"/>
                    </a:cubicBezTo>
                    <a:cubicBezTo>
                      <a:pt x="4" y="34"/>
                      <a:pt x="4" y="33"/>
                      <a:pt x="4" y="33"/>
                    </a:cubicBezTo>
                    <a:cubicBezTo>
                      <a:pt x="4" y="33"/>
                      <a:pt x="4" y="33"/>
                      <a:pt x="5" y="33"/>
                    </a:cubicBezTo>
                    <a:cubicBezTo>
                      <a:pt x="5" y="32"/>
                      <a:pt x="5" y="32"/>
                      <a:pt x="5" y="32"/>
                    </a:cubicBezTo>
                    <a:cubicBezTo>
                      <a:pt x="6" y="31"/>
                      <a:pt x="6" y="31"/>
                      <a:pt x="7" y="30"/>
                    </a:cubicBezTo>
                    <a:cubicBezTo>
                      <a:pt x="7" y="30"/>
                      <a:pt x="7" y="30"/>
                      <a:pt x="7" y="30"/>
                    </a:cubicBezTo>
                    <a:cubicBezTo>
                      <a:pt x="7" y="30"/>
                      <a:pt x="7" y="30"/>
                      <a:pt x="7" y="30"/>
                    </a:cubicBezTo>
                    <a:cubicBezTo>
                      <a:pt x="7" y="29"/>
                      <a:pt x="7" y="29"/>
                      <a:pt x="8" y="28"/>
                    </a:cubicBezTo>
                    <a:cubicBezTo>
                      <a:pt x="8" y="28"/>
                      <a:pt x="8" y="28"/>
                      <a:pt x="8" y="27"/>
                    </a:cubicBezTo>
                    <a:cubicBezTo>
                      <a:pt x="8" y="27"/>
                      <a:pt x="8" y="27"/>
                      <a:pt x="8" y="27"/>
                    </a:cubicBezTo>
                    <a:cubicBezTo>
                      <a:pt x="8" y="27"/>
                      <a:pt x="8" y="26"/>
                      <a:pt x="8" y="26"/>
                    </a:cubicBezTo>
                    <a:cubicBezTo>
                      <a:pt x="9" y="25"/>
                      <a:pt x="9" y="25"/>
                      <a:pt x="9" y="24"/>
                    </a:cubicBezTo>
                    <a:cubicBezTo>
                      <a:pt x="9" y="24"/>
                      <a:pt x="9" y="24"/>
                      <a:pt x="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97" name="Freeform 193"/>
              <p:cNvSpPr>
                <a:spLocks/>
              </p:cNvSpPr>
              <p:nvPr/>
            </p:nvSpPr>
            <p:spPr bwMode="auto">
              <a:xfrm>
                <a:off x="10542588" y="3273426"/>
                <a:ext cx="53975" cy="107950"/>
              </a:xfrm>
              <a:custGeom>
                <a:avLst/>
                <a:gdLst>
                  <a:gd name="T0" fmla="*/ 0 w 14"/>
                  <a:gd name="T1" fmla="*/ 29 h 29"/>
                  <a:gd name="T2" fmla="*/ 5 w 14"/>
                  <a:gd name="T3" fmla="*/ 29 h 29"/>
                  <a:gd name="T4" fmla="*/ 7 w 14"/>
                  <a:gd name="T5" fmla="*/ 29 h 29"/>
                  <a:gd name="T6" fmla="*/ 7 w 14"/>
                  <a:gd name="T7" fmla="*/ 29 h 29"/>
                  <a:gd name="T8" fmla="*/ 14 w 14"/>
                  <a:gd name="T9" fmla="*/ 28 h 29"/>
                  <a:gd name="T10" fmla="*/ 14 w 14"/>
                  <a:gd name="T11" fmla="*/ 0 h 29"/>
                  <a:gd name="T12" fmla="*/ 0 w 14"/>
                  <a:gd name="T13" fmla="*/ 0 h 29"/>
                  <a:gd name="T14" fmla="*/ 0 w 14"/>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9">
                    <a:moveTo>
                      <a:pt x="0" y="29"/>
                    </a:moveTo>
                    <a:cubicBezTo>
                      <a:pt x="2" y="29"/>
                      <a:pt x="3" y="29"/>
                      <a:pt x="5" y="29"/>
                    </a:cubicBezTo>
                    <a:cubicBezTo>
                      <a:pt x="6" y="29"/>
                      <a:pt x="6" y="29"/>
                      <a:pt x="7" y="29"/>
                    </a:cubicBezTo>
                    <a:cubicBezTo>
                      <a:pt x="7" y="29"/>
                      <a:pt x="7" y="29"/>
                      <a:pt x="7" y="29"/>
                    </a:cubicBezTo>
                    <a:cubicBezTo>
                      <a:pt x="9" y="29"/>
                      <a:pt x="11" y="29"/>
                      <a:pt x="14" y="28"/>
                    </a:cubicBezTo>
                    <a:cubicBezTo>
                      <a:pt x="14" y="0"/>
                      <a:pt x="14" y="0"/>
                      <a:pt x="14" y="0"/>
                    </a:cubicBezTo>
                    <a:cubicBezTo>
                      <a:pt x="9" y="0"/>
                      <a:pt x="5" y="0"/>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98" name="Freeform 194"/>
              <p:cNvSpPr>
                <a:spLocks/>
              </p:cNvSpPr>
              <p:nvPr/>
            </p:nvSpPr>
            <p:spPr bwMode="auto">
              <a:xfrm>
                <a:off x="10704513" y="3251201"/>
                <a:ext cx="49213" cy="115888"/>
              </a:xfrm>
              <a:custGeom>
                <a:avLst/>
                <a:gdLst>
                  <a:gd name="T0" fmla="*/ 0 w 13"/>
                  <a:gd name="T1" fmla="*/ 31 h 31"/>
                  <a:gd name="T2" fmla="*/ 10 w 13"/>
                  <a:gd name="T3" fmla="*/ 29 h 31"/>
                  <a:gd name="T4" fmla="*/ 11 w 13"/>
                  <a:gd name="T5" fmla="*/ 29 h 31"/>
                  <a:gd name="T6" fmla="*/ 12 w 13"/>
                  <a:gd name="T7" fmla="*/ 29 h 31"/>
                  <a:gd name="T8" fmla="*/ 13 w 13"/>
                  <a:gd name="T9" fmla="*/ 28 h 31"/>
                  <a:gd name="T10" fmla="*/ 13 w 13"/>
                  <a:gd name="T11" fmla="*/ 0 h 31"/>
                  <a:gd name="T12" fmla="*/ 0 w 13"/>
                  <a:gd name="T13" fmla="*/ 2 h 31"/>
                  <a:gd name="T14" fmla="*/ 0 w 13"/>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0" y="31"/>
                    </a:moveTo>
                    <a:cubicBezTo>
                      <a:pt x="3" y="31"/>
                      <a:pt x="7" y="30"/>
                      <a:pt x="10" y="29"/>
                    </a:cubicBezTo>
                    <a:cubicBezTo>
                      <a:pt x="10" y="29"/>
                      <a:pt x="11" y="29"/>
                      <a:pt x="11" y="29"/>
                    </a:cubicBezTo>
                    <a:cubicBezTo>
                      <a:pt x="12" y="29"/>
                      <a:pt x="12" y="29"/>
                      <a:pt x="12" y="29"/>
                    </a:cubicBezTo>
                    <a:cubicBezTo>
                      <a:pt x="13" y="28"/>
                      <a:pt x="13" y="28"/>
                      <a:pt x="13" y="28"/>
                    </a:cubicBezTo>
                    <a:cubicBezTo>
                      <a:pt x="13" y="0"/>
                      <a:pt x="13" y="0"/>
                      <a:pt x="13" y="0"/>
                    </a:cubicBezTo>
                    <a:cubicBezTo>
                      <a:pt x="9" y="1"/>
                      <a:pt x="4" y="2"/>
                      <a:pt x="0" y="2"/>
                    </a:cubicBez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99" name="Freeform 195"/>
              <p:cNvSpPr>
                <a:spLocks/>
              </p:cNvSpPr>
              <p:nvPr/>
            </p:nvSpPr>
            <p:spPr bwMode="auto">
              <a:xfrm>
                <a:off x="10464801" y="3273426"/>
                <a:ext cx="47625" cy="107950"/>
              </a:xfrm>
              <a:custGeom>
                <a:avLst/>
                <a:gdLst>
                  <a:gd name="T0" fmla="*/ 0 w 13"/>
                  <a:gd name="T1" fmla="*/ 28 h 29"/>
                  <a:gd name="T2" fmla="*/ 2 w 13"/>
                  <a:gd name="T3" fmla="*/ 29 h 29"/>
                  <a:gd name="T4" fmla="*/ 6 w 13"/>
                  <a:gd name="T5" fmla="*/ 29 h 29"/>
                  <a:gd name="T6" fmla="*/ 8 w 13"/>
                  <a:gd name="T7" fmla="*/ 29 h 29"/>
                  <a:gd name="T8" fmla="*/ 8 w 13"/>
                  <a:gd name="T9" fmla="*/ 29 h 29"/>
                  <a:gd name="T10" fmla="*/ 13 w 13"/>
                  <a:gd name="T11" fmla="*/ 29 h 29"/>
                  <a:gd name="T12" fmla="*/ 13 w 13"/>
                  <a:gd name="T13" fmla="*/ 0 h 29"/>
                  <a:gd name="T14" fmla="*/ 0 w 13"/>
                  <a:gd name="T15" fmla="*/ 0 h 29"/>
                  <a:gd name="T16" fmla="*/ 0 w 13"/>
                  <a:gd name="T1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9">
                    <a:moveTo>
                      <a:pt x="0" y="28"/>
                    </a:moveTo>
                    <a:cubicBezTo>
                      <a:pt x="1" y="29"/>
                      <a:pt x="1" y="29"/>
                      <a:pt x="2" y="29"/>
                    </a:cubicBezTo>
                    <a:cubicBezTo>
                      <a:pt x="3" y="29"/>
                      <a:pt x="5" y="29"/>
                      <a:pt x="6" y="29"/>
                    </a:cubicBezTo>
                    <a:cubicBezTo>
                      <a:pt x="7" y="29"/>
                      <a:pt x="7" y="29"/>
                      <a:pt x="8" y="29"/>
                    </a:cubicBezTo>
                    <a:cubicBezTo>
                      <a:pt x="8" y="29"/>
                      <a:pt x="8" y="29"/>
                      <a:pt x="8" y="29"/>
                    </a:cubicBezTo>
                    <a:cubicBezTo>
                      <a:pt x="10" y="29"/>
                      <a:pt x="12" y="29"/>
                      <a:pt x="13" y="29"/>
                    </a:cubicBezTo>
                    <a:cubicBezTo>
                      <a:pt x="13" y="0"/>
                      <a:pt x="13" y="0"/>
                      <a:pt x="13" y="0"/>
                    </a:cubicBezTo>
                    <a:cubicBezTo>
                      <a:pt x="9" y="0"/>
                      <a:pt x="4" y="0"/>
                      <a:pt x="0" y="0"/>
                    </a:cubicBez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200" name="Freeform 196"/>
              <p:cNvSpPr>
                <a:spLocks noEditPoints="1"/>
              </p:cNvSpPr>
              <p:nvPr/>
            </p:nvSpPr>
            <p:spPr bwMode="auto">
              <a:xfrm>
                <a:off x="10171113" y="2900363"/>
                <a:ext cx="714375" cy="222250"/>
              </a:xfrm>
              <a:custGeom>
                <a:avLst/>
                <a:gdLst>
                  <a:gd name="T0" fmla="*/ 0 w 190"/>
                  <a:gd name="T1" fmla="*/ 29 h 59"/>
                  <a:gd name="T2" fmla="*/ 95 w 190"/>
                  <a:gd name="T3" fmla="*/ 59 h 59"/>
                  <a:gd name="T4" fmla="*/ 190 w 190"/>
                  <a:gd name="T5" fmla="*/ 29 h 59"/>
                  <a:gd name="T6" fmla="*/ 95 w 190"/>
                  <a:gd name="T7" fmla="*/ 0 h 59"/>
                  <a:gd name="T8" fmla="*/ 0 w 190"/>
                  <a:gd name="T9" fmla="*/ 29 h 59"/>
                  <a:gd name="T10" fmla="*/ 88 w 190"/>
                  <a:gd name="T11" fmla="*/ 32 h 59"/>
                  <a:gd name="T12" fmla="*/ 53 w 190"/>
                  <a:gd name="T13" fmla="*/ 21 h 59"/>
                  <a:gd name="T14" fmla="*/ 86 w 190"/>
                  <a:gd name="T15" fmla="*/ 9 h 59"/>
                  <a:gd name="T16" fmla="*/ 86 w 190"/>
                  <a:gd name="T17" fmla="*/ 3 h 59"/>
                  <a:gd name="T18" fmla="*/ 105 w 190"/>
                  <a:gd name="T19" fmla="*/ 3 h 59"/>
                  <a:gd name="T20" fmla="*/ 105 w 190"/>
                  <a:gd name="T21" fmla="*/ 9 h 59"/>
                  <a:gd name="T22" fmla="*/ 133 w 190"/>
                  <a:gd name="T23" fmla="*/ 11 h 59"/>
                  <a:gd name="T24" fmla="*/ 127 w 190"/>
                  <a:gd name="T25" fmla="*/ 18 h 59"/>
                  <a:gd name="T26" fmla="*/ 99 w 190"/>
                  <a:gd name="T27" fmla="*/ 16 h 59"/>
                  <a:gd name="T28" fmla="*/ 83 w 190"/>
                  <a:gd name="T29" fmla="*/ 20 h 59"/>
                  <a:gd name="T30" fmla="*/ 106 w 190"/>
                  <a:gd name="T31" fmla="*/ 25 h 59"/>
                  <a:gd name="T32" fmla="*/ 138 w 190"/>
                  <a:gd name="T33" fmla="*/ 37 h 59"/>
                  <a:gd name="T34" fmla="*/ 104 w 190"/>
                  <a:gd name="T35" fmla="*/ 49 h 59"/>
                  <a:gd name="T36" fmla="*/ 104 w 190"/>
                  <a:gd name="T37" fmla="*/ 55 h 59"/>
                  <a:gd name="T38" fmla="*/ 85 w 190"/>
                  <a:gd name="T39" fmla="*/ 55 h 59"/>
                  <a:gd name="T40" fmla="*/ 85 w 190"/>
                  <a:gd name="T41" fmla="*/ 49 h 59"/>
                  <a:gd name="T42" fmla="*/ 52 w 190"/>
                  <a:gd name="T43" fmla="*/ 46 h 59"/>
                  <a:gd name="T44" fmla="*/ 57 w 190"/>
                  <a:gd name="T45" fmla="*/ 39 h 59"/>
                  <a:gd name="T46" fmla="*/ 90 w 190"/>
                  <a:gd name="T47" fmla="*/ 42 h 59"/>
                  <a:gd name="T48" fmla="*/ 109 w 190"/>
                  <a:gd name="T49" fmla="*/ 38 h 59"/>
                  <a:gd name="T50" fmla="*/ 88 w 190"/>
                  <a:gd name="T51" fmla="*/ 3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0" h="59">
                    <a:moveTo>
                      <a:pt x="0" y="29"/>
                    </a:moveTo>
                    <a:cubicBezTo>
                      <a:pt x="0" y="44"/>
                      <a:pt x="38" y="59"/>
                      <a:pt x="95" y="59"/>
                    </a:cubicBezTo>
                    <a:cubicBezTo>
                      <a:pt x="152" y="59"/>
                      <a:pt x="190" y="44"/>
                      <a:pt x="190" y="29"/>
                    </a:cubicBezTo>
                    <a:cubicBezTo>
                      <a:pt x="190" y="15"/>
                      <a:pt x="152" y="0"/>
                      <a:pt x="95" y="0"/>
                    </a:cubicBezTo>
                    <a:cubicBezTo>
                      <a:pt x="38" y="0"/>
                      <a:pt x="0" y="15"/>
                      <a:pt x="0" y="29"/>
                    </a:cubicBezTo>
                    <a:close/>
                    <a:moveTo>
                      <a:pt x="88" y="32"/>
                    </a:moveTo>
                    <a:cubicBezTo>
                      <a:pt x="67" y="30"/>
                      <a:pt x="53" y="27"/>
                      <a:pt x="53" y="21"/>
                    </a:cubicBezTo>
                    <a:cubicBezTo>
                      <a:pt x="53" y="15"/>
                      <a:pt x="65" y="11"/>
                      <a:pt x="86" y="9"/>
                    </a:cubicBezTo>
                    <a:cubicBezTo>
                      <a:pt x="86" y="3"/>
                      <a:pt x="86" y="3"/>
                      <a:pt x="86" y="3"/>
                    </a:cubicBezTo>
                    <a:cubicBezTo>
                      <a:pt x="105" y="3"/>
                      <a:pt x="105" y="3"/>
                      <a:pt x="105" y="3"/>
                    </a:cubicBezTo>
                    <a:cubicBezTo>
                      <a:pt x="105" y="9"/>
                      <a:pt x="105" y="9"/>
                      <a:pt x="105" y="9"/>
                    </a:cubicBezTo>
                    <a:cubicBezTo>
                      <a:pt x="118" y="9"/>
                      <a:pt x="127" y="10"/>
                      <a:pt x="133" y="11"/>
                    </a:cubicBezTo>
                    <a:cubicBezTo>
                      <a:pt x="127" y="18"/>
                      <a:pt x="127" y="18"/>
                      <a:pt x="127" y="18"/>
                    </a:cubicBezTo>
                    <a:cubicBezTo>
                      <a:pt x="122" y="17"/>
                      <a:pt x="113" y="16"/>
                      <a:pt x="99" y="16"/>
                    </a:cubicBezTo>
                    <a:cubicBezTo>
                      <a:pt x="87" y="16"/>
                      <a:pt x="83" y="18"/>
                      <a:pt x="83" y="20"/>
                    </a:cubicBezTo>
                    <a:cubicBezTo>
                      <a:pt x="83" y="22"/>
                      <a:pt x="89" y="23"/>
                      <a:pt x="106" y="25"/>
                    </a:cubicBezTo>
                    <a:cubicBezTo>
                      <a:pt x="129" y="28"/>
                      <a:pt x="138" y="31"/>
                      <a:pt x="138" y="37"/>
                    </a:cubicBezTo>
                    <a:cubicBezTo>
                      <a:pt x="138" y="43"/>
                      <a:pt x="126" y="47"/>
                      <a:pt x="104" y="49"/>
                    </a:cubicBezTo>
                    <a:cubicBezTo>
                      <a:pt x="104" y="55"/>
                      <a:pt x="104" y="55"/>
                      <a:pt x="104" y="55"/>
                    </a:cubicBezTo>
                    <a:cubicBezTo>
                      <a:pt x="85" y="55"/>
                      <a:pt x="85" y="55"/>
                      <a:pt x="85" y="55"/>
                    </a:cubicBezTo>
                    <a:cubicBezTo>
                      <a:pt x="85" y="49"/>
                      <a:pt x="85" y="49"/>
                      <a:pt x="85" y="49"/>
                    </a:cubicBezTo>
                    <a:cubicBezTo>
                      <a:pt x="72" y="49"/>
                      <a:pt x="59" y="48"/>
                      <a:pt x="52" y="46"/>
                    </a:cubicBezTo>
                    <a:cubicBezTo>
                      <a:pt x="57" y="39"/>
                      <a:pt x="57" y="39"/>
                      <a:pt x="57" y="39"/>
                    </a:cubicBezTo>
                    <a:cubicBezTo>
                      <a:pt x="66" y="40"/>
                      <a:pt x="77" y="42"/>
                      <a:pt x="90" y="42"/>
                    </a:cubicBezTo>
                    <a:cubicBezTo>
                      <a:pt x="101" y="42"/>
                      <a:pt x="109" y="40"/>
                      <a:pt x="109" y="38"/>
                    </a:cubicBezTo>
                    <a:cubicBezTo>
                      <a:pt x="109" y="35"/>
                      <a:pt x="102" y="34"/>
                      <a:pt x="8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201" name="Freeform 197"/>
              <p:cNvSpPr>
                <a:spLocks/>
              </p:cNvSpPr>
              <p:nvPr/>
            </p:nvSpPr>
            <p:spPr bwMode="auto">
              <a:xfrm>
                <a:off x="10223501" y="3084513"/>
                <a:ext cx="52388" cy="128588"/>
              </a:xfrm>
              <a:custGeom>
                <a:avLst/>
                <a:gdLst>
                  <a:gd name="T0" fmla="*/ 8 w 14"/>
                  <a:gd name="T1" fmla="*/ 32 h 34"/>
                  <a:gd name="T2" fmla="*/ 11 w 14"/>
                  <a:gd name="T3" fmla="*/ 33 h 34"/>
                  <a:gd name="T4" fmla="*/ 11 w 14"/>
                  <a:gd name="T5" fmla="*/ 33 h 34"/>
                  <a:gd name="T6" fmla="*/ 14 w 14"/>
                  <a:gd name="T7" fmla="*/ 34 h 34"/>
                  <a:gd name="T8" fmla="*/ 14 w 14"/>
                  <a:gd name="T9" fmla="*/ 5 h 34"/>
                  <a:gd name="T10" fmla="*/ 0 w 14"/>
                  <a:gd name="T11" fmla="*/ 0 h 34"/>
                  <a:gd name="T12" fmla="*/ 0 w 14"/>
                  <a:gd name="T13" fmla="*/ 29 h 34"/>
                  <a:gd name="T14" fmla="*/ 3 w 14"/>
                  <a:gd name="T15" fmla="*/ 30 h 34"/>
                  <a:gd name="T16" fmla="*/ 5 w 14"/>
                  <a:gd name="T17" fmla="*/ 31 h 34"/>
                  <a:gd name="T18" fmla="*/ 8 w 14"/>
                  <a:gd name="T19"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34">
                    <a:moveTo>
                      <a:pt x="8" y="32"/>
                    </a:moveTo>
                    <a:cubicBezTo>
                      <a:pt x="9" y="32"/>
                      <a:pt x="10" y="32"/>
                      <a:pt x="11" y="33"/>
                    </a:cubicBezTo>
                    <a:cubicBezTo>
                      <a:pt x="11" y="33"/>
                      <a:pt x="11" y="33"/>
                      <a:pt x="11" y="33"/>
                    </a:cubicBezTo>
                    <a:cubicBezTo>
                      <a:pt x="12" y="33"/>
                      <a:pt x="13" y="33"/>
                      <a:pt x="14" y="34"/>
                    </a:cubicBezTo>
                    <a:cubicBezTo>
                      <a:pt x="14" y="5"/>
                      <a:pt x="14" y="5"/>
                      <a:pt x="14" y="5"/>
                    </a:cubicBezTo>
                    <a:cubicBezTo>
                      <a:pt x="9" y="3"/>
                      <a:pt x="4" y="2"/>
                      <a:pt x="0" y="0"/>
                    </a:cubicBezTo>
                    <a:cubicBezTo>
                      <a:pt x="0" y="29"/>
                      <a:pt x="0" y="29"/>
                      <a:pt x="0" y="29"/>
                    </a:cubicBezTo>
                    <a:cubicBezTo>
                      <a:pt x="1" y="29"/>
                      <a:pt x="2" y="29"/>
                      <a:pt x="3" y="30"/>
                    </a:cubicBezTo>
                    <a:cubicBezTo>
                      <a:pt x="4" y="30"/>
                      <a:pt x="4" y="30"/>
                      <a:pt x="5" y="31"/>
                    </a:cubicBezTo>
                    <a:cubicBezTo>
                      <a:pt x="6" y="31"/>
                      <a:pt x="7" y="32"/>
                      <a:pt x="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202" name="Freeform 198"/>
              <p:cNvSpPr>
                <a:spLocks/>
              </p:cNvSpPr>
              <p:nvPr/>
            </p:nvSpPr>
            <p:spPr bwMode="auto">
              <a:xfrm>
                <a:off x="10306051" y="3111501"/>
                <a:ext cx="49213" cy="120650"/>
              </a:xfrm>
              <a:custGeom>
                <a:avLst/>
                <a:gdLst>
                  <a:gd name="T0" fmla="*/ 6 w 13"/>
                  <a:gd name="T1" fmla="*/ 30 h 32"/>
                  <a:gd name="T2" fmla="*/ 9 w 13"/>
                  <a:gd name="T3" fmla="*/ 31 h 32"/>
                  <a:gd name="T4" fmla="*/ 12 w 13"/>
                  <a:gd name="T5" fmla="*/ 31 h 32"/>
                  <a:gd name="T6" fmla="*/ 13 w 13"/>
                  <a:gd name="T7" fmla="*/ 32 h 32"/>
                  <a:gd name="T8" fmla="*/ 13 w 13"/>
                  <a:gd name="T9" fmla="*/ 3 h 32"/>
                  <a:gd name="T10" fmla="*/ 0 w 13"/>
                  <a:gd name="T11" fmla="*/ 0 h 32"/>
                  <a:gd name="T12" fmla="*/ 0 w 13"/>
                  <a:gd name="T13" fmla="*/ 29 h 32"/>
                  <a:gd name="T14" fmla="*/ 3 w 13"/>
                  <a:gd name="T15" fmla="*/ 30 h 32"/>
                  <a:gd name="T16" fmla="*/ 4 w 13"/>
                  <a:gd name="T17" fmla="*/ 30 h 32"/>
                  <a:gd name="T18" fmla="*/ 6 w 13"/>
                  <a:gd name="T19"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32">
                    <a:moveTo>
                      <a:pt x="6" y="30"/>
                    </a:moveTo>
                    <a:cubicBezTo>
                      <a:pt x="7" y="31"/>
                      <a:pt x="8" y="31"/>
                      <a:pt x="9" y="31"/>
                    </a:cubicBezTo>
                    <a:cubicBezTo>
                      <a:pt x="10" y="31"/>
                      <a:pt x="11" y="31"/>
                      <a:pt x="12" y="31"/>
                    </a:cubicBezTo>
                    <a:cubicBezTo>
                      <a:pt x="12" y="32"/>
                      <a:pt x="13" y="32"/>
                      <a:pt x="13" y="32"/>
                    </a:cubicBezTo>
                    <a:cubicBezTo>
                      <a:pt x="13" y="3"/>
                      <a:pt x="13" y="3"/>
                      <a:pt x="13" y="3"/>
                    </a:cubicBezTo>
                    <a:cubicBezTo>
                      <a:pt x="8" y="2"/>
                      <a:pt x="4" y="1"/>
                      <a:pt x="0" y="0"/>
                    </a:cubicBezTo>
                    <a:cubicBezTo>
                      <a:pt x="0" y="29"/>
                      <a:pt x="0" y="29"/>
                      <a:pt x="0" y="29"/>
                    </a:cubicBezTo>
                    <a:cubicBezTo>
                      <a:pt x="1" y="29"/>
                      <a:pt x="2" y="29"/>
                      <a:pt x="3" y="30"/>
                    </a:cubicBezTo>
                    <a:cubicBezTo>
                      <a:pt x="3" y="30"/>
                      <a:pt x="4" y="30"/>
                      <a:pt x="4" y="30"/>
                    </a:cubicBezTo>
                    <a:cubicBezTo>
                      <a:pt x="5" y="30"/>
                      <a:pt x="6" y="30"/>
                      <a:pt x="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203" name="Freeform 199"/>
              <p:cNvSpPr>
                <a:spLocks/>
              </p:cNvSpPr>
              <p:nvPr/>
            </p:nvSpPr>
            <p:spPr bwMode="auto">
              <a:xfrm>
                <a:off x="10385426" y="3125788"/>
                <a:ext cx="49213" cy="112713"/>
              </a:xfrm>
              <a:custGeom>
                <a:avLst/>
                <a:gdLst>
                  <a:gd name="T0" fmla="*/ 1 w 13"/>
                  <a:gd name="T1" fmla="*/ 29 h 30"/>
                  <a:gd name="T2" fmla="*/ 6 w 13"/>
                  <a:gd name="T3" fmla="*/ 30 h 30"/>
                  <a:gd name="T4" fmla="*/ 8 w 13"/>
                  <a:gd name="T5" fmla="*/ 30 h 30"/>
                  <a:gd name="T6" fmla="*/ 10 w 13"/>
                  <a:gd name="T7" fmla="*/ 30 h 30"/>
                  <a:gd name="T8" fmla="*/ 11 w 13"/>
                  <a:gd name="T9" fmla="*/ 30 h 30"/>
                  <a:gd name="T10" fmla="*/ 13 w 13"/>
                  <a:gd name="T11" fmla="*/ 30 h 30"/>
                  <a:gd name="T12" fmla="*/ 13 w 13"/>
                  <a:gd name="T13" fmla="*/ 2 h 30"/>
                  <a:gd name="T14" fmla="*/ 0 w 13"/>
                  <a:gd name="T15" fmla="*/ 0 h 30"/>
                  <a:gd name="T16" fmla="*/ 0 w 13"/>
                  <a:gd name="T17" fmla="*/ 29 h 30"/>
                  <a:gd name="T18" fmla="*/ 0 w 13"/>
                  <a:gd name="T19" fmla="*/ 29 h 30"/>
                  <a:gd name="T20" fmla="*/ 0 w 13"/>
                  <a:gd name="T21" fmla="*/ 29 h 30"/>
                  <a:gd name="T22" fmla="*/ 1 w 13"/>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1" y="29"/>
                    </a:moveTo>
                    <a:cubicBezTo>
                      <a:pt x="3" y="29"/>
                      <a:pt x="4" y="30"/>
                      <a:pt x="6" y="30"/>
                    </a:cubicBezTo>
                    <a:cubicBezTo>
                      <a:pt x="6" y="30"/>
                      <a:pt x="7" y="30"/>
                      <a:pt x="8" y="30"/>
                    </a:cubicBezTo>
                    <a:cubicBezTo>
                      <a:pt x="9" y="30"/>
                      <a:pt x="9" y="30"/>
                      <a:pt x="10" y="30"/>
                    </a:cubicBezTo>
                    <a:cubicBezTo>
                      <a:pt x="11" y="30"/>
                      <a:pt x="11" y="30"/>
                      <a:pt x="11" y="30"/>
                    </a:cubicBezTo>
                    <a:cubicBezTo>
                      <a:pt x="12" y="30"/>
                      <a:pt x="13" y="30"/>
                      <a:pt x="13" y="30"/>
                    </a:cubicBezTo>
                    <a:cubicBezTo>
                      <a:pt x="13" y="2"/>
                      <a:pt x="13" y="2"/>
                      <a:pt x="13" y="2"/>
                    </a:cubicBezTo>
                    <a:cubicBezTo>
                      <a:pt x="9" y="1"/>
                      <a:pt x="4" y="1"/>
                      <a:pt x="0" y="0"/>
                    </a:cubicBezTo>
                    <a:cubicBezTo>
                      <a:pt x="0" y="29"/>
                      <a:pt x="0" y="29"/>
                      <a:pt x="0" y="29"/>
                    </a:cubicBezTo>
                    <a:cubicBezTo>
                      <a:pt x="0" y="29"/>
                      <a:pt x="0" y="29"/>
                      <a:pt x="0" y="29"/>
                    </a:cubicBezTo>
                    <a:cubicBezTo>
                      <a:pt x="0" y="29"/>
                      <a:pt x="0" y="29"/>
                      <a:pt x="0" y="29"/>
                    </a:cubicBezTo>
                    <a:cubicBezTo>
                      <a:pt x="0" y="29"/>
                      <a:pt x="1" y="29"/>
                      <a:pt x="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204" name="Freeform 200"/>
              <p:cNvSpPr>
                <a:spLocks/>
              </p:cNvSpPr>
              <p:nvPr/>
            </p:nvSpPr>
            <p:spPr bwMode="auto">
              <a:xfrm>
                <a:off x="10621963" y="3125788"/>
                <a:ext cx="52388" cy="112713"/>
              </a:xfrm>
              <a:custGeom>
                <a:avLst/>
                <a:gdLst>
                  <a:gd name="T0" fmla="*/ 14 w 14"/>
                  <a:gd name="T1" fmla="*/ 0 h 30"/>
                  <a:gd name="T2" fmla="*/ 0 w 14"/>
                  <a:gd name="T3" fmla="*/ 2 h 30"/>
                  <a:gd name="T4" fmla="*/ 0 w 14"/>
                  <a:gd name="T5" fmla="*/ 30 h 30"/>
                  <a:gd name="T6" fmla="*/ 14 w 14"/>
                  <a:gd name="T7" fmla="*/ 29 h 30"/>
                  <a:gd name="T8" fmla="*/ 14 w 14"/>
                  <a:gd name="T9" fmla="*/ 0 h 30"/>
                </a:gdLst>
                <a:ahLst/>
                <a:cxnLst>
                  <a:cxn ang="0">
                    <a:pos x="T0" y="T1"/>
                  </a:cxn>
                  <a:cxn ang="0">
                    <a:pos x="T2" y="T3"/>
                  </a:cxn>
                  <a:cxn ang="0">
                    <a:pos x="T4" y="T5"/>
                  </a:cxn>
                  <a:cxn ang="0">
                    <a:pos x="T6" y="T7"/>
                  </a:cxn>
                  <a:cxn ang="0">
                    <a:pos x="T8" y="T9"/>
                  </a:cxn>
                </a:cxnLst>
                <a:rect l="0" t="0" r="r" b="b"/>
                <a:pathLst>
                  <a:path w="14" h="30">
                    <a:moveTo>
                      <a:pt x="14" y="0"/>
                    </a:moveTo>
                    <a:cubicBezTo>
                      <a:pt x="10" y="1"/>
                      <a:pt x="5" y="1"/>
                      <a:pt x="0" y="2"/>
                    </a:cubicBezTo>
                    <a:cubicBezTo>
                      <a:pt x="0" y="30"/>
                      <a:pt x="0" y="30"/>
                      <a:pt x="0" y="30"/>
                    </a:cubicBezTo>
                    <a:cubicBezTo>
                      <a:pt x="5" y="30"/>
                      <a:pt x="10" y="29"/>
                      <a:pt x="14" y="29"/>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205" name="Freeform 201"/>
              <p:cNvSpPr>
                <a:spLocks/>
              </p:cNvSpPr>
              <p:nvPr/>
            </p:nvSpPr>
            <p:spPr bwMode="auto">
              <a:xfrm>
                <a:off x="10163176" y="3036888"/>
                <a:ext cx="34925" cy="138113"/>
              </a:xfrm>
              <a:custGeom>
                <a:avLst/>
                <a:gdLst>
                  <a:gd name="T0" fmla="*/ 0 w 9"/>
                  <a:gd name="T1" fmla="*/ 24 h 37"/>
                  <a:gd name="T2" fmla="*/ 0 w 9"/>
                  <a:gd name="T3" fmla="*/ 27 h 37"/>
                  <a:gd name="T4" fmla="*/ 1 w 9"/>
                  <a:gd name="T5" fmla="*/ 28 h 37"/>
                  <a:gd name="T6" fmla="*/ 2 w 9"/>
                  <a:gd name="T7" fmla="*/ 30 h 37"/>
                  <a:gd name="T8" fmla="*/ 3 w 9"/>
                  <a:gd name="T9" fmla="*/ 32 h 37"/>
                  <a:gd name="T10" fmla="*/ 4 w 9"/>
                  <a:gd name="T11" fmla="*/ 33 h 37"/>
                  <a:gd name="T12" fmla="*/ 6 w 9"/>
                  <a:gd name="T13" fmla="*/ 35 h 37"/>
                  <a:gd name="T14" fmla="*/ 7 w 9"/>
                  <a:gd name="T15" fmla="*/ 36 h 37"/>
                  <a:gd name="T16" fmla="*/ 9 w 9"/>
                  <a:gd name="T17" fmla="*/ 37 h 37"/>
                  <a:gd name="T18" fmla="*/ 9 w 9"/>
                  <a:gd name="T19" fmla="*/ 9 h 37"/>
                  <a:gd name="T20" fmla="*/ 0 w 9"/>
                  <a:gd name="T21" fmla="*/ 0 h 37"/>
                  <a:gd name="T22" fmla="*/ 0 w 9"/>
                  <a:gd name="T2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7">
                    <a:moveTo>
                      <a:pt x="0" y="24"/>
                    </a:moveTo>
                    <a:cubicBezTo>
                      <a:pt x="0" y="25"/>
                      <a:pt x="0" y="26"/>
                      <a:pt x="0" y="27"/>
                    </a:cubicBezTo>
                    <a:cubicBezTo>
                      <a:pt x="1" y="28"/>
                      <a:pt x="1" y="28"/>
                      <a:pt x="1" y="28"/>
                    </a:cubicBezTo>
                    <a:cubicBezTo>
                      <a:pt x="1" y="29"/>
                      <a:pt x="1" y="30"/>
                      <a:pt x="2" y="30"/>
                    </a:cubicBezTo>
                    <a:cubicBezTo>
                      <a:pt x="2" y="31"/>
                      <a:pt x="2" y="31"/>
                      <a:pt x="3" y="32"/>
                    </a:cubicBezTo>
                    <a:cubicBezTo>
                      <a:pt x="3" y="32"/>
                      <a:pt x="4" y="33"/>
                      <a:pt x="4" y="33"/>
                    </a:cubicBezTo>
                    <a:cubicBezTo>
                      <a:pt x="5" y="34"/>
                      <a:pt x="5" y="34"/>
                      <a:pt x="6" y="35"/>
                    </a:cubicBezTo>
                    <a:cubicBezTo>
                      <a:pt x="6" y="35"/>
                      <a:pt x="7" y="36"/>
                      <a:pt x="7" y="36"/>
                    </a:cubicBezTo>
                    <a:cubicBezTo>
                      <a:pt x="8" y="37"/>
                      <a:pt x="8" y="37"/>
                      <a:pt x="9" y="37"/>
                    </a:cubicBezTo>
                    <a:cubicBezTo>
                      <a:pt x="9" y="9"/>
                      <a:pt x="9" y="9"/>
                      <a:pt x="9" y="9"/>
                    </a:cubicBezTo>
                    <a:cubicBezTo>
                      <a:pt x="5" y="6"/>
                      <a:pt x="2" y="3"/>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206" name="Freeform 202"/>
              <p:cNvSpPr>
                <a:spLocks/>
              </p:cNvSpPr>
              <p:nvPr/>
            </p:nvSpPr>
            <p:spPr bwMode="auto">
              <a:xfrm>
                <a:off x="10783888" y="3084513"/>
                <a:ext cx="49213" cy="128588"/>
              </a:xfrm>
              <a:custGeom>
                <a:avLst/>
                <a:gdLst>
                  <a:gd name="T0" fmla="*/ 13 w 13"/>
                  <a:gd name="T1" fmla="*/ 0 h 34"/>
                  <a:gd name="T2" fmla="*/ 0 w 13"/>
                  <a:gd name="T3" fmla="*/ 5 h 34"/>
                  <a:gd name="T4" fmla="*/ 0 w 13"/>
                  <a:gd name="T5" fmla="*/ 34 h 34"/>
                  <a:gd name="T6" fmla="*/ 1 w 13"/>
                  <a:gd name="T7" fmla="*/ 33 h 34"/>
                  <a:gd name="T8" fmla="*/ 1 w 13"/>
                  <a:gd name="T9" fmla="*/ 33 h 34"/>
                  <a:gd name="T10" fmla="*/ 8 w 13"/>
                  <a:gd name="T11" fmla="*/ 31 h 34"/>
                  <a:gd name="T12" fmla="*/ 8 w 13"/>
                  <a:gd name="T13" fmla="*/ 31 h 34"/>
                  <a:gd name="T14" fmla="*/ 13 w 13"/>
                  <a:gd name="T15" fmla="*/ 29 h 34"/>
                  <a:gd name="T16" fmla="*/ 13 w 13"/>
                  <a:gd name="T17" fmla="*/ 29 h 34"/>
                  <a:gd name="T18" fmla="*/ 13 w 13"/>
                  <a:gd name="T19" fmla="*/ 29 h 34"/>
                  <a:gd name="T20" fmla="*/ 13 w 13"/>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4">
                    <a:moveTo>
                      <a:pt x="13" y="0"/>
                    </a:moveTo>
                    <a:cubicBezTo>
                      <a:pt x="9" y="2"/>
                      <a:pt x="5" y="3"/>
                      <a:pt x="0" y="5"/>
                    </a:cubicBezTo>
                    <a:cubicBezTo>
                      <a:pt x="0" y="34"/>
                      <a:pt x="0" y="34"/>
                      <a:pt x="0" y="34"/>
                    </a:cubicBezTo>
                    <a:cubicBezTo>
                      <a:pt x="0" y="34"/>
                      <a:pt x="1" y="33"/>
                      <a:pt x="1" y="33"/>
                    </a:cubicBezTo>
                    <a:cubicBezTo>
                      <a:pt x="1" y="33"/>
                      <a:pt x="1" y="33"/>
                      <a:pt x="1" y="33"/>
                    </a:cubicBezTo>
                    <a:cubicBezTo>
                      <a:pt x="4" y="33"/>
                      <a:pt x="6" y="32"/>
                      <a:pt x="8" y="31"/>
                    </a:cubicBezTo>
                    <a:cubicBezTo>
                      <a:pt x="8" y="31"/>
                      <a:pt x="8" y="31"/>
                      <a:pt x="8" y="31"/>
                    </a:cubicBezTo>
                    <a:cubicBezTo>
                      <a:pt x="10" y="30"/>
                      <a:pt x="11" y="30"/>
                      <a:pt x="13" y="29"/>
                    </a:cubicBezTo>
                    <a:cubicBezTo>
                      <a:pt x="13" y="29"/>
                      <a:pt x="13" y="29"/>
                      <a:pt x="13" y="29"/>
                    </a:cubicBezTo>
                    <a:cubicBezTo>
                      <a:pt x="13" y="29"/>
                      <a:pt x="13" y="29"/>
                      <a:pt x="13" y="29"/>
                    </a:cubicBez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207" name="Freeform 203"/>
              <p:cNvSpPr>
                <a:spLocks/>
              </p:cNvSpPr>
              <p:nvPr/>
            </p:nvSpPr>
            <p:spPr bwMode="auto">
              <a:xfrm>
                <a:off x="10863263" y="3036888"/>
                <a:ext cx="33338" cy="138113"/>
              </a:xfrm>
              <a:custGeom>
                <a:avLst/>
                <a:gdLst>
                  <a:gd name="T0" fmla="*/ 9 w 9"/>
                  <a:gd name="T1" fmla="*/ 24 h 37"/>
                  <a:gd name="T2" fmla="*/ 9 w 9"/>
                  <a:gd name="T3" fmla="*/ 0 h 37"/>
                  <a:gd name="T4" fmla="*/ 0 w 9"/>
                  <a:gd name="T5" fmla="*/ 9 h 37"/>
                  <a:gd name="T6" fmla="*/ 0 w 9"/>
                  <a:gd name="T7" fmla="*/ 37 h 37"/>
                  <a:gd name="T8" fmla="*/ 1 w 9"/>
                  <a:gd name="T9" fmla="*/ 37 h 37"/>
                  <a:gd name="T10" fmla="*/ 1 w 9"/>
                  <a:gd name="T11" fmla="*/ 36 h 37"/>
                  <a:gd name="T12" fmla="*/ 1 w 9"/>
                  <a:gd name="T13" fmla="*/ 36 h 37"/>
                  <a:gd name="T14" fmla="*/ 3 w 9"/>
                  <a:gd name="T15" fmla="*/ 34 h 37"/>
                  <a:gd name="T16" fmla="*/ 4 w 9"/>
                  <a:gd name="T17" fmla="*/ 34 h 37"/>
                  <a:gd name="T18" fmla="*/ 5 w 9"/>
                  <a:gd name="T19" fmla="*/ 33 h 37"/>
                  <a:gd name="T20" fmla="*/ 5 w 9"/>
                  <a:gd name="T21" fmla="*/ 33 h 37"/>
                  <a:gd name="T22" fmla="*/ 7 w 9"/>
                  <a:gd name="T23" fmla="*/ 31 h 37"/>
                  <a:gd name="T24" fmla="*/ 7 w 9"/>
                  <a:gd name="T25" fmla="*/ 31 h 37"/>
                  <a:gd name="T26" fmla="*/ 7 w 9"/>
                  <a:gd name="T27" fmla="*/ 30 h 37"/>
                  <a:gd name="T28" fmla="*/ 8 w 9"/>
                  <a:gd name="T29" fmla="*/ 29 h 37"/>
                  <a:gd name="T30" fmla="*/ 8 w 9"/>
                  <a:gd name="T31" fmla="*/ 28 h 37"/>
                  <a:gd name="T32" fmla="*/ 8 w 9"/>
                  <a:gd name="T33" fmla="*/ 27 h 37"/>
                  <a:gd name="T34" fmla="*/ 8 w 9"/>
                  <a:gd name="T35" fmla="*/ 27 h 37"/>
                  <a:gd name="T36" fmla="*/ 9 w 9"/>
                  <a:gd name="T37" fmla="*/ 25 h 37"/>
                  <a:gd name="T38" fmla="*/ 9 w 9"/>
                  <a:gd name="T39"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37">
                    <a:moveTo>
                      <a:pt x="9" y="24"/>
                    </a:moveTo>
                    <a:cubicBezTo>
                      <a:pt x="9" y="0"/>
                      <a:pt x="9" y="0"/>
                      <a:pt x="9" y="0"/>
                    </a:cubicBezTo>
                    <a:cubicBezTo>
                      <a:pt x="7" y="3"/>
                      <a:pt x="4" y="6"/>
                      <a:pt x="0" y="9"/>
                    </a:cubicBezTo>
                    <a:cubicBezTo>
                      <a:pt x="0" y="37"/>
                      <a:pt x="0" y="37"/>
                      <a:pt x="0" y="37"/>
                    </a:cubicBezTo>
                    <a:cubicBezTo>
                      <a:pt x="0" y="37"/>
                      <a:pt x="1" y="37"/>
                      <a:pt x="1" y="37"/>
                    </a:cubicBezTo>
                    <a:cubicBezTo>
                      <a:pt x="1" y="37"/>
                      <a:pt x="1" y="36"/>
                      <a:pt x="1" y="36"/>
                    </a:cubicBezTo>
                    <a:cubicBezTo>
                      <a:pt x="1" y="36"/>
                      <a:pt x="1" y="36"/>
                      <a:pt x="1" y="36"/>
                    </a:cubicBezTo>
                    <a:cubicBezTo>
                      <a:pt x="2" y="36"/>
                      <a:pt x="3" y="35"/>
                      <a:pt x="3" y="34"/>
                    </a:cubicBezTo>
                    <a:cubicBezTo>
                      <a:pt x="4" y="34"/>
                      <a:pt x="4" y="34"/>
                      <a:pt x="4" y="34"/>
                    </a:cubicBezTo>
                    <a:cubicBezTo>
                      <a:pt x="4" y="34"/>
                      <a:pt x="4" y="33"/>
                      <a:pt x="5" y="33"/>
                    </a:cubicBezTo>
                    <a:cubicBezTo>
                      <a:pt x="5" y="33"/>
                      <a:pt x="5" y="33"/>
                      <a:pt x="5" y="33"/>
                    </a:cubicBezTo>
                    <a:cubicBezTo>
                      <a:pt x="6" y="32"/>
                      <a:pt x="6" y="31"/>
                      <a:pt x="7" y="31"/>
                    </a:cubicBezTo>
                    <a:cubicBezTo>
                      <a:pt x="7" y="31"/>
                      <a:pt x="7" y="31"/>
                      <a:pt x="7" y="31"/>
                    </a:cubicBezTo>
                    <a:cubicBezTo>
                      <a:pt x="7" y="31"/>
                      <a:pt x="7" y="30"/>
                      <a:pt x="7" y="30"/>
                    </a:cubicBezTo>
                    <a:cubicBezTo>
                      <a:pt x="7" y="30"/>
                      <a:pt x="7" y="29"/>
                      <a:pt x="8" y="29"/>
                    </a:cubicBezTo>
                    <a:cubicBezTo>
                      <a:pt x="8" y="28"/>
                      <a:pt x="8" y="28"/>
                      <a:pt x="8" y="28"/>
                    </a:cubicBezTo>
                    <a:cubicBezTo>
                      <a:pt x="8" y="28"/>
                      <a:pt x="8" y="27"/>
                      <a:pt x="8" y="27"/>
                    </a:cubicBezTo>
                    <a:cubicBezTo>
                      <a:pt x="8" y="27"/>
                      <a:pt x="8" y="27"/>
                      <a:pt x="8" y="27"/>
                    </a:cubicBezTo>
                    <a:cubicBezTo>
                      <a:pt x="9" y="26"/>
                      <a:pt x="9" y="25"/>
                      <a:pt x="9" y="25"/>
                    </a:cubicBezTo>
                    <a:cubicBezTo>
                      <a:pt x="9" y="24"/>
                      <a:pt x="9" y="24"/>
                      <a:pt x="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208" name="Freeform 204"/>
              <p:cNvSpPr>
                <a:spLocks/>
              </p:cNvSpPr>
              <p:nvPr/>
            </p:nvSpPr>
            <p:spPr bwMode="auto">
              <a:xfrm>
                <a:off x="10542588" y="3133726"/>
                <a:ext cx="53975" cy="109538"/>
              </a:xfrm>
              <a:custGeom>
                <a:avLst/>
                <a:gdLst>
                  <a:gd name="T0" fmla="*/ 0 w 14"/>
                  <a:gd name="T1" fmla="*/ 29 h 29"/>
                  <a:gd name="T2" fmla="*/ 5 w 14"/>
                  <a:gd name="T3" fmla="*/ 29 h 29"/>
                  <a:gd name="T4" fmla="*/ 7 w 14"/>
                  <a:gd name="T5" fmla="*/ 29 h 29"/>
                  <a:gd name="T6" fmla="*/ 7 w 14"/>
                  <a:gd name="T7" fmla="*/ 29 h 29"/>
                  <a:gd name="T8" fmla="*/ 14 w 14"/>
                  <a:gd name="T9" fmla="*/ 29 h 29"/>
                  <a:gd name="T10" fmla="*/ 14 w 14"/>
                  <a:gd name="T11" fmla="*/ 0 h 29"/>
                  <a:gd name="T12" fmla="*/ 0 w 14"/>
                  <a:gd name="T13" fmla="*/ 1 h 29"/>
                  <a:gd name="T14" fmla="*/ 0 w 14"/>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9">
                    <a:moveTo>
                      <a:pt x="0" y="29"/>
                    </a:moveTo>
                    <a:cubicBezTo>
                      <a:pt x="2" y="29"/>
                      <a:pt x="3" y="29"/>
                      <a:pt x="5" y="29"/>
                    </a:cubicBezTo>
                    <a:cubicBezTo>
                      <a:pt x="6" y="29"/>
                      <a:pt x="6" y="29"/>
                      <a:pt x="7" y="29"/>
                    </a:cubicBezTo>
                    <a:cubicBezTo>
                      <a:pt x="7" y="29"/>
                      <a:pt x="7" y="29"/>
                      <a:pt x="7" y="29"/>
                    </a:cubicBezTo>
                    <a:cubicBezTo>
                      <a:pt x="9" y="29"/>
                      <a:pt x="11" y="29"/>
                      <a:pt x="14" y="29"/>
                    </a:cubicBezTo>
                    <a:cubicBezTo>
                      <a:pt x="14" y="0"/>
                      <a:pt x="14" y="0"/>
                      <a:pt x="14" y="0"/>
                    </a:cubicBezTo>
                    <a:cubicBezTo>
                      <a:pt x="9" y="0"/>
                      <a:pt x="5" y="1"/>
                      <a:pt x="0" y="1"/>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209" name="Freeform 206"/>
              <p:cNvSpPr>
                <a:spLocks/>
              </p:cNvSpPr>
              <p:nvPr/>
            </p:nvSpPr>
            <p:spPr bwMode="auto">
              <a:xfrm>
                <a:off x="10704513" y="3111501"/>
                <a:ext cx="49213" cy="120650"/>
              </a:xfrm>
              <a:custGeom>
                <a:avLst/>
                <a:gdLst>
                  <a:gd name="T0" fmla="*/ 12 w 13"/>
                  <a:gd name="T1" fmla="*/ 29 h 32"/>
                  <a:gd name="T2" fmla="*/ 13 w 13"/>
                  <a:gd name="T3" fmla="*/ 29 h 32"/>
                  <a:gd name="T4" fmla="*/ 13 w 13"/>
                  <a:gd name="T5" fmla="*/ 0 h 32"/>
                  <a:gd name="T6" fmla="*/ 0 w 13"/>
                  <a:gd name="T7" fmla="*/ 3 h 32"/>
                  <a:gd name="T8" fmla="*/ 0 w 13"/>
                  <a:gd name="T9" fmla="*/ 32 h 32"/>
                  <a:gd name="T10" fmla="*/ 10 w 13"/>
                  <a:gd name="T11" fmla="*/ 30 h 32"/>
                  <a:gd name="T12" fmla="*/ 11 w 13"/>
                  <a:gd name="T13" fmla="*/ 29 h 32"/>
                  <a:gd name="T14" fmla="*/ 12 w 13"/>
                  <a:gd name="T15" fmla="*/ 29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2">
                    <a:moveTo>
                      <a:pt x="12" y="29"/>
                    </a:moveTo>
                    <a:cubicBezTo>
                      <a:pt x="13" y="29"/>
                      <a:pt x="13" y="29"/>
                      <a:pt x="13" y="29"/>
                    </a:cubicBezTo>
                    <a:cubicBezTo>
                      <a:pt x="13" y="0"/>
                      <a:pt x="13" y="0"/>
                      <a:pt x="13" y="0"/>
                    </a:cubicBezTo>
                    <a:cubicBezTo>
                      <a:pt x="9" y="1"/>
                      <a:pt x="4" y="2"/>
                      <a:pt x="0" y="3"/>
                    </a:cubicBezTo>
                    <a:cubicBezTo>
                      <a:pt x="0" y="32"/>
                      <a:pt x="0" y="32"/>
                      <a:pt x="0" y="32"/>
                    </a:cubicBezTo>
                    <a:cubicBezTo>
                      <a:pt x="3" y="31"/>
                      <a:pt x="7" y="30"/>
                      <a:pt x="10" y="30"/>
                    </a:cubicBezTo>
                    <a:cubicBezTo>
                      <a:pt x="10" y="30"/>
                      <a:pt x="11" y="29"/>
                      <a:pt x="11" y="29"/>
                    </a:cubicBezTo>
                    <a:cubicBezTo>
                      <a:pt x="12" y="29"/>
                      <a:pt x="12" y="29"/>
                      <a:pt x="12"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210" name="Freeform 207"/>
              <p:cNvSpPr>
                <a:spLocks/>
              </p:cNvSpPr>
              <p:nvPr/>
            </p:nvSpPr>
            <p:spPr bwMode="auto">
              <a:xfrm>
                <a:off x="10464801" y="3133726"/>
                <a:ext cx="47625" cy="109538"/>
              </a:xfrm>
              <a:custGeom>
                <a:avLst/>
                <a:gdLst>
                  <a:gd name="T0" fmla="*/ 8 w 13"/>
                  <a:gd name="T1" fmla="*/ 29 h 29"/>
                  <a:gd name="T2" fmla="*/ 8 w 13"/>
                  <a:gd name="T3" fmla="*/ 29 h 29"/>
                  <a:gd name="T4" fmla="*/ 13 w 13"/>
                  <a:gd name="T5" fmla="*/ 29 h 29"/>
                  <a:gd name="T6" fmla="*/ 13 w 13"/>
                  <a:gd name="T7" fmla="*/ 1 h 29"/>
                  <a:gd name="T8" fmla="*/ 0 w 13"/>
                  <a:gd name="T9" fmla="*/ 0 h 29"/>
                  <a:gd name="T10" fmla="*/ 0 w 13"/>
                  <a:gd name="T11" fmla="*/ 29 h 29"/>
                  <a:gd name="T12" fmla="*/ 2 w 13"/>
                  <a:gd name="T13" fmla="*/ 29 h 29"/>
                  <a:gd name="T14" fmla="*/ 6 w 13"/>
                  <a:gd name="T15" fmla="*/ 29 h 29"/>
                  <a:gd name="T16" fmla="*/ 8 w 13"/>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9">
                    <a:moveTo>
                      <a:pt x="8" y="29"/>
                    </a:moveTo>
                    <a:cubicBezTo>
                      <a:pt x="8" y="29"/>
                      <a:pt x="8" y="29"/>
                      <a:pt x="8" y="29"/>
                    </a:cubicBezTo>
                    <a:cubicBezTo>
                      <a:pt x="10" y="29"/>
                      <a:pt x="12" y="29"/>
                      <a:pt x="13" y="29"/>
                    </a:cubicBezTo>
                    <a:cubicBezTo>
                      <a:pt x="13" y="1"/>
                      <a:pt x="13" y="1"/>
                      <a:pt x="13" y="1"/>
                    </a:cubicBezTo>
                    <a:cubicBezTo>
                      <a:pt x="9" y="1"/>
                      <a:pt x="4" y="0"/>
                      <a:pt x="0" y="0"/>
                    </a:cubicBezTo>
                    <a:cubicBezTo>
                      <a:pt x="0" y="29"/>
                      <a:pt x="0" y="29"/>
                      <a:pt x="0" y="29"/>
                    </a:cubicBezTo>
                    <a:cubicBezTo>
                      <a:pt x="1" y="29"/>
                      <a:pt x="1" y="29"/>
                      <a:pt x="2" y="29"/>
                    </a:cubicBezTo>
                    <a:cubicBezTo>
                      <a:pt x="3" y="29"/>
                      <a:pt x="5" y="29"/>
                      <a:pt x="6" y="29"/>
                    </a:cubicBezTo>
                    <a:cubicBezTo>
                      <a:pt x="7" y="29"/>
                      <a:pt x="7" y="29"/>
                      <a:pt x="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grpSp>
        <p:grpSp>
          <p:nvGrpSpPr>
            <p:cNvPr id="95" name="组合 94"/>
            <p:cNvGrpSpPr/>
            <p:nvPr/>
          </p:nvGrpSpPr>
          <p:grpSpPr>
            <a:xfrm>
              <a:off x="3245028" y="4949843"/>
              <a:ext cx="177497" cy="202916"/>
              <a:chOff x="10163176" y="2900363"/>
              <a:chExt cx="733425" cy="890588"/>
            </a:xfrm>
            <a:solidFill>
              <a:srgbClr val="FAB900"/>
            </a:solidFill>
          </p:grpSpPr>
          <p:sp>
            <p:nvSpPr>
              <p:cNvPr id="109" name="Freeform 156"/>
              <p:cNvSpPr>
                <a:spLocks/>
              </p:cNvSpPr>
              <p:nvPr/>
            </p:nvSpPr>
            <p:spPr bwMode="auto">
              <a:xfrm>
                <a:off x="10223501" y="3633788"/>
                <a:ext cx="52388" cy="128588"/>
              </a:xfrm>
              <a:custGeom>
                <a:avLst/>
                <a:gdLst>
                  <a:gd name="T0" fmla="*/ 0 w 14"/>
                  <a:gd name="T1" fmla="*/ 29 h 34"/>
                  <a:gd name="T2" fmla="*/ 3 w 14"/>
                  <a:gd name="T3" fmla="*/ 30 h 34"/>
                  <a:gd name="T4" fmla="*/ 5 w 14"/>
                  <a:gd name="T5" fmla="*/ 31 h 34"/>
                  <a:gd name="T6" fmla="*/ 8 w 14"/>
                  <a:gd name="T7" fmla="*/ 32 h 34"/>
                  <a:gd name="T8" fmla="*/ 11 w 14"/>
                  <a:gd name="T9" fmla="*/ 33 h 34"/>
                  <a:gd name="T10" fmla="*/ 11 w 14"/>
                  <a:gd name="T11" fmla="*/ 33 h 34"/>
                  <a:gd name="T12" fmla="*/ 14 w 14"/>
                  <a:gd name="T13" fmla="*/ 34 h 34"/>
                  <a:gd name="T14" fmla="*/ 14 w 14"/>
                  <a:gd name="T15" fmla="*/ 5 h 34"/>
                  <a:gd name="T16" fmla="*/ 0 w 14"/>
                  <a:gd name="T17" fmla="*/ 0 h 34"/>
                  <a:gd name="T18" fmla="*/ 0 w 14"/>
                  <a:gd name="T19"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34">
                    <a:moveTo>
                      <a:pt x="0" y="29"/>
                    </a:moveTo>
                    <a:cubicBezTo>
                      <a:pt x="1" y="29"/>
                      <a:pt x="2" y="29"/>
                      <a:pt x="3" y="30"/>
                    </a:cubicBezTo>
                    <a:cubicBezTo>
                      <a:pt x="4" y="30"/>
                      <a:pt x="4" y="30"/>
                      <a:pt x="5" y="31"/>
                    </a:cubicBezTo>
                    <a:cubicBezTo>
                      <a:pt x="6" y="31"/>
                      <a:pt x="7" y="32"/>
                      <a:pt x="8" y="32"/>
                    </a:cubicBezTo>
                    <a:cubicBezTo>
                      <a:pt x="9" y="32"/>
                      <a:pt x="10" y="32"/>
                      <a:pt x="11" y="33"/>
                    </a:cubicBezTo>
                    <a:cubicBezTo>
                      <a:pt x="11" y="33"/>
                      <a:pt x="11" y="33"/>
                      <a:pt x="11" y="33"/>
                    </a:cubicBezTo>
                    <a:cubicBezTo>
                      <a:pt x="12" y="33"/>
                      <a:pt x="13" y="33"/>
                      <a:pt x="14" y="34"/>
                    </a:cubicBezTo>
                    <a:cubicBezTo>
                      <a:pt x="14" y="5"/>
                      <a:pt x="14" y="5"/>
                      <a:pt x="14" y="5"/>
                    </a:cubicBezTo>
                    <a:cubicBezTo>
                      <a:pt x="9" y="3"/>
                      <a:pt x="4" y="2"/>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10" name="Freeform 157"/>
              <p:cNvSpPr>
                <a:spLocks/>
              </p:cNvSpPr>
              <p:nvPr/>
            </p:nvSpPr>
            <p:spPr bwMode="auto">
              <a:xfrm>
                <a:off x="10306051" y="3660776"/>
                <a:ext cx="49213" cy="119063"/>
              </a:xfrm>
              <a:custGeom>
                <a:avLst/>
                <a:gdLst>
                  <a:gd name="T0" fmla="*/ 0 w 13"/>
                  <a:gd name="T1" fmla="*/ 29 h 32"/>
                  <a:gd name="T2" fmla="*/ 3 w 13"/>
                  <a:gd name="T3" fmla="*/ 30 h 32"/>
                  <a:gd name="T4" fmla="*/ 4 w 13"/>
                  <a:gd name="T5" fmla="*/ 30 h 32"/>
                  <a:gd name="T6" fmla="*/ 6 w 13"/>
                  <a:gd name="T7" fmla="*/ 30 h 32"/>
                  <a:gd name="T8" fmla="*/ 9 w 13"/>
                  <a:gd name="T9" fmla="*/ 31 h 32"/>
                  <a:gd name="T10" fmla="*/ 12 w 13"/>
                  <a:gd name="T11" fmla="*/ 31 h 32"/>
                  <a:gd name="T12" fmla="*/ 13 w 13"/>
                  <a:gd name="T13" fmla="*/ 32 h 32"/>
                  <a:gd name="T14" fmla="*/ 13 w 13"/>
                  <a:gd name="T15" fmla="*/ 3 h 32"/>
                  <a:gd name="T16" fmla="*/ 0 w 13"/>
                  <a:gd name="T17" fmla="*/ 0 h 32"/>
                  <a:gd name="T18" fmla="*/ 0 w 13"/>
                  <a:gd name="T19"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32">
                    <a:moveTo>
                      <a:pt x="0" y="29"/>
                    </a:moveTo>
                    <a:cubicBezTo>
                      <a:pt x="1" y="29"/>
                      <a:pt x="2" y="29"/>
                      <a:pt x="3" y="30"/>
                    </a:cubicBezTo>
                    <a:cubicBezTo>
                      <a:pt x="3" y="30"/>
                      <a:pt x="4" y="30"/>
                      <a:pt x="4" y="30"/>
                    </a:cubicBezTo>
                    <a:cubicBezTo>
                      <a:pt x="5" y="30"/>
                      <a:pt x="6" y="30"/>
                      <a:pt x="6" y="30"/>
                    </a:cubicBezTo>
                    <a:cubicBezTo>
                      <a:pt x="7" y="31"/>
                      <a:pt x="8" y="31"/>
                      <a:pt x="9" y="31"/>
                    </a:cubicBezTo>
                    <a:cubicBezTo>
                      <a:pt x="10" y="31"/>
                      <a:pt x="11" y="31"/>
                      <a:pt x="12" y="31"/>
                    </a:cubicBezTo>
                    <a:cubicBezTo>
                      <a:pt x="12" y="32"/>
                      <a:pt x="13" y="32"/>
                      <a:pt x="13" y="32"/>
                    </a:cubicBezTo>
                    <a:cubicBezTo>
                      <a:pt x="13" y="3"/>
                      <a:pt x="13" y="3"/>
                      <a:pt x="13" y="3"/>
                    </a:cubicBezTo>
                    <a:cubicBezTo>
                      <a:pt x="8" y="2"/>
                      <a:pt x="4" y="1"/>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11" name="Freeform 158"/>
              <p:cNvSpPr>
                <a:spLocks/>
              </p:cNvSpPr>
              <p:nvPr/>
            </p:nvSpPr>
            <p:spPr bwMode="auto">
              <a:xfrm>
                <a:off x="10385426" y="3675063"/>
                <a:ext cx="49213" cy="112713"/>
              </a:xfrm>
              <a:custGeom>
                <a:avLst/>
                <a:gdLst>
                  <a:gd name="T0" fmla="*/ 0 w 13"/>
                  <a:gd name="T1" fmla="*/ 29 h 30"/>
                  <a:gd name="T2" fmla="*/ 0 w 13"/>
                  <a:gd name="T3" fmla="*/ 29 h 30"/>
                  <a:gd name="T4" fmla="*/ 0 w 13"/>
                  <a:gd name="T5" fmla="*/ 29 h 30"/>
                  <a:gd name="T6" fmla="*/ 1 w 13"/>
                  <a:gd name="T7" fmla="*/ 29 h 30"/>
                  <a:gd name="T8" fmla="*/ 6 w 13"/>
                  <a:gd name="T9" fmla="*/ 30 h 30"/>
                  <a:gd name="T10" fmla="*/ 8 w 13"/>
                  <a:gd name="T11" fmla="*/ 30 h 30"/>
                  <a:gd name="T12" fmla="*/ 10 w 13"/>
                  <a:gd name="T13" fmla="*/ 30 h 30"/>
                  <a:gd name="T14" fmla="*/ 11 w 13"/>
                  <a:gd name="T15" fmla="*/ 30 h 30"/>
                  <a:gd name="T16" fmla="*/ 13 w 13"/>
                  <a:gd name="T17" fmla="*/ 30 h 30"/>
                  <a:gd name="T18" fmla="*/ 13 w 13"/>
                  <a:gd name="T19" fmla="*/ 2 h 30"/>
                  <a:gd name="T20" fmla="*/ 0 w 13"/>
                  <a:gd name="T21" fmla="*/ 0 h 30"/>
                  <a:gd name="T22" fmla="*/ 0 w 13"/>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0" y="29"/>
                    </a:moveTo>
                    <a:cubicBezTo>
                      <a:pt x="0" y="29"/>
                      <a:pt x="0" y="29"/>
                      <a:pt x="0" y="29"/>
                    </a:cubicBezTo>
                    <a:cubicBezTo>
                      <a:pt x="0" y="29"/>
                      <a:pt x="0" y="29"/>
                      <a:pt x="0" y="29"/>
                    </a:cubicBezTo>
                    <a:cubicBezTo>
                      <a:pt x="0" y="29"/>
                      <a:pt x="1" y="29"/>
                      <a:pt x="1" y="29"/>
                    </a:cubicBezTo>
                    <a:cubicBezTo>
                      <a:pt x="3" y="29"/>
                      <a:pt x="4" y="29"/>
                      <a:pt x="6" y="30"/>
                    </a:cubicBezTo>
                    <a:cubicBezTo>
                      <a:pt x="6" y="30"/>
                      <a:pt x="7" y="30"/>
                      <a:pt x="8" y="30"/>
                    </a:cubicBezTo>
                    <a:cubicBezTo>
                      <a:pt x="9" y="30"/>
                      <a:pt x="9" y="30"/>
                      <a:pt x="10" y="30"/>
                    </a:cubicBezTo>
                    <a:cubicBezTo>
                      <a:pt x="11" y="30"/>
                      <a:pt x="11" y="30"/>
                      <a:pt x="11" y="30"/>
                    </a:cubicBezTo>
                    <a:cubicBezTo>
                      <a:pt x="12" y="30"/>
                      <a:pt x="13" y="30"/>
                      <a:pt x="13" y="30"/>
                    </a:cubicBezTo>
                    <a:cubicBezTo>
                      <a:pt x="13" y="2"/>
                      <a:pt x="13" y="2"/>
                      <a:pt x="13" y="2"/>
                    </a:cubicBezTo>
                    <a:cubicBezTo>
                      <a:pt x="9" y="1"/>
                      <a:pt x="4" y="1"/>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12" name="Freeform 159"/>
              <p:cNvSpPr>
                <a:spLocks/>
              </p:cNvSpPr>
              <p:nvPr/>
            </p:nvSpPr>
            <p:spPr bwMode="auto">
              <a:xfrm>
                <a:off x="10621963" y="3675063"/>
                <a:ext cx="52388" cy="112713"/>
              </a:xfrm>
              <a:custGeom>
                <a:avLst/>
                <a:gdLst>
                  <a:gd name="T0" fmla="*/ 0 w 14"/>
                  <a:gd name="T1" fmla="*/ 30 h 30"/>
                  <a:gd name="T2" fmla="*/ 14 w 14"/>
                  <a:gd name="T3" fmla="*/ 29 h 30"/>
                  <a:gd name="T4" fmla="*/ 14 w 14"/>
                  <a:gd name="T5" fmla="*/ 0 h 30"/>
                  <a:gd name="T6" fmla="*/ 0 w 14"/>
                  <a:gd name="T7" fmla="*/ 2 h 30"/>
                  <a:gd name="T8" fmla="*/ 0 w 14"/>
                  <a:gd name="T9" fmla="*/ 30 h 30"/>
                </a:gdLst>
                <a:ahLst/>
                <a:cxnLst>
                  <a:cxn ang="0">
                    <a:pos x="T0" y="T1"/>
                  </a:cxn>
                  <a:cxn ang="0">
                    <a:pos x="T2" y="T3"/>
                  </a:cxn>
                  <a:cxn ang="0">
                    <a:pos x="T4" y="T5"/>
                  </a:cxn>
                  <a:cxn ang="0">
                    <a:pos x="T6" y="T7"/>
                  </a:cxn>
                  <a:cxn ang="0">
                    <a:pos x="T8" y="T9"/>
                  </a:cxn>
                </a:cxnLst>
                <a:rect l="0" t="0" r="r" b="b"/>
                <a:pathLst>
                  <a:path w="14" h="30">
                    <a:moveTo>
                      <a:pt x="0" y="30"/>
                    </a:moveTo>
                    <a:cubicBezTo>
                      <a:pt x="5" y="30"/>
                      <a:pt x="10" y="29"/>
                      <a:pt x="14" y="29"/>
                    </a:cubicBezTo>
                    <a:cubicBezTo>
                      <a:pt x="14" y="0"/>
                      <a:pt x="14" y="0"/>
                      <a:pt x="14" y="0"/>
                    </a:cubicBezTo>
                    <a:cubicBezTo>
                      <a:pt x="10" y="1"/>
                      <a:pt x="5" y="1"/>
                      <a:pt x="0" y="2"/>
                    </a:cubicBez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13" name="Freeform 160"/>
              <p:cNvSpPr>
                <a:spLocks/>
              </p:cNvSpPr>
              <p:nvPr/>
            </p:nvSpPr>
            <p:spPr bwMode="auto">
              <a:xfrm>
                <a:off x="10163176" y="3584576"/>
                <a:ext cx="34925" cy="139700"/>
              </a:xfrm>
              <a:custGeom>
                <a:avLst/>
                <a:gdLst>
                  <a:gd name="T0" fmla="*/ 0 w 9"/>
                  <a:gd name="T1" fmla="*/ 24 h 37"/>
                  <a:gd name="T2" fmla="*/ 0 w 9"/>
                  <a:gd name="T3" fmla="*/ 27 h 37"/>
                  <a:gd name="T4" fmla="*/ 1 w 9"/>
                  <a:gd name="T5" fmla="*/ 28 h 37"/>
                  <a:gd name="T6" fmla="*/ 2 w 9"/>
                  <a:gd name="T7" fmla="*/ 30 h 37"/>
                  <a:gd name="T8" fmla="*/ 3 w 9"/>
                  <a:gd name="T9" fmla="*/ 32 h 37"/>
                  <a:gd name="T10" fmla="*/ 4 w 9"/>
                  <a:gd name="T11" fmla="*/ 33 h 37"/>
                  <a:gd name="T12" fmla="*/ 6 w 9"/>
                  <a:gd name="T13" fmla="*/ 35 h 37"/>
                  <a:gd name="T14" fmla="*/ 7 w 9"/>
                  <a:gd name="T15" fmla="*/ 36 h 37"/>
                  <a:gd name="T16" fmla="*/ 9 w 9"/>
                  <a:gd name="T17" fmla="*/ 37 h 37"/>
                  <a:gd name="T18" fmla="*/ 9 w 9"/>
                  <a:gd name="T19" fmla="*/ 9 h 37"/>
                  <a:gd name="T20" fmla="*/ 0 w 9"/>
                  <a:gd name="T21" fmla="*/ 0 h 37"/>
                  <a:gd name="T22" fmla="*/ 0 w 9"/>
                  <a:gd name="T2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7">
                    <a:moveTo>
                      <a:pt x="0" y="24"/>
                    </a:moveTo>
                    <a:cubicBezTo>
                      <a:pt x="0" y="25"/>
                      <a:pt x="0" y="26"/>
                      <a:pt x="0" y="27"/>
                    </a:cubicBezTo>
                    <a:cubicBezTo>
                      <a:pt x="1" y="28"/>
                      <a:pt x="1" y="28"/>
                      <a:pt x="1" y="28"/>
                    </a:cubicBezTo>
                    <a:cubicBezTo>
                      <a:pt x="1" y="29"/>
                      <a:pt x="1" y="30"/>
                      <a:pt x="2" y="30"/>
                    </a:cubicBezTo>
                    <a:cubicBezTo>
                      <a:pt x="2" y="31"/>
                      <a:pt x="2" y="31"/>
                      <a:pt x="3" y="32"/>
                    </a:cubicBezTo>
                    <a:cubicBezTo>
                      <a:pt x="3" y="32"/>
                      <a:pt x="4" y="33"/>
                      <a:pt x="4" y="33"/>
                    </a:cubicBezTo>
                    <a:cubicBezTo>
                      <a:pt x="5" y="34"/>
                      <a:pt x="5" y="34"/>
                      <a:pt x="6" y="35"/>
                    </a:cubicBezTo>
                    <a:cubicBezTo>
                      <a:pt x="6" y="35"/>
                      <a:pt x="7" y="36"/>
                      <a:pt x="7" y="36"/>
                    </a:cubicBezTo>
                    <a:cubicBezTo>
                      <a:pt x="8" y="36"/>
                      <a:pt x="8" y="37"/>
                      <a:pt x="9" y="37"/>
                    </a:cubicBezTo>
                    <a:cubicBezTo>
                      <a:pt x="9" y="9"/>
                      <a:pt x="9" y="9"/>
                      <a:pt x="9" y="9"/>
                    </a:cubicBezTo>
                    <a:cubicBezTo>
                      <a:pt x="5" y="6"/>
                      <a:pt x="2" y="3"/>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14" name="Freeform 161"/>
              <p:cNvSpPr>
                <a:spLocks/>
              </p:cNvSpPr>
              <p:nvPr/>
            </p:nvSpPr>
            <p:spPr bwMode="auto">
              <a:xfrm>
                <a:off x="10783888" y="3633788"/>
                <a:ext cx="49213" cy="128588"/>
              </a:xfrm>
              <a:custGeom>
                <a:avLst/>
                <a:gdLst>
                  <a:gd name="T0" fmla="*/ 13 w 13"/>
                  <a:gd name="T1" fmla="*/ 29 h 34"/>
                  <a:gd name="T2" fmla="*/ 13 w 13"/>
                  <a:gd name="T3" fmla="*/ 29 h 34"/>
                  <a:gd name="T4" fmla="*/ 13 w 13"/>
                  <a:gd name="T5" fmla="*/ 0 h 34"/>
                  <a:gd name="T6" fmla="*/ 0 w 13"/>
                  <a:gd name="T7" fmla="*/ 5 h 34"/>
                  <a:gd name="T8" fmla="*/ 0 w 13"/>
                  <a:gd name="T9" fmla="*/ 34 h 34"/>
                  <a:gd name="T10" fmla="*/ 1 w 13"/>
                  <a:gd name="T11" fmla="*/ 33 h 34"/>
                  <a:gd name="T12" fmla="*/ 1 w 13"/>
                  <a:gd name="T13" fmla="*/ 33 h 34"/>
                  <a:gd name="T14" fmla="*/ 8 w 13"/>
                  <a:gd name="T15" fmla="*/ 31 h 34"/>
                  <a:gd name="T16" fmla="*/ 8 w 13"/>
                  <a:gd name="T17" fmla="*/ 31 h 34"/>
                  <a:gd name="T18" fmla="*/ 13 w 13"/>
                  <a:gd name="T19" fmla="*/ 29 h 34"/>
                  <a:gd name="T20" fmla="*/ 13 w 13"/>
                  <a:gd name="T21"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4">
                    <a:moveTo>
                      <a:pt x="13" y="29"/>
                    </a:moveTo>
                    <a:cubicBezTo>
                      <a:pt x="13" y="29"/>
                      <a:pt x="13" y="29"/>
                      <a:pt x="13" y="29"/>
                    </a:cubicBezTo>
                    <a:cubicBezTo>
                      <a:pt x="13" y="0"/>
                      <a:pt x="13" y="0"/>
                      <a:pt x="13" y="0"/>
                    </a:cubicBezTo>
                    <a:cubicBezTo>
                      <a:pt x="9" y="2"/>
                      <a:pt x="5" y="3"/>
                      <a:pt x="0" y="5"/>
                    </a:cubicBezTo>
                    <a:cubicBezTo>
                      <a:pt x="0" y="34"/>
                      <a:pt x="0" y="34"/>
                      <a:pt x="0" y="34"/>
                    </a:cubicBezTo>
                    <a:cubicBezTo>
                      <a:pt x="0" y="34"/>
                      <a:pt x="1" y="33"/>
                      <a:pt x="1" y="33"/>
                    </a:cubicBezTo>
                    <a:cubicBezTo>
                      <a:pt x="1" y="33"/>
                      <a:pt x="1" y="33"/>
                      <a:pt x="1" y="33"/>
                    </a:cubicBezTo>
                    <a:cubicBezTo>
                      <a:pt x="4" y="33"/>
                      <a:pt x="6" y="32"/>
                      <a:pt x="8" y="31"/>
                    </a:cubicBezTo>
                    <a:cubicBezTo>
                      <a:pt x="8" y="31"/>
                      <a:pt x="8" y="31"/>
                      <a:pt x="8" y="31"/>
                    </a:cubicBezTo>
                    <a:cubicBezTo>
                      <a:pt x="10" y="30"/>
                      <a:pt x="11" y="30"/>
                      <a:pt x="13" y="29"/>
                    </a:cubicBezTo>
                    <a:cubicBezTo>
                      <a:pt x="13" y="29"/>
                      <a:pt x="13" y="29"/>
                      <a:pt x="1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15" name="Freeform 162"/>
              <p:cNvSpPr>
                <a:spLocks/>
              </p:cNvSpPr>
              <p:nvPr/>
            </p:nvSpPr>
            <p:spPr bwMode="auto">
              <a:xfrm>
                <a:off x="10863263" y="3584576"/>
                <a:ext cx="33338" cy="139700"/>
              </a:xfrm>
              <a:custGeom>
                <a:avLst/>
                <a:gdLst>
                  <a:gd name="T0" fmla="*/ 0 w 9"/>
                  <a:gd name="T1" fmla="*/ 9 h 37"/>
                  <a:gd name="T2" fmla="*/ 0 w 9"/>
                  <a:gd name="T3" fmla="*/ 37 h 37"/>
                  <a:gd name="T4" fmla="*/ 1 w 9"/>
                  <a:gd name="T5" fmla="*/ 37 h 37"/>
                  <a:gd name="T6" fmla="*/ 1 w 9"/>
                  <a:gd name="T7" fmla="*/ 36 h 37"/>
                  <a:gd name="T8" fmla="*/ 1 w 9"/>
                  <a:gd name="T9" fmla="*/ 36 h 37"/>
                  <a:gd name="T10" fmla="*/ 3 w 9"/>
                  <a:gd name="T11" fmla="*/ 34 h 37"/>
                  <a:gd name="T12" fmla="*/ 4 w 9"/>
                  <a:gd name="T13" fmla="*/ 34 h 37"/>
                  <a:gd name="T14" fmla="*/ 5 w 9"/>
                  <a:gd name="T15" fmla="*/ 33 h 37"/>
                  <a:gd name="T16" fmla="*/ 5 w 9"/>
                  <a:gd name="T17" fmla="*/ 33 h 37"/>
                  <a:gd name="T18" fmla="*/ 7 w 9"/>
                  <a:gd name="T19" fmla="*/ 31 h 37"/>
                  <a:gd name="T20" fmla="*/ 7 w 9"/>
                  <a:gd name="T21" fmla="*/ 31 h 37"/>
                  <a:gd name="T22" fmla="*/ 7 w 9"/>
                  <a:gd name="T23" fmla="*/ 30 h 37"/>
                  <a:gd name="T24" fmla="*/ 8 w 9"/>
                  <a:gd name="T25" fmla="*/ 29 h 37"/>
                  <a:gd name="T26" fmla="*/ 8 w 9"/>
                  <a:gd name="T27" fmla="*/ 28 h 37"/>
                  <a:gd name="T28" fmla="*/ 8 w 9"/>
                  <a:gd name="T29" fmla="*/ 27 h 37"/>
                  <a:gd name="T30" fmla="*/ 8 w 9"/>
                  <a:gd name="T31" fmla="*/ 27 h 37"/>
                  <a:gd name="T32" fmla="*/ 9 w 9"/>
                  <a:gd name="T33" fmla="*/ 24 h 37"/>
                  <a:gd name="T34" fmla="*/ 9 w 9"/>
                  <a:gd name="T35" fmla="*/ 24 h 37"/>
                  <a:gd name="T36" fmla="*/ 9 w 9"/>
                  <a:gd name="T37" fmla="*/ 0 h 37"/>
                  <a:gd name="T38" fmla="*/ 0 w 9"/>
                  <a:gd name="T39"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37">
                    <a:moveTo>
                      <a:pt x="0" y="9"/>
                    </a:moveTo>
                    <a:cubicBezTo>
                      <a:pt x="0" y="37"/>
                      <a:pt x="0" y="37"/>
                      <a:pt x="0" y="37"/>
                    </a:cubicBezTo>
                    <a:cubicBezTo>
                      <a:pt x="0" y="37"/>
                      <a:pt x="1" y="37"/>
                      <a:pt x="1" y="37"/>
                    </a:cubicBezTo>
                    <a:cubicBezTo>
                      <a:pt x="1" y="36"/>
                      <a:pt x="1" y="36"/>
                      <a:pt x="1" y="36"/>
                    </a:cubicBezTo>
                    <a:cubicBezTo>
                      <a:pt x="1" y="36"/>
                      <a:pt x="1" y="36"/>
                      <a:pt x="1" y="36"/>
                    </a:cubicBezTo>
                    <a:cubicBezTo>
                      <a:pt x="2" y="36"/>
                      <a:pt x="3" y="35"/>
                      <a:pt x="3" y="34"/>
                    </a:cubicBezTo>
                    <a:cubicBezTo>
                      <a:pt x="4" y="34"/>
                      <a:pt x="4" y="34"/>
                      <a:pt x="4" y="34"/>
                    </a:cubicBezTo>
                    <a:cubicBezTo>
                      <a:pt x="4" y="34"/>
                      <a:pt x="4" y="33"/>
                      <a:pt x="5" y="33"/>
                    </a:cubicBezTo>
                    <a:cubicBezTo>
                      <a:pt x="5" y="33"/>
                      <a:pt x="5" y="33"/>
                      <a:pt x="5" y="33"/>
                    </a:cubicBezTo>
                    <a:cubicBezTo>
                      <a:pt x="6" y="32"/>
                      <a:pt x="6" y="31"/>
                      <a:pt x="7" y="31"/>
                    </a:cubicBezTo>
                    <a:cubicBezTo>
                      <a:pt x="7" y="31"/>
                      <a:pt x="7" y="31"/>
                      <a:pt x="7" y="31"/>
                    </a:cubicBezTo>
                    <a:cubicBezTo>
                      <a:pt x="7" y="30"/>
                      <a:pt x="7" y="30"/>
                      <a:pt x="7" y="30"/>
                    </a:cubicBezTo>
                    <a:cubicBezTo>
                      <a:pt x="7" y="30"/>
                      <a:pt x="7" y="29"/>
                      <a:pt x="8" y="29"/>
                    </a:cubicBezTo>
                    <a:cubicBezTo>
                      <a:pt x="8" y="28"/>
                      <a:pt x="8" y="28"/>
                      <a:pt x="8" y="28"/>
                    </a:cubicBezTo>
                    <a:cubicBezTo>
                      <a:pt x="8" y="28"/>
                      <a:pt x="8" y="27"/>
                      <a:pt x="8" y="27"/>
                    </a:cubicBezTo>
                    <a:cubicBezTo>
                      <a:pt x="8" y="27"/>
                      <a:pt x="8" y="27"/>
                      <a:pt x="8" y="27"/>
                    </a:cubicBezTo>
                    <a:cubicBezTo>
                      <a:pt x="9" y="26"/>
                      <a:pt x="9" y="25"/>
                      <a:pt x="9" y="24"/>
                    </a:cubicBezTo>
                    <a:cubicBezTo>
                      <a:pt x="9" y="24"/>
                      <a:pt x="9" y="24"/>
                      <a:pt x="9" y="24"/>
                    </a:cubicBezTo>
                    <a:cubicBezTo>
                      <a:pt x="9" y="0"/>
                      <a:pt x="9" y="0"/>
                      <a:pt x="9" y="0"/>
                    </a:cubicBezTo>
                    <a:cubicBezTo>
                      <a:pt x="7" y="3"/>
                      <a:pt x="4" y="6"/>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16" name="Freeform 163"/>
              <p:cNvSpPr>
                <a:spLocks/>
              </p:cNvSpPr>
              <p:nvPr/>
            </p:nvSpPr>
            <p:spPr bwMode="auto">
              <a:xfrm>
                <a:off x="10542588" y="3683001"/>
                <a:ext cx="53975" cy="107950"/>
              </a:xfrm>
              <a:custGeom>
                <a:avLst/>
                <a:gdLst>
                  <a:gd name="T0" fmla="*/ 0 w 14"/>
                  <a:gd name="T1" fmla="*/ 29 h 29"/>
                  <a:gd name="T2" fmla="*/ 5 w 14"/>
                  <a:gd name="T3" fmla="*/ 29 h 29"/>
                  <a:gd name="T4" fmla="*/ 7 w 14"/>
                  <a:gd name="T5" fmla="*/ 29 h 29"/>
                  <a:gd name="T6" fmla="*/ 7 w 14"/>
                  <a:gd name="T7" fmla="*/ 29 h 29"/>
                  <a:gd name="T8" fmla="*/ 14 w 14"/>
                  <a:gd name="T9" fmla="*/ 29 h 29"/>
                  <a:gd name="T10" fmla="*/ 14 w 14"/>
                  <a:gd name="T11" fmla="*/ 0 h 29"/>
                  <a:gd name="T12" fmla="*/ 0 w 14"/>
                  <a:gd name="T13" fmla="*/ 1 h 29"/>
                  <a:gd name="T14" fmla="*/ 0 w 14"/>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9">
                    <a:moveTo>
                      <a:pt x="0" y="29"/>
                    </a:moveTo>
                    <a:cubicBezTo>
                      <a:pt x="2" y="29"/>
                      <a:pt x="3" y="29"/>
                      <a:pt x="5" y="29"/>
                    </a:cubicBezTo>
                    <a:cubicBezTo>
                      <a:pt x="6" y="29"/>
                      <a:pt x="6" y="29"/>
                      <a:pt x="7" y="29"/>
                    </a:cubicBezTo>
                    <a:cubicBezTo>
                      <a:pt x="7" y="29"/>
                      <a:pt x="7" y="29"/>
                      <a:pt x="7" y="29"/>
                    </a:cubicBezTo>
                    <a:cubicBezTo>
                      <a:pt x="9" y="29"/>
                      <a:pt x="11" y="29"/>
                      <a:pt x="14" y="29"/>
                    </a:cubicBezTo>
                    <a:cubicBezTo>
                      <a:pt x="14" y="0"/>
                      <a:pt x="14" y="0"/>
                      <a:pt x="14" y="0"/>
                    </a:cubicBezTo>
                    <a:cubicBezTo>
                      <a:pt x="9" y="0"/>
                      <a:pt x="5" y="1"/>
                      <a:pt x="0" y="1"/>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17" name="Freeform 164"/>
              <p:cNvSpPr>
                <a:spLocks/>
              </p:cNvSpPr>
              <p:nvPr/>
            </p:nvSpPr>
            <p:spPr bwMode="auto">
              <a:xfrm>
                <a:off x="10704513" y="3660776"/>
                <a:ext cx="49213" cy="119063"/>
              </a:xfrm>
              <a:custGeom>
                <a:avLst/>
                <a:gdLst>
                  <a:gd name="T0" fmla="*/ 0 w 13"/>
                  <a:gd name="T1" fmla="*/ 32 h 32"/>
                  <a:gd name="T2" fmla="*/ 10 w 13"/>
                  <a:gd name="T3" fmla="*/ 30 h 32"/>
                  <a:gd name="T4" fmla="*/ 11 w 13"/>
                  <a:gd name="T5" fmla="*/ 29 h 32"/>
                  <a:gd name="T6" fmla="*/ 12 w 13"/>
                  <a:gd name="T7" fmla="*/ 29 h 32"/>
                  <a:gd name="T8" fmla="*/ 13 w 13"/>
                  <a:gd name="T9" fmla="*/ 29 h 32"/>
                  <a:gd name="T10" fmla="*/ 13 w 13"/>
                  <a:gd name="T11" fmla="*/ 0 h 32"/>
                  <a:gd name="T12" fmla="*/ 0 w 13"/>
                  <a:gd name="T13" fmla="*/ 3 h 32"/>
                  <a:gd name="T14" fmla="*/ 0 w 13"/>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2">
                    <a:moveTo>
                      <a:pt x="0" y="32"/>
                    </a:moveTo>
                    <a:cubicBezTo>
                      <a:pt x="3" y="31"/>
                      <a:pt x="7" y="30"/>
                      <a:pt x="10" y="30"/>
                    </a:cubicBezTo>
                    <a:cubicBezTo>
                      <a:pt x="10" y="29"/>
                      <a:pt x="11" y="29"/>
                      <a:pt x="11" y="29"/>
                    </a:cubicBezTo>
                    <a:cubicBezTo>
                      <a:pt x="12" y="29"/>
                      <a:pt x="12" y="29"/>
                      <a:pt x="12" y="29"/>
                    </a:cubicBezTo>
                    <a:cubicBezTo>
                      <a:pt x="13" y="29"/>
                      <a:pt x="13" y="29"/>
                      <a:pt x="13" y="29"/>
                    </a:cubicBezTo>
                    <a:cubicBezTo>
                      <a:pt x="13" y="0"/>
                      <a:pt x="13" y="0"/>
                      <a:pt x="13" y="0"/>
                    </a:cubicBezTo>
                    <a:cubicBezTo>
                      <a:pt x="9" y="1"/>
                      <a:pt x="4" y="2"/>
                      <a:pt x="0" y="3"/>
                    </a:cubicBezTo>
                    <a:lnTo>
                      <a:pt x="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18" name="Freeform 165"/>
              <p:cNvSpPr>
                <a:spLocks/>
              </p:cNvSpPr>
              <p:nvPr/>
            </p:nvSpPr>
            <p:spPr bwMode="auto">
              <a:xfrm>
                <a:off x="10464801" y="3683001"/>
                <a:ext cx="47625" cy="107950"/>
              </a:xfrm>
              <a:custGeom>
                <a:avLst/>
                <a:gdLst>
                  <a:gd name="T0" fmla="*/ 0 w 13"/>
                  <a:gd name="T1" fmla="*/ 29 h 29"/>
                  <a:gd name="T2" fmla="*/ 2 w 13"/>
                  <a:gd name="T3" fmla="*/ 29 h 29"/>
                  <a:gd name="T4" fmla="*/ 6 w 13"/>
                  <a:gd name="T5" fmla="*/ 29 h 29"/>
                  <a:gd name="T6" fmla="*/ 8 w 13"/>
                  <a:gd name="T7" fmla="*/ 29 h 29"/>
                  <a:gd name="T8" fmla="*/ 8 w 13"/>
                  <a:gd name="T9" fmla="*/ 29 h 29"/>
                  <a:gd name="T10" fmla="*/ 13 w 13"/>
                  <a:gd name="T11" fmla="*/ 29 h 29"/>
                  <a:gd name="T12" fmla="*/ 13 w 13"/>
                  <a:gd name="T13" fmla="*/ 1 h 29"/>
                  <a:gd name="T14" fmla="*/ 0 w 13"/>
                  <a:gd name="T15" fmla="*/ 0 h 29"/>
                  <a:gd name="T16" fmla="*/ 0 w 13"/>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9">
                    <a:moveTo>
                      <a:pt x="0" y="29"/>
                    </a:moveTo>
                    <a:cubicBezTo>
                      <a:pt x="1" y="29"/>
                      <a:pt x="1" y="29"/>
                      <a:pt x="2" y="29"/>
                    </a:cubicBezTo>
                    <a:cubicBezTo>
                      <a:pt x="3" y="29"/>
                      <a:pt x="5" y="29"/>
                      <a:pt x="6" y="29"/>
                    </a:cubicBezTo>
                    <a:cubicBezTo>
                      <a:pt x="7" y="29"/>
                      <a:pt x="7" y="29"/>
                      <a:pt x="8" y="29"/>
                    </a:cubicBezTo>
                    <a:cubicBezTo>
                      <a:pt x="8" y="29"/>
                      <a:pt x="8" y="29"/>
                      <a:pt x="8" y="29"/>
                    </a:cubicBezTo>
                    <a:cubicBezTo>
                      <a:pt x="10" y="29"/>
                      <a:pt x="12" y="29"/>
                      <a:pt x="13" y="29"/>
                    </a:cubicBezTo>
                    <a:cubicBezTo>
                      <a:pt x="13" y="1"/>
                      <a:pt x="13" y="1"/>
                      <a:pt x="13" y="1"/>
                    </a:cubicBezTo>
                    <a:cubicBezTo>
                      <a:pt x="9" y="1"/>
                      <a:pt x="4" y="0"/>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19" name="Freeform 166"/>
              <p:cNvSpPr>
                <a:spLocks/>
              </p:cNvSpPr>
              <p:nvPr/>
            </p:nvSpPr>
            <p:spPr bwMode="auto">
              <a:xfrm>
                <a:off x="10223501" y="3494088"/>
                <a:ext cx="52388" cy="128588"/>
              </a:xfrm>
              <a:custGeom>
                <a:avLst/>
                <a:gdLst>
                  <a:gd name="T0" fmla="*/ 0 w 14"/>
                  <a:gd name="T1" fmla="*/ 29 h 34"/>
                  <a:gd name="T2" fmla="*/ 3 w 14"/>
                  <a:gd name="T3" fmla="*/ 30 h 34"/>
                  <a:gd name="T4" fmla="*/ 5 w 14"/>
                  <a:gd name="T5" fmla="*/ 31 h 34"/>
                  <a:gd name="T6" fmla="*/ 8 w 14"/>
                  <a:gd name="T7" fmla="*/ 32 h 34"/>
                  <a:gd name="T8" fmla="*/ 11 w 14"/>
                  <a:gd name="T9" fmla="*/ 33 h 34"/>
                  <a:gd name="T10" fmla="*/ 11 w 14"/>
                  <a:gd name="T11" fmla="*/ 33 h 34"/>
                  <a:gd name="T12" fmla="*/ 14 w 14"/>
                  <a:gd name="T13" fmla="*/ 34 h 34"/>
                  <a:gd name="T14" fmla="*/ 14 w 14"/>
                  <a:gd name="T15" fmla="*/ 5 h 34"/>
                  <a:gd name="T16" fmla="*/ 0 w 14"/>
                  <a:gd name="T17" fmla="*/ 0 h 34"/>
                  <a:gd name="T18" fmla="*/ 0 w 14"/>
                  <a:gd name="T19"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34">
                    <a:moveTo>
                      <a:pt x="0" y="29"/>
                    </a:moveTo>
                    <a:cubicBezTo>
                      <a:pt x="1" y="29"/>
                      <a:pt x="2" y="30"/>
                      <a:pt x="3" y="30"/>
                    </a:cubicBezTo>
                    <a:cubicBezTo>
                      <a:pt x="4" y="31"/>
                      <a:pt x="4" y="31"/>
                      <a:pt x="5" y="31"/>
                    </a:cubicBezTo>
                    <a:cubicBezTo>
                      <a:pt x="6" y="32"/>
                      <a:pt x="7" y="32"/>
                      <a:pt x="8" y="32"/>
                    </a:cubicBezTo>
                    <a:cubicBezTo>
                      <a:pt x="9" y="33"/>
                      <a:pt x="10" y="33"/>
                      <a:pt x="11" y="33"/>
                    </a:cubicBezTo>
                    <a:cubicBezTo>
                      <a:pt x="11" y="33"/>
                      <a:pt x="11" y="33"/>
                      <a:pt x="11" y="33"/>
                    </a:cubicBezTo>
                    <a:cubicBezTo>
                      <a:pt x="12" y="34"/>
                      <a:pt x="13" y="34"/>
                      <a:pt x="14" y="34"/>
                    </a:cubicBezTo>
                    <a:cubicBezTo>
                      <a:pt x="14" y="5"/>
                      <a:pt x="14" y="5"/>
                      <a:pt x="14" y="5"/>
                    </a:cubicBezTo>
                    <a:cubicBezTo>
                      <a:pt x="9" y="4"/>
                      <a:pt x="4" y="2"/>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20" name="Freeform 167"/>
              <p:cNvSpPr>
                <a:spLocks/>
              </p:cNvSpPr>
              <p:nvPr/>
            </p:nvSpPr>
            <p:spPr bwMode="auto">
              <a:xfrm>
                <a:off x="10306051" y="3524251"/>
                <a:ext cx="49213" cy="117475"/>
              </a:xfrm>
              <a:custGeom>
                <a:avLst/>
                <a:gdLst>
                  <a:gd name="T0" fmla="*/ 0 w 13"/>
                  <a:gd name="T1" fmla="*/ 28 h 31"/>
                  <a:gd name="T2" fmla="*/ 3 w 13"/>
                  <a:gd name="T3" fmla="*/ 29 h 31"/>
                  <a:gd name="T4" fmla="*/ 4 w 13"/>
                  <a:gd name="T5" fmla="*/ 29 h 31"/>
                  <a:gd name="T6" fmla="*/ 6 w 13"/>
                  <a:gd name="T7" fmla="*/ 30 h 31"/>
                  <a:gd name="T8" fmla="*/ 9 w 13"/>
                  <a:gd name="T9" fmla="*/ 31 h 31"/>
                  <a:gd name="T10" fmla="*/ 12 w 13"/>
                  <a:gd name="T11" fmla="*/ 31 h 31"/>
                  <a:gd name="T12" fmla="*/ 13 w 13"/>
                  <a:gd name="T13" fmla="*/ 31 h 31"/>
                  <a:gd name="T14" fmla="*/ 13 w 13"/>
                  <a:gd name="T15" fmla="*/ 2 h 31"/>
                  <a:gd name="T16" fmla="*/ 0 w 13"/>
                  <a:gd name="T17" fmla="*/ 0 h 31"/>
                  <a:gd name="T18" fmla="*/ 0 w 13"/>
                  <a:gd name="T19"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31">
                    <a:moveTo>
                      <a:pt x="0" y="28"/>
                    </a:moveTo>
                    <a:cubicBezTo>
                      <a:pt x="1" y="29"/>
                      <a:pt x="2" y="29"/>
                      <a:pt x="3" y="29"/>
                    </a:cubicBezTo>
                    <a:cubicBezTo>
                      <a:pt x="3" y="29"/>
                      <a:pt x="4" y="29"/>
                      <a:pt x="4" y="29"/>
                    </a:cubicBezTo>
                    <a:cubicBezTo>
                      <a:pt x="5" y="30"/>
                      <a:pt x="6" y="30"/>
                      <a:pt x="6" y="30"/>
                    </a:cubicBezTo>
                    <a:cubicBezTo>
                      <a:pt x="7" y="30"/>
                      <a:pt x="8" y="30"/>
                      <a:pt x="9" y="31"/>
                    </a:cubicBezTo>
                    <a:cubicBezTo>
                      <a:pt x="10" y="31"/>
                      <a:pt x="11" y="31"/>
                      <a:pt x="12" y="31"/>
                    </a:cubicBezTo>
                    <a:cubicBezTo>
                      <a:pt x="12" y="31"/>
                      <a:pt x="13" y="31"/>
                      <a:pt x="13" y="31"/>
                    </a:cubicBezTo>
                    <a:cubicBezTo>
                      <a:pt x="13" y="2"/>
                      <a:pt x="13" y="2"/>
                      <a:pt x="13" y="2"/>
                    </a:cubicBezTo>
                    <a:cubicBezTo>
                      <a:pt x="8" y="2"/>
                      <a:pt x="4" y="1"/>
                      <a:pt x="0" y="0"/>
                    </a:cubicBez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21" name="Freeform 168"/>
              <p:cNvSpPr>
                <a:spLocks/>
              </p:cNvSpPr>
              <p:nvPr/>
            </p:nvSpPr>
            <p:spPr bwMode="auto">
              <a:xfrm>
                <a:off x="10385426" y="3540126"/>
                <a:ext cx="49213" cy="112713"/>
              </a:xfrm>
              <a:custGeom>
                <a:avLst/>
                <a:gdLst>
                  <a:gd name="T0" fmla="*/ 0 w 13"/>
                  <a:gd name="T1" fmla="*/ 28 h 30"/>
                  <a:gd name="T2" fmla="*/ 0 w 13"/>
                  <a:gd name="T3" fmla="*/ 28 h 30"/>
                  <a:gd name="T4" fmla="*/ 0 w 13"/>
                  <a:gd name="T5" fmla="*/ 28 h 30"/>
                  <a:gd name="T6" fmla="*/ 1 w 13"/>
                  <a:gd name="T7" fmla="*/ 29 h 30"/>
                  <a:gd name="T8" fmla="*/ 6 w 13"/>
                  <a:gd name="T9" fmla="*/ 29 h 30"/>
                  <a:gd name="T10" fmla="*/ 8 w 13"/>
                  <a:gd name="T11" fmla="*/ 29 h 30"/>
                  <a:gd name="T12" fmla="*/ 10 w 13"/>
                  <a:gd name="T13" fmla="*/ 30 h 30"/>
                  <a:gd name="T14" fmla="*/ 11 w 13"/>
                  <a:gd name="T15" fmla="*/ 30 h 30"/>
                  <a:gd name="T16" fmla="*/ 13 w 13"/>
                  <a:gd name="T17" fmla="*/ 30 h 30"/>
                  <a:gd name="T18" fmla="*/ 13 w 13"/>
                  <a:gd name="T19" fmla="*/ 1 h 30"/>
                  <a:gd name="T20" fmla="*/ 0 w 13"/>
                  <a:gd name="T21" fmla="*/ 0 h 30"/>
                  <a:gd name="T22" fmla="*/ 0 w 13"/>
                  <a:gd name="T23"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0" y="28"/>
                    </a:moveTo>
                    <a:cubicBezTo>
                      <a:pt x="0" y="28"/>
                      <a:pt x="0" y="28"/>
                      <a:pt x="0" y="28"/>
                    </a:cubicBezTo>
                    <a:cubicBezTo>
                      <a:pt x="0" y="28"/>
                      <a:pt x="0" y="28"/>
                      <a:pt x="0" y="28"/>
                    </a:cubicBezTo>
                    <a:cubicBezTo>
                      <a:pt x="0" y="29"/>
                      <a:pt x="1" y="29"/>
                      <a:pt x="1" y="29"/>
                    </a:cubicBezTo>
                    <a:cubicBezTo>
                      <a:pt x="3" y="29"/>
                      <a:pt x="4" y="29"/>
                      <a:pt x="6" y="29"/>
                    </a:cubicBezTo>
                    <a:cubicBezTo>
                      <a:pt x="6" y="29"/>
                      <a:pt x="7" y="29"/>
                      <a:pt x="8" y="29"/>
                    </a:cubicBezTo>
                    <a:cubicBezTo>
                      <a:pt x="9" y="29"/>
                      <a:pt x="9" y="30"/>
                      <a:pt x="10" y="30"/>
                    </a:cubicBezTo>
                    <a:cubicBezTo>
                      <a:pt x="11" y="30"/>
                      <a:pt x="11" y="30"/>
                      <a:pt x="11" y="30"/>
                    </a:cubicBezTo>
                    <a:cubicBezTo>
                      <a:pt x="12" y="30"/>
                      <a:pt x="13" y="30"/>
                      <a:pt x="13" y="30"/>
                    </a:cubicBezTo>
                    <a:cubicBezTo>
                      <a:pt x="13" y="1"/>
                      <a:pt x="13" y="1"/>
                      <a:pt x="13" y="1"/>
                    </a:cubicBezTo>
                    <a:cubicBezTo>
                      <a:pt x="9" y="1"/>
                      <a:pt x="4" y="0"/>
                      <a:pt x="0" y="0"/>
                    </a:cubicBez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22" name="Freeform 169"/>
              <p:cNvSpPr>
                <a:spLocks/>
              </p:cNvSpPr>
              <p:nvPr/>
            </p:nvSpPr>
            <p:spPr bwMode="auto">
              <a:xfrm>
                <a:off x="10621963" y="3540126"/>
                <a:ext cx="52388" cy="112713"/>
              </a:xfrm>
              <a:custGeom>
                <a:avLst/>
                <a:gdLst>
                  <a:gd name="T0" fmla="*/ 0 w 14"/>
                  <a:gd name="T1" fmla="*/ 30 h 30"/>
                  <a:gd name="T2" fmla="*/ 14 w 14"/>
                  <a:gd name="T3" fmla="*/ 28 h 30"/>
                  <a:gd name="T4" fmla="*/ 14 w 14"/>
                  <a:gd name="T5" fmla="*/ 0 h 30"/>
                  <a:gd name="T6" fmla="*/ 0 w 14"/>
                  <a:gd name="T7" fmla="*/ 1 h 30"/>
                  <a:gd name="T8" fmla="*/ 0 w 14"/>
                  <a:gd name="T9" fmla="*/ 30 h 30"/>
                </a:gdLst>
                <a:ahLst/>
                <a:cxnLst>
                  <a:cxn ang="0">
                    <a:pos x="T0" y="T1"/>
                  </a:cxn>
                  <a:cxn ang="0">
                    <a:pos x="T2" y="T3"/>
                  </a:cxn>
                  <a:cxn ang="0">
                    <a:pos x="T4" y="T5"/>
                  </a:cxn>
                  <a:cxn ang="0">
                    <a:pos x="T6" y="T7"/>
                  </a:cxn>
                  <a:cxn ang="0">
                    <a:pos x="T8" y="T9"/>
                  </a:cxn>
                </a:cxnLst>
                <a:rect l="0" t="0" r="r" b="b"/>
                <a:pathLst>
                  <a:path w="14" h="30">
                    <a:moveTo>
                      <a:pt x="0" y="30"/>
                    </a:moveTo>
                    <a:cubicBezTo>
                      <a:pt x="5" y="29"/>
                      <a:pt x="10" y="29"/>
                      <a:pt x="14" y="28"/>
                    </a:cubicBezTo>
                    <a:cubicBezTo>
                      <a:pt x="14" y="0"/>
                      <a:pt x="14" y="0"/>
                      <a:pt x="14" y="0"/>
                    </a:cubicBezTo>
                    <a:cubicBezTo>
                      <a:pt x="10" y="0"/>
                      <a:pt x="5" y="1"/>
                      <a:pt x="0" y="1"/>
                    </a:cubicBez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23" name="Freeform 170"/>
              <p:cNvSpPr>
                <a:spLocks/>
              </p:cNvSpPr>
              <p:nvPr/>
            </p:nvSpPr>
            <p:spPr bwMode="auto">
              <a:xfrm>
                <a:off x="10163176" y="3449638"/>
                <a:ext cx="34925" cy="139700"/>
              </a:xfrm>
              <a:custGeom>
                <a:avLst/>
                <a:gdLst>
                  <a:gd name="T0" fmla="*/ 0 w 9"/>
                  <a:gd name="T1" fmla="*/ 24 h 37"/>
                  <a:gd name="T2" fmla="*/ 0 w 9"/>
                  <a:gd name="T3" fmla="*/ 27 h 37"/>
                  <a:gd name="T4" fmla="*/ 1 w 9"/>
                  <a:gd name="T5" fmla="*/ 28 h 37"/>
                  <a:gd name="T6" fmla="*/ 2 w 9"/>
                  <a:gd name="T7" fmla="*/ 30 h 37"/>
                  <a:gd name="T8" fmla="*/ 3 w 9"/>
                  <a:gd name="T9" fmla="*/ 31 h 37"/>
                  <a:gd name="T10" fmla="*/ 4 w 9"/>
                  <a:gd name="T11" fmla="*/ 33 h 37"/>
                  <a:gd name="T12" fmla="*/ 6 w 9"/>
                  <a:gd name="T13" fmla="*/ 34 h 37"/>
                  <a:gd name="T14" fmla="*/ 7 w 9"/>
                  <a:gd name="T15" fmla="*/ 36 h 37"/>
                  <a:gd name="T16" fmla="*/ 9 w 9"/>
                  <a:gd name="T17" fmla="*/ 37 h 37"/>
                  <a:gd name="T18" fmla="*/ 9 w 9"/>
                  <a:gd name="T19" fmla="*/ 8 h 37"/>
                  <a:gd name="T20" fmla="*/ 0 w 9"/>
                  <a:gd name="T21" fmla="*/ 0 h 37"/>
                  <a:gd name="T22" fmla="*/ 0 w 9"/>
                  <a:gd name="T2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7">
                    <a:moveTo>
                      <a:pt x="0" y="24"/>
                    </a:moveTo>
                    <a:cubicBezTo>
                      <a:pt x="0" y="25"/>
                      <a:pt x="0" y="26"/>
                      <a:pt x="0" y="27"/>
                    </a:cubicBezTo>
                    <a:cubicBezTo>
                      <a:pt x="1" y="27"/>
                      <a:pt x="1" y="28"/>
                      <a:pt x="1" y="28"/>
                    </a:cubicBezTo>
                    <a:cubicBezTo>
                      <a:pt x="1" y="29"/>
                      <a:pt x="1" y="29"/>
                      <a:pt x="2" y="30"/>
                    </a:cubicBezTo>
                    <a:cubicBezTo>
                      <a:pt x="2" y="30"/>
                      <a:pt x="2" y="31"/>
                      <a:pt x="3" y="31"/>
                    </a:cubicBezTo>
                    <a:cubicBezTo>
                      <a:pt x="3" y="32"/>
                      <a:pt x="4" y="32"/>
                      <a:pt x="4" y="33"/>
                    </a:cubicBezTo>
                    <a:cubicBezTo>
                      <a:pt x="5" y="33"/>
                      <a:pt x="5" y="34"/>
                      <a:pt x="6" y="34"/>
                    </a:cubicBezTo>
                    <a:cubicBezTo>
                      <a:pt x="6" y="35"/>
                      <a:pt x="7" y="35"/>
                      <a:pt x="7" y="36"/>
                    </a:cubicBezTo>
                    <a:cubicBezTo>
                      <a:pt x="8" y="36"/>
                      <a:pt x="8" y="36"/>
                      <a:pt x="9" y="37"/>
                    </a:cubicBezTo>
                    <a:cubicBezTo>
                      <a:pt x="9" y="8"/>
                      <a:pt x="9" y="8"/>
                      <a:pt x="9" y="8"/>
                    </a:cubicBezTo>
                    <a:cubicBezTo>
                      <a:pt x="5" y="6"/>
                      <a:pt x="2" y="3"/>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24" name="Freeform 171"/>
              <p:cNvSpPr>
                <a:spLocks/>
              </p:cNvSpPr>
              <p:nvPr/>
            </p:nvSpPr>
            <p:spPr bwMode="auto">
              <a:xfrm>
                <a:off x="10783888" y="3494088"/>
                <a:ext cx="49213" cy="128588"/>
              </a:xfrm>
              <a:custGeom>
                <a:avLst/>
                <a:gdLst>
                  <a:gd name="T0" fmla="*/ 13 w 13"/>
                  <a:gd name="T1" fmla="*/ 0 h 34"/>
                  <a:gd name="T2" fmla="*/ 0 w 13"/>
                  <a:gd name="T3" fmla="*/ 5 h 34"/>
                  <a:gd name="T4" fmla="*/ 0 w 13"/>
                  <a:gd name="T5" fmla="*/ 34 h 34"/>
                  <a:gd name="T6" fmla="*/ 1 w 13"/>
                  <a:gd name="T7" fmla="*/ 34 h 34"/>
                  <a:gd name="T8" fmla="*/ 1 w 13"/>
                  <a:gd name="T9" fmla="*/ 34 h 34"/>
                  <a:gd name="T10" fmla="*/ 8 w 13"/>
                  <a:gd name="T11" fmla="*/ 32 h 34"/>
                  <a:gd name="T12" fmla="*/ 8 w 13"/>
                  <a:gd name="T13" fmla="*/ 31 h 34"/>
                  <a:gd name="T14" fmla="*/ 13 w 13"/>
                  <a:gd name="T15" fmla="*/ 29 h 34"/>
                  <a:gd name="T16" fmla="*/ 13 w 13"/>
                  <a:gd name="T17" fmla="*/ 29 h 34"/>
                  <a:gd name="T18" fmla="*/ 13 w 13"/>
                  <a:gd name="T19" fmla="*/ 29 h 34"/>
                  <a:gd name="T20" fmla="*/ 13 w 13"/>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4">
                    <a:moveTo>
                      <a:pt x="13" y="0"/>
                    </a:moveTo>
                    <a:cubicBezTo>
                      <a:pt x="9" y="2"/>
                      <a:pt x="5" y="4"/>
                      <a:pt x="0" y="5"/>
                    </a:cubicBezTo>
                    <a:cubicBezTo>
                      <a:pt x="0" y="34"/>
                      <a:pt x="0" y="34"/>
                      <a:pt x="0" y="34"/>
                    </a:cubicBezTo>
                    <a:cubicBezTo>
                      <a:pt x="0" y="34"/>
                      <a:pt x="1" y="34"/>
                      <a:pt x="1" y="34"/>
                    </a:cubicBezTo>
                    <a:cubicBezTo>
                      <a:pt x="1" y="34"/>
                      <a:pt x="1" y="34"/>
                      <a:pt x="1" y="34"/>
                    </a:cubicBezTo>
                    <a:cubicBezTo>
                      <a:pt x="4" y="33"/>
                      <a:pt x="6" y="32"/>
                      <a:pt x="8" y="32"/>
                    </a:cubicBezTo>
                    <a:cubicBezTo>
                      <a:pt x="8" y="31"/>
                      <a:pt x="8" y="31"/>
                      <a:pt x="8" y="31"/>
                    </a:cubicBezTo>
                    <a:cubicBezTo>
                      <a:pt x="10" y="31"/>
                      <a:pt x="11" y="30"/>
                      <a:pt x="13" y="29"/>
                    </a:cubicBezTo>
                    <a:cubicBezTo>
                      <a:pt x="13" y="29"/>
                      <a:pt x="13" y="29"/>
                      <a:pt x="13" y="29"/>
                    </a:cubicBezTo>
                    <a:cubicBezTo>
                      <a:pt x="13" y="29"/>
                      <a:pt x="13" y="29"/>
                      <a:pt x="13" y="29"/>
                    </a:cubicBez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25" name="Freeform 172"/>
              <p:cNvSpPr>
                <a:spLocks/>
              </p:cNvSpPr>
              <p:nvPr/>
            </p:nvSpPr>
            <p:spPr bwMode="auto">
              <a:xfrm>
                <a:off x="10863263" y="3449638"/>
                <a:ext cx="33338" cy="139700"/>
              </a:xfrm>
              <a:custGeom>
                <a:avLst/>
                <a:gdLst>
                  <a:gd name="T0" fmla="*/ 9 w 9"/>
                  <a:gd name="T1" fmla="*/ 24 h 37"/>
                  <a:gd name="T2" fmla="*/ 9 w 9"/>
                  <a:gd name="T3" fmla="*/ 0 h 37"/>
                  <a:gd name="T4" fmla="*/ 0 w 9"/>
                  <a:gd name="T5" fmla="*/ 8 h 37"/>
                  <a:gd name="T6" fmla="*/ 0 w 9"/>
                  <a:gd name="T7" fmla="*/ 37 h 37"/>
                  <a:gd name="T8" fmla="*/ 1 w 9"/>
                  <a:gd name="T9" fmla="*/ 36 h 37"/>
                  <a:gd name="T10" fmla="*/ 1 w 9"/>
                  <a:gd name="T11" fmla="*/ 36 h 37"/>
                  <a:gd name="T12" fmla="*/ 1 w 9"/>
                  <a:gd name="T13" fmla="*/ 36 h 37"/>
                  <a:gd name="T14" fmla="*/ 3 w 9"/>
                  <a:gd name="T15" fmla="*/ 34 h 37"/>
                  <a:gd name="T16" fmla="*/ 4 w 9"/>
                  <a:gd name="T17" fmla="*/ 33 h 37"/>
                  <a:gd name="T18" fmla="*/ 5 w 9"/>
                  <a:gd name="T19" fmla="*/ 33 h 37"/>
                  <a:gd name="T20" fmla="*/ 5 w 9"/>
                  <a:gd name="T21" fmla="*/ 32 h 37"/>
                  <a:gd name="T22" fmla="*/ 7 w 9"/>
                  <a:gd name="T23" fmla="*/ 30 h 37"/>
                  <a:gd name="T24" fmla="*/ 7 w 9"/>
                  <a:gd name="T25" fmla="*/ 30 h 37"/>
                  <a:gd name="T26" fmla="*/ 7 w 9"/>
                  <a:gd name="T27" fmla="*/ 30 h 37"/>
                  <a:gd name="T28" fmla="*/ 8 w 9"/>
                  <a:gd name="T29" fmla="*/ 28 h 37"/>
                  <a:gd name="T30" fmla="*/ 8 w 9"/>
                  <a:gd name="T31" fmla="*/ 27 h 37"/>
                  <a:gd name="T32" fmla="*/ 8 w 9"/>
                  <a:gd name="T33" fmla="*/ 27 h 37"/>
                  <a:gd name="T34" fmla="*/ 8 w 9"/>
                  <a:gd name="T35" fmla="*/ 26 h 37"/>
                  <a:gd name="T36" fmla="*/ 9 w 9"/>
                  <a:gd name="T37" fmla="*/ 24 h 37"/>
                  <a:gd name="T38" fmla="*/ 9 w 9"/>
                  <a:gd name="T39"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37">
                    <a:moveTo>
                      <a:pt x="9" y="24"/>
                    </a:moveTo>
                    <a:cubicBezTo>
                      <a:pt x="9" y="0"/>
                      <a:pt x="9" y="0"/>
                      <a:pt x="9" y="0"/>
                    </a:cubicBezTo>
                    <a:cubicBezTo>
                      <a:pt x="7" y="3"/>
                      <a:pt x="4" y="6"/>
                      <a:pt x="0" y="8"/>
                    </a:cubicBezTo>
                    <a:cubicBezTo>
                      <a:pt x="0" y="37"/>
                      <a:pt x="0" y="37"/>
                      <a:pt x="0" y="37"/>
                    </a:cubicBezTo>
                    <a:cubicBezTo>
                      <a:pt x="0" y="36"/>
                      <a:pt x="1" y="36"/>
                      <a:pt x="1" y="36"/>
                    </a:cubicBezTo>
                    <a:cubicBezTo>
                      <a:pt x="1" y="36"/>
                      <a:pt x="1" y="36"/>
                      <a:pt x="1" y="36"/>
                    </a:cubicBezTo>
                    <a:cubicBezTo>
                      <a:pt x="1" y="36"/>
                      <a:pt x="1" y="36"/>
                      <a:pt x="1" y="36"/>
                    </a:cubicBezTo>
                    <a:cubicBezTo>
                      <a:pt x="2" y="35"/>
                      <a:pt x="3" y="34"/>
                      <a:pt x="3" y="34"/>
                    </a:cubicBezTo>
                    <a:cubicBezTo>
                      <a:pt x="4" y="34"/>
                      <a:pt x="4" y="33"/>
                      <a:pt x="4" y="33"/>
                    </a:cubicBezTo>
                    <a:cubicBezTo>
                      <a:pt x="4" y="33"/>
                      <a:pt x="4" y="33"/>
                      <a:pt x="5" y="33"/>
                    </a:cubicBezTo>
                    <a:cubicBezTo>
                      <a:pt x="5" y="32"/>
                      <a:pt x="5" y="32"/>
                      <a:pt x="5" y="32"/>
                    </a:cubicBezTo>
                    <a:cubicBezTo>
                      <a:pt x="6" y="31"/>
                      <a:pt x="6" y="31"/>
                      <a:pt x="7" y="30"/>
                    </a:cubicBezTo>
                    <a:cubicBezTo>
                      <a:pt x="7" y="30"/>
                      <a:pt x="7" y="30"/>
                      <a:pt x="7" y="30"/>
                    </a:cubicBezTo>
                    <a:cubicBezTo>
                      <a:pt x="7" y="30"/>
                      <a:pt x="7" y="30"/>
                      <a:pt x="7" y="30"/>
                    </a:cubicBezTo>
                    <a:cubicBezTo>
                      <a:pt x="7" y="29"/>
                      <a:pt x="7" y="29"/>
                      <a:pt x="8" y="28"/>
                    </a:cubicBezTo>
                    <a:cubicBezTo>
                      <a:pt x="8" y="28"/>
                      <a:pt x="8" y="28"/>
                      <a:pt x="8" y="27"/>
                    </a:cubicBezTo>
                    <a:cubicBezTo>
                      <a:pt x="8" y="27"/>
                      <a:pt x="8" y="27"/>
                      <a:pt x="8" y="27"/>
                    </a:cubicBezTo>
                    <a:cubicBezTo>
                      <a:pt x="8" y="26"/>
                      <a:pt x="8" y="26"/>
                      <a:pt x="8" y="26"/>
                    </a:cubicBezTo>
                    <a:cubicBezTo>
                      <a:pt x="9" y="25"/>
                      <a:pt x="9" y="25"/>
                      <a:pt x="9" y="24"/>
                    </a:cubicBezTo>
                    <a:cubicBezTo>
                      <a:pt x="9" y="24"/>
                      <a:pt x="9" y="24"/>
                      <a:pt x="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26" name="Freeform 173"/>
              <p:cNvSpPr>
                <a:spLocks/>
              </p:cNvSpPr>
              <p:nvPr/>
            </p:nvSpPr>
            <p:spPr bwMode="auto">
              <a:xfrm>
                <a:off x="10542588" y="3548063"/>
                <a:ext cx="53975" cy="107950"/>
              </a:xfrm>
              <a:custGeom>
                <a:avLst/>
                <a:gdLst>
                  <a:gd name="T0" fmla="*/ 0 w 14"/>
                  <a:gd name="T1" fmla="*/ 29 h 29"/>
                  <a:gd name="T2" fmla="*/ 5 w 14"/>
                  <a:gd name="T3" fmla="*/ 29 h 29"/>
                  <a:gd name="T4" fmla="*/ 7 w 14"/>
                  <a:gd name="T5" fmla="*/ 29 h 29"/>
                  <a:gd name="T6" fmla="*/ 7 w 14"/>
                  <a:gd name="T7" fmla="*/ 29 h 29"/>
                  <a:gd name="T8" fmla="*/ 14 w 14"/>
                  <a:gd name="T9" fmla="*/ 28 h 29"/>
                  <a:gd name="T10" fmla="*/ 14 w 14"/>
                  <a:gd name="T11" fmla="*/ 0 h 29"/>
                  <a:gd name="T12" fmla="*/ 0 w 14"/>
                  <a:gd name="T13" fmla="*/ 0 h 29"/>
                  <a:gd name="T14" fmla="*/ 0 w 14"/>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9">
                    <a:moveTo>
                      <a:pt x="0" y="29"/>
                    </a:moveTo>
                    <a:cubicBezTo>
                      <a:pt x="2" y="29"/>
                      <a:pt x="3" y="29"/>
                      <a:pt x="5" y="29"/>
                    </a:cubicBezTo>
                    <a:cubicBezTo>
                      <a:pt x="6" y="29"/>
                      <a:pt x="6" y="29"/>
                      <a:pt x="7" y="29"/>
                    </a:cubicBezTo>
                    <a:cubicBezTo>
                      <a:pt x="7" y="29"/>
                      <a:pt x="7" y="29"/>
                      <a:pt x="7" y="29"/>
                    </a:cubicBezTo>
                    <a:cubicBezTo>
                      <a:pt x="9" y="29"/>
                      <a:pt x="11" y="29"/>
                      <a:pt x="14" y="28"/>
                    </a:cubicBezTo>
                    <a:cubicBezTo>
                      <a:pt x="14" y="0"/>
                      <a:pt x="14" y="0"/>
                      <a:pt x="14" y="0"/>
                    </a:cubicBezTo>
                    <a:cubicBezTo>
                      <a:pt x="9" y="0"/>
                      <a:pt x="5" y="0"/>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27" name="Freeform 174"/>
              <p:cNvSpPr>
                <a:spLocks/>
              </p:cNvSpPr>
              <p:nvPr/>
            </p:nvSpPr>
            <p:spPr bwMode="auto">
              <a:xfrm>
                <a:off x="10704513" y="3524251"/>
                <a:ext cx="49213" cy="117475"/>
              </a:xfrm>
              <a:custGeom>
                <a:avLst/>
                <a:gdLst>
                  <a:gd name="T0" fmla="*/ 0 w 13"/>
                  <a:gd name="T1" fmla="*/ 31 h 31"/>
                  <a:gd name="T2" fmla="*/ 10 w 13"/>
                  <a:gd name="T3" fmla="*/ 29 h 31"/>
                  <a:gd name="T4" fmla="*/ 11 w 13"/>
                  <a:gd name="T5" fmla="*/ 29 h 31"/>
                  <a:gd name="T6" fmla="*/ 12 w 13"/>
                  <a:gd name="T7" fmla="*/ 28 h 31"/>
                  <a:gd name="T8" fmla="*/ 13 w 13"/>
                  <a:gd name="T9" fmla="*/ 28 h 31"/>
                  <a:gd name="T10" fmla="*/ 13 w 13"/>
                  <a:gd name="T11" fmla="*/ 0 h 31"/>
                  <a:gd name="T12" fmla="*/ 0 w 13"/>
                  <a:gd name="T13" fmla="*/ 2 h 31"/>
                  <a:gd name="T14" fmla="*/ 0 w 13"/>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0" y="31"/>
                    </a:moveTo>
                    <a:cubicBezTo>
                      <a:pt x="3" y="31"/>
                      <a:pt x="7" y="30"/>
                      <a:pt x="10" y="29"/>
                    </a:cubicBezTo>
                    <a:cubicBezTo>
                      <a:pt x="10" y="29"/>
                      <a:pt x="11" y="29"/>
                      <a:pt x="11" y="29"/>
                    </a:cubicBezTo>
                    <a:cubicBezTo>
                      <a:pt x="12" y="29"/>
                      <a:pt x="12" y="29"/>
                      <a:pt x="12" y="28"/>
                    </a:cubicBezTo>
                    <a:cubicBezTo>
                      <a:pt x="13" y="28"/>
                      <a:pt x="13" y="28"/>
                      <a:pt x="13" y="28"/>
                    </a:cubicBezTo>
                    <a:cubicBezTo>
                      <a:pt x="13" y="0"/>
                      <a:pt x="13" y="0"/>
                      <a:pt x="13" y="0"/>
                    </a:cubicBezTo>
                    <a:cubicBezTo>
                      <a:pt x="9" y="1"/>
                      <a:pt x="4" y="2"/>
                      <a:pt x="0" y="2"/>
                    </a:cubicBez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28" name="Freeform 175"/>
              <p:cNvSpPr>
                <a:spLocks/>
              </p:cNvSpPr>
              <p:nvPr/>
            </p:nvSpPr>
            <p:spPr bwMode="auto">
              <a:xfrm>
                <a:off x="10464801" y="3548063"/>
                <a:ext cx="47625" cy="107950"/>
              </a:xfrm>
              <a:custGeom>
                <a:avLst/>
                <a:gdLst>
                  <a:gd name="T0" fmla="*/ 0 w 13"/>
                  <a:gd name="T1" fmla="*/ 28 h 29"/>
                  <a:gd name="T2" fmla="*/ 2 w 13"/>
                  <a:gd name="T3" fmla="*/ 29 h 29"/>
                  <a:gd name="T4" fmla="*/ 6 w 13"/>
                  <a:gd name="T5" fmla="*/ 29 h 29"/>
                  <a:gd name="T6" fmla="*/ 8 w 13"/>
                  <a:gd name="T7" fmla="*/ 29 h 29"/>
                  <a:gd name="T8" fmla="*/ 8 w 13"/>
                  <a:gd name="T9" fmla="*/ 29 h 29"/>
                  <a:gd name="T10" fmla="*/ 13 w 13"/>
                  <a:gd name="T11" fmla="*/ 29 h 29"/>
                  <a:gd name="T12" fmla="*/ 13 w 13"/>
                  <a:gd name="T13" fmla="*/ 0 h 29"/>
                  <a:gd name="T14" fmla="*/ 0 w 13"/>
                  <a:gd name="T15" fmla="*/ 0 h 29"/>
                  <a:gd name="T16" fmla="*/ 0 w 13"/>
                  <a:gd name="T1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9">
                    <a:moveTo>
                      <a:pt x="0" y="28"/>
                    </a:moveTo>
                    <a:cubicBezTo>
                      <a:pt x="1" y="29"/>
                      <a:pt x="1" y="29"/>
                      <a:pt x="2" y="29"/>
                    </a:cubicBezTo>
                    <a:cubicBezTo>
                      <a:pt x="3" y="29"/>
                      <a:pt x="5" y="29"/>
                      <a:pt x="6" y="29"/>
                    </a:cubicBezTo>
                    <a:cubicBezTo>
                      <a:pt x="7" y="29"/>
                      <a:pt x="7" y="29"/>
                      <a:pt x="8" y="29"/>
                    </a:cubicBezTo>
                    <a:cubicBezTo>
                      <a:pt x="8" y="29"/>
                      <a:pt x="8" y="29"/>
                      <a:pt x="8" y="29"/>
                    </a:cubicBezTo>
                    <a:cubicBezTo>
                      <a:pt x="10" y="29"/>
                      <a:pt x="12" y="29"/>
                      <a:pt x="13" y="29"/>
                    </a:cubicBezTo>
                    <a:cubicBezTo>
                      <a:pt x="13" y="0"/>
                      <a:pt x="13" y="0"/>
                      <a:pt x="13" y="0"/>
                    </a:cubicBezTo>
                    <a:cubicBezTo>
                      <a:pt x="9" y="0"/>
                      <a:pt x="4" y="0"/>
                      <a:pt x="0" y="0"/>
                    </a:cubicBez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29" name="Freeform 176"/>
              <p:cNvSpPr>
                <a:spLocks/>
              </p:cNvSpPr>
              <p:nvPr/>
            </p:nvSpPr>
            <p:spPr bwMode="auto">
              <a:xfrm>
                <a:off x="10223501" y="3359151"/>
                <a:ext cx="52388" cy="128588"/>
              </a:xfrm>
              <a:custGeom>
                <a:avLst/>
                <a:gdLst>
                  <a:gd name="T0" fmla="*/ 0 w 14"/>
                  <a:gd name="T1" fmla="*/ 29 h 34"/>
                  <a:gd name="T2" fmla="*/ 3 w 14"/>
                  <a:gd name="T3" fmla="*/ 30 h 34"/>
                  <a:gd name="T4" fmla="*/ 5 w 14"/>
                  <a:gd name="T5" fmla="*/ 31 h 34"/>
                  <a:gd name="T6" fmla="*/ 8 w 14"/>
                  <a:gd name="T7" fmla="*/ 32 h 34"/>
                  <a:gd name="T8" fmla="*/ 11 w 14"/>
                  <a:gd name="T9" fmla="*/ 33 h 34"/>
                  <a:gd name="T10" fmla="*/ 11 w 14"/>
                  <a:gd name="T11" fmla="*/ 33 h 34"/>
                  <a:gd name="T12" fmla="*/ 14 w 14"/>
                  <a:gd name="T13" fmla="*/ 34 h 34"/>
                  <a:gd name="T14" fmla="*/ 14 w 14"/>
                  <a:gd name="T15" fmla="*/ 5 h 34"/>
                  <a:gd name="T16" fmla="*/ 0 w 14"/>
                  <a:gd name="T17" fmla="*/ 0 h 34"/>
                  <a:gd name="T18" fmla="*/ 0 w 14"/>
                  <a:gd name="T19"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34">
                    <a:moveTo>
                      <a:pt x="0" y="29"/>
                    </a:moveTo>
                    <a:cubicBezTo>
                      <a:pt x="1" y="29"/>
                      <a:pt x="2" y="29"/>
                      <a:pt x="3" y="30"/>
                    </a:cubicBezTo>
                    <a:cubicBezTo>
                      <a:pt x="4" y="30"/>
                      <a:pt x="4" y="30"/>
                      <a:pt x="5" y="31"/>
                    </a:cubicBezTo>
                    <a:cubicBezTo>
                      <a:pt x="6" y="31"/>
                      <a:pt x="7" y="32"/>
                      <a:pt x="8" y="32"/>
                    </a:cubicBezTo>
                    <a:cubicBezTo>
                      <a:pt x="9" y="32"/>
                      <a:pt x="10" y="32"/>
                      <a:pt x="11" y="33"/>
                    </a:cubicBezTo>
                    <a:cubicBezTo>
                      <a:pt x="11" y="33"/>
                      <a:pt x="11" y="33"/>
                      <a:pt x="11" y="33"/>
                    </a:cubicBezTo>
                    <a:cubicBezTo>
                      <a:pt x="12" y="33"/>
                      <a:pt x="13" y="33"/>
                      <a:pt x="14" y="34"/>
                    </a:cubicBezTo>
                    <a:cubicBezTo>
                      <a:pt x="14" y="5"/>
                      <a:pt x="14" y="5"/>
                      <a:pt x="14" y="5"/>
                    </a:cubicBezTo>
                    <a:cubicBezTo>
                      <a:pt x="9" y="3"/>
                      <a:pt x="4" y="2"/>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30" name="Freeform 177"/>
              <p:cNvSpPr>
                <a:spLocks/>
              </p:cNvSpPr>
              <p:nvPr/>
            </p:nvSpPr>
            <p:spPr bwMode="auto">
              <a:xfrm>
                <a:off x="10306051" y="3386138"/>
                <a:ext cx="49213" cy="120650"/>
              </a:xfrm>
              <a:custGeom>
                <a:avLst/>
                <a:gdLst>
                  <a:gd name="T0" fmla="*/ 0 w 13"/>
                  <a:gd name="T1" fmla="*/ 29 h 32"/>
                  <a:gd name="T2" fmla="*/ 3 w 13"/>
                  <a:gd name="T3" fmla="*/ 30 h 32"/>
                  <a:gd name="T4" fmla="*/ 4 w 13"/>
                  <a:gd name="T5" fmla="*/ 30 h 32"/>
                  <a:gd name="T6" fmla="*/ 6 w 13"/>
                  <a:gd name="T7" fmla="*/ 30 h 32"/>
                  <a:gd name="T8" fmla="*/ 9 w 13"/>
                  <a:gd name="T9" fmla="*/ 31 h 32"/>
                  <a:gd name="T10" fmla="*/ 12 w 13"/>
                  <a:gd name="T11" fmla="*/ 31 h 32"/>
                  <a:gd name="T12" fmla="*/ 13 w 13"/>
                  <a:gd name="T13" fmla="*/ 32 h 32"/>
                  <a:gd name="T14" fmla="*/ 13 w 13"/>
                  <a:gd name="T15" fmla="*/ 3 h 32"/>
                  <a:gd name="T16" fmla="*/ 0 w 13"/>
                  <a:gd name="T17" fmla="*/ 0 h 32"/>
                  <a:gd name="T18" fmla="*/ 0 w 13"/>
                  <a:gd name="T19"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32">
                    <a:moveTo>
                      <a:pt x="0" y="29"/>
                    </a:moveTo>
                    <a:cubicBezTo>
                      <a:pt x="1" y="29"/>
                      <a:pt x="2" y="29"/>
                      <a:pt x="3" y="30"/>
                    </a:cubicBezTo>
                    <a:cubicBezTo>
                      <a:pt x="3" y="30"/>
                      <a:pt x="4" y="30"/>
                      <a:pt x="4" y="30"/>
                    </a:cubicBezTo>
                    <a:cubicBezTo>
                      <a:pt x="5" y="30"/>
                      <a:pt x="6" y="30"/>
                      <a:pt x="6" y="30"/>
                    </a:cubicBezTo>
                    <a:cubicBezTo>
                      <a:pt x="7" y="31"/>
                      <a:pt x="8" y="31"/>
                      <a:pt x="9" y="31"/>
                    </a:cubicBezTo>
                    <a:cubicBezTo>
                      <a:pt x="10" y="31"/>
                      <a:pt x="11" y="31"/>
                      <a:pt x="12" y="31"/>
                    </a:cubicBezTo>
                    <a:cubicBezTo>
                      <a:pt x="12" y="32"/>
                      <a:pt x="13" y="32"/>
                      <a:pt x="13" y="32"/>
                    </a:cubicBezTo>
                    <a:cubicBezTo>
                      <a:pt x="13" y="3"/>
                      <a:pt x="13" y="3"/>
                      <a:pt x="13" y="3"/>
                    </a:cubicBezTo>
                    <a:cubicBezTo>
                      <a:pt x="8" y="2"/>
                      <a:pt x="4" y="1"/>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31" name="Freeform 178"/>
              <p:cNvSpPr>
                <a:spLocks/>
              </p:cNvSpPr>
              <p:nvPr/>
            </p:nvSpPr>
            <p:spPr bwMode="auto">
              <a:xfrm>
                <a:off x="10385426" y="3400426"/>
                <a:ext cx="49213" cy="112713"/>
              </a:xfrm>
              <a:custGeom>
                <a:avLst/>
                <a:gdLst>
                  <a:gd name="T0" fmla="*/ 0 w 13"/>
                  <a:gd name="T1" fmla="*/ 29 h 30"/>
                  <a:gd name="T2" fmla="*/ 0 w 13"/>
                  <a:gd name="T3" fmla="*/ 29 h 30"/>
                  <a:gd name="T4" fmla="*/ 0 w 13"/>
                  <a:gd name="T5" fmla="*/ 29 h 30"/>
                  <a:gd name="T6" fmla="*/ 1 w 13"/>
                  <a:gd name="T7" fmla="*/ 29 h 30"/>
                  <a:gd name="T8" fmla="*/ 6 w 13"/>
                  <a:gd name="T9" fmla="*/ 30 h 30"/>
                  <a:gd name="T10" fmla="*/ 8 w 13"/>
                  <a:gd name="T11" fmla="*/ 30 h 30"/>
                  <a:gd name="T12" fmla="*/ 10 w 13"/>
                  <a:gd name="T13" fmla="*/ 30 h 30"/>
                  <a:gd name="T14" fmla="*/ 11 w 13"/>
                  <a:gd name="T15" fmla="*/ 30 h 30"/>
                  <a:gd name="T16" fmla="*/ 13 w 13"/>
                  <a:gd name="T17" fmla="*/ 30 h 30"/>
                  <a:gd name="T18" fmla="*/ 13 w 13"/>
                  <a:gd name="T19" fmla="*/ 2 h 30"/>
                  <a:gd name="T20" fmla="*/ 0 w 13"/>
                  <a:gd name="T21" fmla="*/ 0 h 30"/>
                  <a:gd name="T22" fmla="*/ 0 w 13"/>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0" y="29"/>
                    </a:moveTo>
                    <a:cubicBezTo>
                      <a:pt x="0" y="29"/>
                      <a:pt x="0" y="29"/>
                      <a:pt x="0" y="29"/>
                    </a:cubicBezTo>
                    <a:cubicBezTo>
                      <a:pt x="0" y="29"/>
                      <a:pt x="0" y="29"/>
                      <a:pt x="0" y="29"/>
                    </a:cubicBezTo>
                    <a:cubicBezTo>
                      <a:pt x="0" y="29"/>
                      <a:pt x="1" y="29"/>
                      <a:pt x="1" y="29"/>
                    </a:cubicBezTo>
                    <a:cubicBezTo>
                      <a:pt x="3" y="29"/>
                      <a:pt x="4" y="29"/>
                      <a:pt x="6" y="30"/>
                    </a:cubicBezTo>
                    <a:cubicBezTo>
                      <a:pt x="6" y="30"/>
                      <a:pt x="7" y="30"/>
                      <a:pt x="8" y="30"/>
                    </a:cubicBezTo>
                    <a:cubicBezTo>
                      <a:pt x="9" y="30"/>
                      <a:pt x="9" y="30"/>
                      <a:pt x="10" y="30"/>
                    </a:cubicBezTo>
                    <a:cubicBezTo>
                      <a:pt x="11" y="30"/>
                      <a:pt x="11" y="30"/>
                      <a:pt x="11" y="30"/>
                    </a:cubicBezTo>
                    <a:cubicBezTo>
                      <a:pt x="12" y="30"/>
                      <a:pt x="13" y="30"/>
                      <a:pt x="13" y="30"/>
                    </a:cubicBezTo>
                    <a:cubicBezTo>
                      <a:pt x="13" y="2"/>
                      <a:pt x="13" y="2"/>
                      <a:pt x="13" y="2"/>
                    </a:cubicBezTo>
                    <a:cubicBezTo>
                      <a:pt x="9" y="1"/>
                      <a:pt x="4" y="1"/>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32" name="Freeform 179"/>
              <p:cNvSpPr>
                <a:spLocks/>
              </p:cNvSpPr>
              <p:nvPr/>
            </p:nvSpPr>
            <p:spPr bwMode="auto">
              <a:xfrm>
                <a:off x="10621963" y="3400426"/>
                <a:ext cx="52388" cy="112713"/>
              </a:xfrm>
              <a:custGeom>
                <a:avLst/>
                <a:gdLst>
                  <a:gd name="T0" fmla="*/ 0 w 14"/>
                  <a:gd name="T1" fmla="*/ 30 h 30"/>
                  <a:gd name="T2" fmla="*/ 14 w 14"/>
                  <a:gd name="T3" fmla="*/ 29 h 30"/>
                  <a:gd name="T4" fmla="*/ 14 w 14"/>
                  <a:gd name="T5" fmla="*/ 0 h 30"/>
                  <a:gd name="T6" fmla="*/ 0 w 14"/>
                  <a:gd name="T7" fmla="*/ 2 h 30"/>
                  <a:gd name="T8" fmla="*/ 0 w 14"/>
                  <a:gd name="T9" fmla="*/ 30 h 30"/>
                </a:gdLst>
                <a:ahLst/>
                <a:cxnLst>
                  <a:cxn ang="0">
                    <a:pos x="T0" y="T1"/>
                  </a:cxn>
                  <a:cxn ang="0">
                    <a:pos x="T2" y="T3"/>
                  </a:cxn>
                  <a:cxn ang="0">
                    <a:pos x="T4" y="T5"/>
                  </a:cxn>
                  <a:cxn ang="0">
                    <a:pos x="T6" y="T7"/>
                  </a:cxn>
                  <a:cxn ang="0">
                    <a:pos x="T8" y="T9"/>
                  </a:cxn>
                </a:cxnLst>
                <a:rect l="0" t="0" r="r" b="b"/>
                <a:pathLst>
                  <a:path w="14" h="30">
                    <a:moveTo>
                      <a:pt x="0" y="30"/>
                    </a:moveTo>
                    <a:cubicBezTo>
                      <a:pt x="5" y="30"/>
                      <a:pt x="10" y="29"/>
                      <a:pt x="14" y="29"/>
                    </a:cubicBezTo>
                    <a:cubicBezTo>
                      <a:pt x="14" y="0"/>
                      <a:pt x="14" y="0"/>
                      <a:pt x="14" y="0"/>
                    </a:cubicBezTo>
                    <a:cubicBezTo>
                      <a:pt x="10" y="1"/>
                      <a:pt x="5" y="1"/>
                      <a:pt x="0" y="2"/>
                    </a:cubicBez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33" name="Freeform 180"/>
              <p:cNvSpPr>
                <a:spLocks/>
              </p:cNvSpPr>
              <p:nvPr/>
            </p:nvSpPr>
            <p:spPr bwMode="auto">
              <a:xfrm>
                <a:off x="10163176" y="3309938"/>
                <a:ext cx="34925" cy="139700"/>
              </a:xfrm>
              <a:custGeom>
                <a:avLst/>
                <a:gdLst>
                  <a:gd name="T0" fmla="*/ 0 w 9"/>
                  <a:gd name="T1" fmla="*/ 24 h 37"/>
                  <a:gd name="T2" fmla="*/ 0 w 9"/>
                  <a:gd name="T3" fmla="*/ 27 h 37"/>
                  <a:gd name="T4" fmla="*/ 1 w 9"/>
                  <a:gd name="T5" fmla="*/ 28 h 37"/>
                  <a:gd name="T6" fmla="*/ 2 w 9"/>
                  <a:gd name="T7" fmla="*/ 30 h 37"/>
                  <a:gd name="T8" fmla="*/ 3 w 9"/>
                  <a:gd name="T9" fmla="*/ 32 h 37"/>
                  <a:gd name="T10" fmla="*/ 4 w 9"/>
                  <a:gd name="T11" fmla="*/ 33 h 37"/>
                  <a:gd name="T12" fmla="*/ 6 w 9"/>
                  <a:gd name="T13" fmla="*/ 35 h 37"/>
                  <a:gd name="T14" fmla="*/ 7 w 9"/>
                  <a:gd name="T15" fmla="*/ 36 h 37"/>
                  <a:gd name="T16" fmla="*/ 9 w 9"/>
                  <a:gd name="T17" fmla="*/ 37 h 37"/>
                  <a:gd name="T18" fmla="*/ 9 w 9"/>
                  <a:gd name="T19" fmla="*/ 9 h 37"/>
                  <a:gd name="T20" fmla="*/ 0 w 9"/>
                  <a:gd name="T21" fmla="*/ 0 h 37"/>
                  <a:gd name="T22" fmla="*/ 0 w 9"/>
                  <a:gd name="T2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7">
                    <a:moveTo>
                      <a:pt x="0" y="24"/>
                    </a:moveTo>
                    <a:cubicBezTo>
                      <a:pt x="0" y="25"/>
                      <a:pt x="0" y="26"/>
                      <a:pt x="0" y="27"/>
                    </a:cubicBezTo>
                    <a:cubicBezTo>
                      <a:pt x="1" y="28"/>
                      <a:pt x="1" y="28"/>
                      <a:pt x="1" y="28"/>
                    </a:cubicBezTo>
                    <a:cubicBezTo>
                      <a:pt x="1" y="29"/>
                      <a:pt x="1" y="30"/>
                      <a:pt x="2" y="30"/>
                    </a:cubicBezTo>
                    <a:cubicBezTo>
                      <a:pt x="2" y="31"/>
                      <a:pt x="2" y="31"/>
                      <a:pt x="3" y="32"/>
                    </a:cubicBezTo>
                    <a:cubicBezTo>
                      <a:pt x="3" y="32"/>
                      <a:pt x="4" y="33"/>
                      <a:pt x="4" y="33"/>
                    </a:cubicBezTo>
                    <a:cubicBezTo>
                      <a:pt x="5" y="34"/>
                      <a:pt x="5" y="34"/>
                      <a:pt x="6" y="35"/>
                    </a:cubicBezTo>
                    <a:cubicBezTo>
                      <a:pt x="6" y="35"/>
                      <a:pt x="7" y="36"/>
                      <a:pt x="7" y="36"/>
                    </a:cubicBezTo>
                    <a:cubicBezTo>
                      <a:pt x="8" y="36"/>
                      <a:pt x="8" y="37"/>
                      <a:pt x="9" y="37"/>
                    </a:cubicBezTo>
                    <a:cubicBezTo>
                      <a:pt x="9" y="9"/>
                      <a:pt x="9" y="9"/>
                      <a:pt x="9" y="9"/>
                    </a:cubicBezTo>
                    <a:cubicBezTo>
                      <a:pt x="5" y="6"/>
                      <a:pt x="2" y="3"/>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34" name="Freeform 181"/>
              <p:cNvSpPr>
                <a:spLocks/>
              </p:cNvSpPr>
              <p:nvPr/>
            </p:nvSpPr>
            <p:spPr bwMode="auto">
              <a:xfrm>
                <a:off x="10783888" y="3359151"/>
                <a:ext cx="49213" cy="128588"/>
              </a:xfrm>
              <a:custGeom>
                <a:avLst/>
                <a:gdLst>
                  <a:gd name="T0" fmla="*/ 13 w 13"/>
                  <a:gd name="T1" fmla="*/ 0 h 34"/>
                  <a:gd name="T2" fmla="*/ 0 w 13"/>
                  <a:gd name="T3" fmla="*/ 5 h 34"/>
                  <a:gd name="T4" fmla="*/ 0 w 13"/>
                  <a:gd name="T5" fmla="*/ 34 h 34"/>
                  <a:gd name="T6" fmla="*/ 1 w 13"/>
                  <a:gd name="T7" fmla="*/ 33 h 34"/>
                  <a:gd name="T8" fmla="*/ 1 w 13"/>
                  <a:gd name="T9" fmla="*/ 33 h 34"/>
                  <a:gd name="T10" fmla="*/ 8 w 13"/>
                  <a:gd name="T11" fmla="*/ 31 h 34"/>
                  <a:gd name="T12" fmla="*/ 8 w 13"/>
                  <a:gd name="T13" fmla="*/ 31 h 34"/>
                  <a:gd name="T14" fmla="*/ 13 w 13"/>
                  <a:gd name="T15" fmla="*/ 29 h 34"/>
                  <a:gd name="T16" fmla="*/ 13 w 13"/>
                  <a:gd name="T17" fmla="*/ 29 h 34"/>
                  <a:gd name="T18" fmla="*/ 13 w 13"/>
                  <a:gd name="T19" fmla="*/ 29 h 34"/>
                  <a:gd name="T20" fmla="*/ 13 w 13"/>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4">
                    <a:moveTo>
                      <a:pt x="13" y="0"/>
                    </a:moveTo>
                    <a:cubicBezTo>
                      <a:pt x="9" y="2"/>
                      <a:pt x="5" y="3"/>
                      <a:pt x="0" y="5"/>
                    </a:cubicBezTo>
                    <a:cubicBezTo>
                      <a:pt x="0" y="34"/>
                      <a:pt x="0" y="34"/>
                      <a:pt x="0" y="34"/>
                    </a:cubicBezTo>
                    <a:cubicBezTo>
                      <a:pt x="0" y="34"/>
                      <a:pt x="1" y="33"/>
                      <a:pt x="1" y="33"/>
                    </a:cubicBezTo>
                    <a:cubicBezTo>
                      <a:pt x="1" y="33"/>
                      <a:pt x="1" y="33"/>
                      <a:pt x="1" y="33"/>
                    </a:cubicBezTo>
                    <a:cubicBezTo>
                      <a:pt x="4" y="33"/>
                      <a:pt x="6" y="32"/>
                      <a:pt x="8" y="31"/>
                    </a:cubicBezTo>
                    <a:cubicBezTo>
                      <a:pt x="8" y="31"/>
                      <a:pt x="8" y="31"/>
                      <a:pt x="8" y="31"/>
                    </a:cubicBezTo>
                    <a:cubicBezTo>
                      <a:pt x="10" y="30"/>
                      <a:pt x="11" y="30"/>
                      <a:pt x="13" y="29"/>
                    </a:cubicBezTo>
                    <a:cubicBezTo>
                      <a:pt x="13" y="29"/>
                      <a:pt x="13" y="29"/>
                      <a:pt x="13" y="29"/>
                    </a:cubicBezTo>
                    <a:cubicBezTo>
                      <a:pt x="13" y="29"/>
                      <a:pt x="13" y="29"/>
                      <a:pt x="13" y="29"/>
                    </a:cubicBez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35" name="Freeform 182"/>
              <p:cNvSpPr>
                <a:spLocks/>
              </p:cNvSpPr>
              <p:nvPr/>
            </p:nvSpPr>
            <p:spPr bwMode="auto">
              <a:xfrm>
                <a:off x="10863263" y="3309938"/>
                <a:ext cx="33338" cy="139700"/>
              </a:xfrm>
              <a:custGeom>
                <a:avLst/>
                <a:gdLst>
                  <a:gd name="T0" fmla="*/ 9 w 9"/>
                  <a:gd name="T1" fmla="*/ 24 h 37"/>
                  <a:gd name="T2" fmla="*/ 9 w 9"/>
                  <a:gd name="T3" fmla="*/ 0 h 37"/>
                  <a:gd name="T4" fmla="*/ 0 w 9"/>
                  <a:gd name="T5" fmla="*/ 9 h 37"/>
                  <a:gd name="T6" fmla="*/ 0 w 9"/>
                  <a:gd name="T7" fmla="*/ 37 h 37"/>
                  <a:gd name="T8" fmla="*/ 1 w 9"/>
                  <a:gd name="T9" fmla="*/ 37 h 37"/>
                  <a:gd name="T10" fmla="*/ 1 w 9"/>
                  <a:gd name="T11" fmla="*/ 36 h 37"/>
                  <a:gd name="T12" fmla="*/ 1 w 9"/>
                  <a:gd name="T13" fmla="*/ 36 h 37"/>
                  <a:gd name="T14" fmla="*/ 3 w 9"/>
                  <a:gd name="T15" fmla="*/ 34 h 37"/>
                  <a:gd name="T16" fmla="*/ 4 w 9"/>
                  <a:gd name="T17" fmla="*/ 34 h 37"/>
                  <a:gd name="T18" fmla="*/ 5 w 9"/>
                  <a:gd name="T19" fmla="*/ 33 h 37"/>
                  <a:gd name="T20" fmla="*/ 5 w 9"/>
                  <a:gd name="T21" fmla="*/ 33 h 37"/>
                  <a:gd name="T22" fmla="*/ 7 w 9"/>
                  <a:gd name="T23" fmla="*/ 31 h 37"/>
                  <a:gd name="T24" fmla="*/ 7 w 9"/>
                  <a:gd name="T25" fmla="*/ 31 h 37"/>
                  <a:gd name="T26" fmla="*/ 7 w 9"/>
                  <a:gd name="T27" fmla="*/ 30 h 37"/>
                  <a:gd name="T28" fmla="*/ 8 w 9"/>
                  <a:gd name="T29" fmla="*/ 29 h 37"/>
                  <a:gd name="T30" fmla="*/ 8 w 9"/>
                  <a:gd name="T31" fmla="*/ 28 h 37"/>
                  <a:gd name="T32" fmla="*/ 8 w 9"/>
                  <a:gd name="T33" fmla="*/ 27 h 37"/>
                  <a:gd name="T34" fmla="*/ 8 w 9"/>
                  <a:gd name="T35" fmla="*/ 27 h 37"/>
                  <a:gd name="T36" fmla="*/ 9 w 9"/>
                  <a:gd name="T37" fmla="*/ 25 h 37"/>
                  <a:gd name="T38" fmla="*/ 9 w 9"/>
                  <a:gd name="T39"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37">
                    <a:moveTo>
                      <a:pt x="9" y="24"/>
                    </a:moveTo>
                    <a:cubicBezTo>
                      <a:pt x="9" y="0"/>
                      <a:pt x="9" y="0"/>
                      <a:pt x="9" y="0"/>
                    </a:cubicBezTo>
                    <a:cubicBezTo>
                      <a:pt x="7" y="3"/>
                      <a:pt x="4" y="6"/>
                      <a:pt x="0" y="9"/>
                    </a:cubicBezTo>
                    <a:cubicBezTo>
                      <a:pt x="0" y="37"/>
                      <a:pt x="0" y="37"/>
                      <a:pt x="0" y="37"/>
                    </a:cubicBezTo>
                    <a:cubicBezTo>
                      <a:pt x="0" y="37"/>
                      <a:pt x="1" y="37"/>
                      <a:pt x="1" y="37"/>
                    </a:cubicBezTo>
                    <a:cubicBezTo>
                      <a:pt x="1" y="36"/>
                      <a:pt x="1" y="36"/>
                      <a:pt x="1" y="36"/>
                    </a:cubicBezTo>
                    <a:cubicBezTo>
                      <a:pt x="1" y="36"/>
                      <a:pt x="1" y="36"/>
                      <a:pt x="1" y="36"/>
                    </a:cubicBezTo>
                    <a:cubicBezTo>
                      <a:pt x="2" y="36"/>
                      <a:pt x="3" y="35"/>
                      <a:pt x="3" y="34"/>
                    </a:cubicBezTo>
                    <a:cubicBezTo>
                      <a:pt x="4" y="34"/>
                      <a:pt x="4" y="34"/>
                      <a:pt x="4" y="34"/>
                    </a:cubicBezTo>
                    <a:cubicBezTo>
                      <a:pt x="4" y="34"/>
                      <a:pt x="4" y="33"/>
                      <a:pt x="5" y="33"/>
                    </a:cubicBezTo>
                    <a:cubicBezTo>
                      <a:pt x="5" y="33"/>
                      <a:pt x="5" y="33"/>
                      <a:pt x="5" y="33"/>
                    </a:cubicBezTo>
                    <a:cubicBezTo>
                      <a:pt x="6" y="32"/>
                      <a:pt x="6" y="31"/>
                      <a:pt x="7" y="31"/>
                    </a:cubicBezTo>
                    <a:cubicBezTo>
                      <a:pt x="7" y="31"/>
                      <a:pt x="7" y="31"/>
                      <a:pt x="7" y="31"/>
                    </a:cubicBezTo>
                    <a:cubicBezTo>
                      <a:pt x="7" y="30"/>
                      <a:pt x="7" y="30"/>
                      <a:pt x="7" y="30"/>
                    </a:cubicBezTo>
                    <a:cubicBezTo>
                      <a:pt x="7" y="30"/>
                      <a:pt x="7" y="29"/>
                      <a:pt x="8" y="29"/>
                    </a:cubicBezTo>
                    <a:cubicBezTo>
                      <a:pt x="8" y="28"/>
                      <a:pt x="8" y="28"/>
                      <a:pt x="8" y="28"/>
                    </a:cubicBezTo>
                    <a:cubicBezTo>
                      <a:pt x="8" y="28"/>
                      <a:pt x="8" y="27"/>
                      <a:pt x="8" y="27"/>
                    </a:cubicBezTo>
                    <a:cubicBezTo>
                      <a:pt x="8" y="27"/>
                      <a:pt x="8" y="27"/>
                      <a:pt x="8" y="27"/>
                    </a:cubicBezTo>
                    <a:cubicBezTo>
                      <a:pt x="9" y="26"/>
                      <a:pt x="9" y="25"/>
                      <a:pt x="9" y="25"/>
                    </a:cubicBezTo>
                    <a:cubicBezTo>
                      <a:pt x="9" y="24"/>
                      <a:pt x="9" y="24"/>
                      <a:pt x="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36" name="Freeform 183"/>
              <p:cNvSpPr>
                <a:spLocks/>
              </p:cNvSpPr>
              <p:nvPr/>
            </p:nvSpPr>
            <p:spPr bwMode="auto">
              <a:xfrm>
                <a:off x="10542588" y="3408363"/>
                <a:ext cx="53975" cy="109538"/>
              </a:xfrm>
              <a:custGeom>
                <a:avLst/>
                <a:gdLst>
                  <a:gd name="T0" fmla="*/ 0 w 14"/>
                  <a:gd name="T1" fmla="*/ 29 h 29"/>
                  <a:gd name="T2" fmla="*/ 5 w 14"/>
                  <a:gd name="T3" fmla="*/ 29 h 29"/>
                  <a:gd name="T4" fmla="*/ 7 w 14"/>
                  <a:gd name="T5" fmla="*/ 29 h 29"/>
                  <a:gd name="T6" fmla="*/ 7 w 14"/>
                  <a:gd name="T7" fmla="*/ 29 h 29"/>
                  <a:gd name="T8" fmla="*/ 14 w 14"/>
                  <a:gd name="T9" fmla="*/ 29 h 29"/>
                  <a:gd name="T10" fmla="*/ 14 w 14"/>
                  <a:gd name="T11" fmla="*/ 0 h 29"/>
                  <a:gd name="T12" fmla="*/ 0 w 14"/>
                  <a:gd name="T13" fmla="*/ 1 h 29"/>
                  <a:gd name="T14" fmla="*/ 0 w 14"/>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9">
                    <a:moveTo>
                      <a:pt x="0" y="29"/>
                    </a:moveTo>
                    <a:cubicBezTo>
                      <a:pt x="2" y="29"/>
                      <a:pt x="3" y="29"/>
                      <a:pt x="5" y="29"/>
                    </a:cubicBezTo>
                    <a:cubicBezTo>
                      <a:pt x="6" y="29"/>
                      <a:pt x="6" y="29"/>
                      <a:pt x="7" y="29"/>
                    </a:cubicBezTo>
                    <a:cubicBezTo>
                      <a:pt x="7" y="29"/>
                      <a:pt x="7" y="29"/>
                      <a:pt x="7" y="29"/>
                    </a:cubicBezTo>
                    <a:cubicBezTo>
                      <a:pt x="9" y="29"/>
                      <a:pt x="11" y="29"/>
                      <a:pt x="14" y="29"/>
                    </a:cubicBezTo>
                    <a:cubicBezTo>
                      <a:pt x="14" y="0"/>
                      <a:pt x="14" y="0"/>
                      <a:pt x="14" y="0"/>
                    </a:cubicBezTo>
                    <a:cubicBezTo>
                      <a:pt x="9" y="0"/>
                      <a:pt x="5" y="1"/>
                      <a:pt x="0" y="1"/>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37" name="Freeform 184"/>
              <p:cNvSpPr>
                <a:spLocks/>
              </p:cNvSpPr>
              <p:nvPr/>
            </p:nvSpPr>
            <p:spPr bwMode="auto">
              <a:xfrm>
                <a:off x="10704513" y="3386138"/>
                <a:ext cx="49213" cy="120650"/>
              </a:xfrm>
              <a:custGeom>
                <a:avLst/>
                <a:gdLst>
                  <a:gd name="T0" fmla="*/ 0 w 13"/>
                  <a:gd name="T1" fmla="*/ 32 h 32"/>
                  <a:gd name="T2" fmla="*/ 10 w 13"/>
                  <a:gd name="T3" fmla="*/ 30 h 32"/>
                  <a:gd name="T4" fmla="*/ 11 w 13"/>
                  <a:gd name="T5" fmla="*/ 29 h 32"/>
                  <a:gd name="T6" fmla="*/ 12 w 13"/>
                  <a:gd name="T7" fmla="*/ 29 h 32"/>
                  <a:gd name="T8" fmla="*/ 13 w 13"/>
                  <a:gd name="T9" fmla="*/ 29 h 32"/>
                  <a:gd name="T10" fmla="*/ 13 w 13"/>
                  <a:gd name="T11" fmla="*/ 0 h 32"/>
                  <a:gd name="T12" fmla="*/ 0 w 13"/>
                  <a:gd name="T13" fmla="*/ 3 h 32"/>
                  <a:gd name="T14" fmla="*/ 0 w 13"/>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2">
                    <a:moveTo>
                      <a:pt x="0" y="32"/>
                    </a:moveTo>
                    <a:cubicBezTo>
                      <a:pt x="3" y="31"/>
                      <a:pt x="7" y="30"/>
                      <a:pt x="10" y="30"/>
                    </a:cubicBezTo>
                    <a:cubicBezTo>
                      <a:pt x="10" y="29"/>
                      <a:pt x="11" y="29"/>
                      <a:pt x="11" y="29"/>
                    </a:cubicBezTo>
                    <a:cubicBezTo>
                      <a:pt x="12" y="29"/>
                      <a:pt x="12" y="29"/>
                      <a:pt x="12" y="29"/>
                    </a:cubicBezTo>
                    <a:cubicBezTo>
                      <a:pt x="13" y="29"/>
                      <a:pt x="13" y="29"/>
                      <a:pt x="13" y="29"/>
                    </a:cubicBezTo>
                    <a:cubicBezTo>
                      <a:pt x="13" y="0"/>
                      <a:pt x="13" y="0"/>
                      <a:pt x="13" y="0"/>
                    </a:cubicBezTo>
                    <a:cubicBezTo>
                      <a:pt x="9" y="1"/>
                      <a:pt x="4" y="2"/>
                      <a:pt x="0" y="3"/>
                    </a:cubicBezTo>
                    <a:lnTo>
                      <a:pt x="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38" name="Freeform 185"/>
              <p:cNvSpPr>
                <a:spLocks/>
              </p:cNvSpPr>
              <p:nvPr/>
            </p:nvSpPr>
            <p:spPr bwMode="auto">
              <a:xfrm>
                <a:off x="10464801" y="3408363"/>
                <a:ext cx="47625" cy="109538"/>
              </a:xfrm>
              <a:custGeom>
                <a:avLst/>
                <a:gdLst>
                  <a:gd name="T0" fmla="*/ 0 w 13"/>
                  <a:gd name="T1" fmla="*/ 29 h 29"/>
                  <a:gd name="T2" fmla="*/ 2 w 13"/>
                  <a:gd name="T3" fmla="*/ 29 h 29"/>
                  <a:gd name="T4" fmla="*/ 6 w 13"/>
                  <a:gd name="T5" fmla="*/ 29 h 29"/>
                  <a:gd name="T6" fmla="*/ 8 w 13"/>
                  <a:gd name="T7" fmla="*/ 29 h 29"/>
                  <a:gd name="T8" fmla="*/ 8 w 13"/>
                  <a:gd name="T9" fmla="*/ 29 h 29"/>
                  <a:gd name="T10" fmla="*/ 13 w 13"/>
                  <a:gd name="T11" fmla="*/ 29 h 29"/>
                  <a:gd name="T12" fmla="*/ 13 w 13"/>
                  <a:gd name="T13" fmla="*/ 1 h 29"/>
                  <a:gd name="T14" fmla="*/ 0 w 13"/>
                  <a:gd name="T15" fmla="*/ 0 h 29"/>
                  <a:gd name="T16" fmla="*/ 0 w 13"/>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9">
                    <a:moveTo>
                      <a:pt x="0" y="29"/>
                    </a:moveTo>
                    <a:cubicBezTo>
                      <a:pt x="1" y="29"/>
                      <a:pt x="1" y="29"/>
                      <a:pt x="2" y="29"/>
                    </a:cubicBezTo>
                    <a:cubicBezTo>
                      <a:pt x="3" y="29"/>
                      <a:pt x="5" y="29"/>
                      <a:pt x="6" y="29"/>
                    </a:cubicBezTo>
                    <a:cubicBezTo>
                      <a:pt x="7" y="29"/>
                      <a:pt x="7" y="29"/>
                      <a:pt x="8" y="29"/>
                    </a:cubicBezTo>
                    <a:cubicBezTo>
                      <a:pt x="8" y="29"/>
                      <a:pt x="8" y="29"/>
                      <a:pt x="8" y="29"/>
                    </a:cubicBezTo>
                    <a:cubicBezTo>
                      <a:pt x="10" y="29"/>
                      <a:pt x="12" y="29"/>
                      <a:pt x="13" y="29"/>
                    </a:cubicBezTo>
                    <a:cubicBezTo>
                      <a:pt x="13" y="1"/>
                      <a:pt x="13" y="1"/>
                      <a:pt x="13" y="1"/>
                    </a:cubicBezTo>
                    <a:cubicBezTo>
                      <a:pt x="9" y="1"/>
                      <a:pt x="4" y="0"/>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39" name="Freeform 186"/>
              <p:cNvSpPr>
                <a:spLocks/>
              </p:cNvSpPr>
              <p:nvPr/>
            </p:nvSpPr>
            <p:spPr bwMode="auto">
              <a:xfrm>
                <a:off x="10223501" y="3221038"/>
                <a:ext cx="52388" cy="127000"/>
              </a:xfrm>
              <a:custGeom>
                <a:avLst/>
                <a:gdLst>
                  <a:gd name="T0" fmla="*/ 0 w 14"/>
                  <a:gd name="T1" fmla="*/ 29 h 34"/>
                  <a:gd name="T2" fmla="*/ 3 w 14"/>
                  <a:gd name="T3" fmla="*/ 30 h 34"/>
                  <a:gd name="T4" fmla="*/ 5 w 14"/>
                  <a:gd name="T5" fmla="*/ 31 h 34"/>
                  <a:gd name="T6" fmla="*/ 8 w 14"/>
                  <a:gd name="T7" fmla="*/ 32 h 34"/>
                  <a:gd name="T8" fmla="*/ 11 w 14"/>
                  <a:gd name="T9" fmla="*/ 33 h 34"/>
                  <a:gd name="T10" fmla="*/ 11 w 14"/>
                  <a:gd name="T11" fmla="*/ 33 h 34"/>
                  <a:gd name="T12" fmla="*/ 14 w 14"/>
                  <a:gd name="T13" fmla="*/ 34 h 34"/>
                  <a:gd name="T14" fmla="*/ 14 w 14"/>
                  <a:gd name="T15" fmla="*/ 5 h 34"/>
                  <a:gd name="T16" fmla="*/ 0 w 14"/>
                  <a:gd name="T17" fmla="*/ 0 h 34"/>
                  <a:gd name="T18" fmla="*/ 0 w 14"/>
                  <a:gd name="T19"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34">
                    <a:moveTo>
                      <a:pt x="0" y="29"/>
                    </a:moveTo>
                    <a:cubicBezTo>
                      <a:pt x="1" y="29"/>
                      <a:pt x="2" y="30"/>
                      <a:pt x="3" y="30"/>
                    </a:cubicBezTo>
                    <a:cubicBezTo>
                      <a:pt x="4" y="31"/>
                      <a:pt x="4" y="31"/>
                      <a:pt x="5" y="31"/>
                    </a:cubicBezTo>
                    <a:cubicBezTo>
                      <a:pt x="6" y="32"/>
                      <a:pt x="7" y="32"/>
                      <a:pt x="8" y="32"/>
                    </a:cubicBezTo>
                    <a:cubicBezTo>
                      <a:pt x="9" y="33"/>
                      <a:pt x="10" y="33"/>
                      <a:pt x="11" y="33"/>
                    </a:cubicBezTo>
                    <a:cubicBezTo>
                      <a:pt x="11" y="33"/>
                      <a:pt x="11" y="33"/>
                      <a:pt x="11" y="33"/>
                    </a:cubicBezTo>
                    <a:cubicBezTo>
                      <a:pt x="12" y="34"/>
                      <a:pt x="13" y="34"/>
                      <a:pt x="14" y="34"/>
                    </a:cubicBezTo>
                    <a:cubicBezTo>
                      <a:pt x="14" y="5"/>
                      <a:pt x="14" y="5"/>
                      <a:pt x="14" y="5"/>
                    </a:cubicBezTo>
                    <a:cubicBezTo>
                      <a:pt x="9" y="4"/>
                      <a:pt x="4" y="2"/>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40" name="Freeform 187"/>
              <p:cNvSpPr>
                <a:spLocks/>
              </p:cNvSpPr>
              <p:nvPr/>
            </p:nvSpPr>
            <p:spPr bwMode="auto">
              <a:xfrm>
                <a:off x="10306051" y="3251201"/>
                <a:ext cx="49213" cy="115888"/>
              </a:xfrm>
              <a:custGeom>
                <a:avLst/>
                <a:gdLst>
                  <a:gd name="T0" fmla="*/ 0 w 13"/>
                  <a:gd name="T1" fmla="*/ 28 h 31"/>
                  <a:gd name="T2" fmla="*/ 3 w 13"/>
                  <a:gd name="T3" fmla="*/ 29 h 31"/>
                  <a:gd name="T4" fmla="*/ 4 w 13"/>
                  <a:gd name="T5" fmla="*/ 29 h 31"/>
                  <a:gd name="T6" fmla="*/ 6 w 13"/>
                  <a:gd name="T7" fmla="*/ 30 h 31"/>
                  <a:gd name="T8" fmla="*/ 9 w 13"/>
                  <a:gd name="T9" fmla="*/ 31 h 31"/>
                  <a:gd name="T10" fmla="*/ 12 w 13"/>
                  <a:gd name="T11" fmla="*/ 31 h 31"/>
                  <a:gd name="T12" fmla="*/ 13 w 13"/>
                  <a:gd name="T13" fmla="*/ 31 h 31"/>
                  <a:gd name="T14" fmla="*/ 13 w 13"/>
                  <a:gd name="T15" fmla="*/ 2 h 31"/>
                  <a:gd name="T16" fmla="*/ 0 w 13"/>
                  <a:gd name="T17" fmla="*/ 0 h 31"/>
                  <a:gd name="T18" fmla="*/ 0 w 13"/>
                  <a:gd name="T19"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31">
                    <a:moveTo>
                      <a:pt x="0" y="28"/>
                    </a:moveTo>
                    <a:cubicBezTo>
                      <a:pt x="1" y="29"/>
                      <a:pt x="2" y="29"/>
                      <a:pt x="3" y="29"/>
                    </a:cubicBezTo>
                    <a:cubicBezTo>
                      <a:pt x="3" y="29"/>
                      <a:pt x="4" y="29"/>
                      <a:pt x="4" y="29"/>
                    </a:cubicBezTo>
                    <a:cubicBezTo>
                      <a:pt x="5" y="30"/>
                      <a:pt x="6" y="30"/>
                      <a:pt x="6" y="30"/>
                    </a:cubicBezTo>
                    <a:cubicBezTo>
                      <a:pt x="7" y="30"/>
                      <a:pt x="8" y="30"/>
                      <a:pt x="9" y="31"/>
                    </a:cubicBezTo>
                    <a:cubicBezTo>
                      <a:pt x="10" y="31"/>
                      <a:pt x="11" y="31"/>
                      <a:pt x="12" y="31"/>
                    </a:cubicBezTo>
                    <a:cubicBezTo>
                      <a:pt x="12" y="31"/>
                      <a:pt x="13" y="31"/>
                      <a:pt x="13" y="31"/>
                    </a:cubicBezTo>
                    <a:cubicBezTo>
                      <a:pt x="13" y="2"/>
                      <a:pt x="13" y="2"/>
                      <a:pt x="13" y="2"/>
                    </a:cubicBezTo>
                    <a:cubicBezTo>
                      <a:pt x="8" y="2"/>
                      <a:pt x="4" y="1"/>
                      <a:pt x="0" y="0"/>
                    </a:cubicBez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41" name="Freeform 188"/>
              <p:cNvSpPr>
                <a:spLocks/>
              </p:cNvSpPr>
              <p:nvPr/>
            </p:nvSpPr>
            <p:spPr bwMode="auto">
              <a:xfrm>
                <a:off x="10385426" y="3265488"/>
                <a:ext cx="49213" cy="112713"/>
              </a:xfrm>
              <a:custGeom>
                <a:avLst/>
                <a:gdLst>
                  <a:gd name="T0" fmla="*/ 0 w 13"/>
                  <a:gd name="T1" fmla="*/ 28 h 30"/>
                  <a:gd name="T2" fmla="*/ 0 w 13"/>
                  <a:gd name="T3" fmla="*/ 28 h 30"/>
                  <a:gd name="T4" fmla="*/ 0 w 13"/>
                  <a:gd name="T5" fmla="*/ 28 h 30"/>
                  <a:gd name="T6" fmla="*/ 1 w 13"/>
                  <a:gd name="T7" fmla="*/ 29 h 30"/>
                  <a:gd name="T8" fmla="*/ 6 w 13"/>
                  <a:gd name="T9" fmla="*/ 29 h 30"/>
                  <a:gd name="T10" fmla="*/ 8 w 13"/>
                  <a:gd name="T11" fmla="*/ 29 h 30"/>
                  <a:gd name="T12" fmla="*/ 10 w 13"/>
                  <a:gd name="T13" fmla="*/ 30 h 30"/>
                  <a:gd name="T14" fmla="*/ 11 w 13"/>
                  <a:gd name="T15" fmla="*/ 30 h 30"/>
                  <a:gd name="T16" fmla="*/ 13 w 13"/>
                  <a:gd name="T17" fmla="*/ 30 h 30"/>
                  <a:gd name="T18" fmla="*/ 13 w 13"/>
                  <a:gd name="T19" fmla="*/ 1 h 30"/>
                  <a:gd name="T20" fmla="*/ 0 w 13"/>
                  <a:gd name="T21" fmla="*/ 0 h 30"/>
                  <a:gd name="T22" fmla="*/ 0 w 13"/>
                  <a:gd name="T23"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0" y="28"/>
                    </a:moveTo>
                    <a:cubicBezTo>
                      <a:pt x="0" y="28"/>
                      <a:pt x="0" y="28"/>
                      <a:pt x="0" y="28"/>
                    </a:cubicBezTo>
                    <a:cubicBezTo>
                      <a:pt x="0" y="28"/>
                      <a:pt x="0" y="28"/>
                      <a:pt x="0" y="28"/>
                    </a:cubicBezTo>
                    <a:cubicBezTo>
                      <a:pt x="0" y="29"/>
                      <a:pt x="1" y="29"/>
                      <a:pt x="1" y="29"/>
                    </a:cubicBezTo>
                    <a:cubicBezTo>
                      <a:pt x="3" y="29"/>
                      <a:pt x="4" y="29"/>
                      <a:pt x="6" y="29"/>
                    </a:cubicBezTo>
                    <a:cubicBezTo>
                      <a:pt x="6" y="29"/>
                      <a:pt x="7" y="29"/>
                      <a:pt x="8" y="29"/>
                    </a:cubicBezTo>
                    <a:cubicBezTo>
                      <a:pt x="9" y="30"/>
                      <a:pt x="9" y="30"/>
                      <a:pt x="10" y="30"/>
                    </a:cubicBezTo>
                    <a:cubicBezTo>
                      <a:pt x="11" y="30"/>
                      <a:pt x="11" y="30"/>
                      <a:pt x="11" y="30"/>
                    </a:cubicBezTo>
                    <a:cubicBezTo>
                      <a:pt x="12" y="30"/>
                      <a:pt x="13" y="30"/>
                      <a:pt x="13" y="30"/>
                    </a:cubicBezTo>
                    <a:cubicBezTo>
                      <a:pt x="13" y="1"/>
                      <a:pt x="13" y="1"/>
                      <a:pt x="13" y="1"/>
                    </a:cubicBezTo>
                    <a:cubicBezTo>
                      <a:pt x="9" y="1"/>
                      <a:pt x="4" y="0"/>
                      <a:pt x="0" y="0"/>
                    </a:cubicBez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42" name="Freeform 189"/>
              <p:cNvSpPr>
                <a:spLocks/>
              </p:cNvSpPr>
              <p:nvPr/>
            </p:nvSpPr>
            <p:spPr bwMode="auto">
              <a:xfrm>
                <a:off x="10621963" y="3265488"/>
                <a:ext cx="52388" cy="112713"/>
              </a:xfrm>
              <a:custGeom>
                <a:avLst/>
                <a:gdLst>
                  <a:gd name="T0" fmla="*/ 0 w 14"/>
                  <a:gd name="T1" fmla="*/ 30 h 30"/>
                  <a:gd name="T2" fmla="*/ 14 w 14"/>
                  <a:gd name="T3" fmla="*/ 28 h 30"/>
                  <a:gd name="T4" fmla="*/ 14 w 14"/>
                  <a:gd name="T5" fmla="*/ 0 h 30"/>
                  <a:gd name="T6" fmla="*/ 0 w 14"/>
                  <a:gd name="T7" fmla="*/ 1 h 30"/>
                  <a:gd name="T8" fmla="*/ 0 w 14"/>
                  <a:gd name="T9" fmla="*/ 30 h 30"/>
                </a:gdLst>
                <a:ahLst/>
                <a:cxnLst>
                  <a:cxn ang="0">
                    <a:pos x="T0" y="T1"/>
                  </a:cxn>
                  <a:cxn ang="0">
                    <a:pos x="T2" y="T3"/>
                  </a:cxn>
                  <a:cxn ang="0">
                    <a:pos x="T4" y="T5"/>
                  </a:cxn>
                  <a:cxn ang="0">
                    <a:pos x="T6" y="T7"/>
                  </a:cxn>
                  <a:cxn ang="0">
                    <a:pos x="T8" y="T9"/>
                  </a:cxn>
                </a:cxnLst>
                <a:rect l="0" t="0" r="r" b="b"/>
                <a:pathLst>
                  <a:path w="14" h="30">
                    <a:moveTo>
                      <a:pt x="0" y="30"/>
                    </a:moveTo>
                    <a:cubicBezTo>
                      <a:pt x="5" y="29"/>
                      <a:pt x="10" y="29"/>
                      <a:pt x="14" y="28"/>
                    </a:cubicBezTo>
                    <a:cubicBezTo>
                      <a:pt x="14" y="0"/>
                      <a:pt x="14" y="0"/>
                      <a:pt x="14" y="0"/>
                    </a:cubicBezTo>
                    <a:cubicBezTo>
                      <a:pt x="10" y="0"/>
                      <a:pt x="5" y="1"/>
                      <a:pt x="0" y="1"/>
                    </a:cubicBez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43" name="Freeform 190"/>
              <p:cNvSpPr>
                <a:spLocks/>
              </p:cNvSpPr>
              <p:nvPr/>
            </p:nvSpPr>
            <p:spPr bwMode="auto">
              <a:xfrm>
                <a:off x="10163176" y="3175001"/>
                <a:ext cx="34925" cy="139700"/>
              </a:xfrm>
              <a:custGeom>
                <a:avLst/>
                <a:gdLst>
                  <a:gd name="T0" fmla="*/ 0 w 9"/>
                  <a:gd name="T1" fmla="*/ 24 h 37"/>
                  <a:gd name="T2" fmla="*/ 0 w 9"/>
                  <a:gd name="T3" fmla="*/ 27 h 37"/>
                  <a:gd name="T4" fmla="*/ 1 w 9"/>
                  <a:gd name="T5" fmla="*/ 28 h 37"/>
                  <a:gd name="T6" fmla="*/ 2 w 9"/>
                  <a:gd name="T7" fmla="*/ 30 h 37"/>
                  <a:gd name="T8" fmla="*/ 3 w 9"/>
                  <a:gd name="T9" fmla="*/ 31 h 37"/>
                  <a:gd name="T10" fmla="*/ 4 w 9"/>
                  <a:gd name="T11" fmla="*/ 33 h 37"/>
                  <a:gd name="T12" fmla="*/ 6 w 9"/>
                  <a:gd name="T13" fmla="*/ 34 h 37"/>
                  <a:gd name="T14" fmla="*/ 7 w 9"/>
                  <a:gd name="T15" fmla="*/ 36 h 37"/>
                  <a:gd name="T16" fmla="*/ 9 w 9"/>
                  <a:gd name="T17" fmla="*/ 37 h 37"/>
                  <a:gd name="T18" fmla="*/ 9 w 9"/>
                  <a:gd name="T19" fmla="*/ 8 h 37"/>
                  <a:gd name="T20" fmla="*/ 0 w 9"/>
                  <a:gd name="T21" fmla="*/ 0 h 37"/>
                  <a:gd name="T22" fmla="*/ 0 w 9"/>
                  <a:gd name="T2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7">
                    <a:moveTo>
                      <a:pt x="0" y="24"/>
                    </a:moveTo>
                    <a:cubicBezTo>
                      <a:pt x="0" y="25"/>
                      <a:pt x="0" y="26"/>
                      <a:pt x="0" y="27"/>
                    </a:cubicBezTo>
                    <a:cubicBezTo>
                      <a:pt x="1" y="27"/>
                      <a:pt x="1" y="28"/>
                      <a:pt x="1" y="28"/>
                    </a:cubicBezTo>
                    <a:cubicBezTo>
                      <a:pt x="1" y="29"/>
                      <a:pt x="1" y="29"/>
                      <a:pt x="2" y="30"/>
                    </a:cubicBezTo>
                    <a:cubicBezTo>
                      <a:pt x="2" y="30"/>
                      <a:pt x="2" y="31"/>
                      <a:pt x="3" y="31"/>
                    </a:cubicBezTo>
                    <a:cubicBezTo>
                      <a:pt x="3" y="32"/>
                      <a:pt x="4" y="32"/>
                      <a:pt x="4" y="33"/>
                    </a:cubicBezTo>
                    <a:cubicBezTo>
                      <a:pt x="5" y="33"/>
                      <a:pt x="5" y="34"/>
                      <a:pt x="6" y="34"/>
                    </a:cubicBezTo>
                    <a:cubicBezTo>
                      <a:pt x="6" y="35"/>
                      <a:pt x="7" y="35"/>
                      <a:pt x="7" y="36"/>
                    </a:cubicBezTo>
                    <a:cubicBezTo>
                      <a:pt x="8" y="36"/>
                      <a:pt x="8" y="36"/>
                      <a:pt x="9" y="37"/>
                    </a:cubicBezTo>
                    <a:cubicBezTo>
                      <a:pt x="9" y="8"/>
                      <a:pt x="9" y="8"/>
                      <a:pt x="9" y="8"/>
                    </a:cubicBezTo>
                    <a:cubicBezTo>
                      <a:pt x="5" y="6"/>
                      <a:pt x="2" y="3"/>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44" name="Freeform 191"/>
              <p:cNvSpPr>
                <a:spLocks/>
              </p:cNvSpPr>
              <p:nvPr/>
            </p:nvSpPr>
            <p:spPr bwMode="auto">
              <a:xfrm>
                <a:off x="10783888" y="3221038"/>
                <a:ext cx="49213" cy="127000"/>
              </a:xfrm>
              <a:custGeom>
                <a:avLst/>
                <a:gdLst>
                  <a:gd name="T0" fmla="*/ 13 w 13"/>
                  <a:gd name="T1" fmla="*/ 0 h 34"/>
                  <a:gd name="T2" fmla="*/ 0 w 13"/>
                  <a:gd name="T3" fmla="*/ 5 h 34"/>
                  <a:gd name="T4" fmla="*/ 0 w 13"/>
                  <a:gd name="T5" fmla="*/ 34 h 34"/>
                  <a:gd name="T6" fmla="*/ 1 w 13"/>
                  <a:gd name="T7" fmla="*/ 34 h 34"/>
                  <a:gd name="T8" fmla="*/ 1 w 13"/>
                  <a:gd name="T9" fmla="*/ 34 h 34"/>
                  <a:gd name="T10" fmla="*/ 8 w 13"/>
                  <a:gd name="T11" fmla="*/ 32 h 34"/>
                  <a:gd name="T12" fmla="*/ 8 w 13"/>
                  <a:gd name="T13" fmla="*/ 31 h 34"/>
                  <a:gd name="T14" fmla="*/ 13 w 13"/>
                  <a:gd name="T15" fmla="*/ 29 h 34"/>
                  <a:gd name="T16" fmla="*/ 13 w 13"/>
                  <a:gd name="T17" fmla="*/ 29 h 34"/>
                  <a:gd name="T18" fmla="*/ 13 w 13"/>
                  <a:gd name="T19" fmla="*/ 29 h 34"/>
                  <a:gd name="T20" fmla="*/ 13 w 13"/>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4">
                    <a:moveTo>
                      <a:pt x="13" y="0"/>
                    </a:moveTo>
                    <a:cubicBezTo>
                      <a:pt x="9" y="2"/>
                      <a:pt x="5" y="4"/>
                      <a:pt x="0" y="5"/>
                    </a:cubicBezTo>
                    <a:cubicBezTo>
                      <a:pt x="0" y="34"/>
                      <a:pt x="0" y="34"/>
                      <a:pt x="0" y="34"/>
                    </a:cubicBezTo>
                    <a:cubicBezTo>
                      <a:pt x="0" y="34"/>
                      <a:pt x="1" y="34"/>
                      <a:pt x="1" y="34"/>
                    </a:cubicBezTo>
                    <a:cubicBezTo>
                      <a:pt x="1" y="34"/>
                      <a:pt x="1" y="34"/>
                      <a:pt x="1" y="34"/>
                    </a:cubicBezTo>
                    <a:cubicBezTo>
                      <a:pt x="4" y="33"/>
                      <a:pt x="6" y="32"/>
                      <a:pt x="8" y="32"/>
                    </a:cubicBezTo>
                    <a:cubicBezTo>
                      <a:pt x="8" y="32"/>
                      <a:pt x="8" y="31"/>
                      <a:pt x="8" y="31"/>
                    </a:cubicBezTo>
                    <a:cubicBezTo>
                      <a:pt x="10" y="31"/>
                      <a:pt x="11" y="30"/>
                      <a:pt x="13" y="29"/>
                    </a:cubicBezTo>
                    <a:cubicBezTo>
                      <a:pt x="13" y="29"/>
                      <a:pt x="13" y="29"/>
                      <a:pt x="13" y="29"/>
                    </a:cubicBezTo>
                    <a:cubicBezTo>
                      <a:pt x="13" y="29"/>
                      <a:pt x="13" y="29"/>
                      <a:pt x="13" y="29"/>
                    </a:cubicBez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45" name="Freeform 192"/>
              <p:cNvSpPr>
                <a:spLocks/>
              </p:cNvSpPr>
              <p:nvPr/>
            </p:nvSpPr>
            <p:spPr bwMode="auto">
              <a:xfrm>
                <a:off x="10863263" y="3175001"/>
                <a:ext cx="33338" cy="139700"/>
              </a:xfrm>
              <a:custGeom>
                <a:avLst/>
                <a:gdLst>
                  <a:gd name="T0" fmla="*/ 9 w 9"/>
                  <a:gd name="T1" fmla="*/ 24 h 37"/>
                  <a:gd name="T2" fmla="*/ 9 w 9"/>
                  <a:gd name="T3" fmla="*/ 0 h 37"/>
                  <a:gd name="T4" fmla="*/ 0 w 9"/>
                  <a:gd name="T5" fmla="*/ 8 h 37"/>
                  <a:gd name="T6" fmla="*/ 0 w 9"/>
                  <a:gd name="T7" fmla="*/ 37 h 37"/>
                  <a:gd name="T8" fmla="*/ 1 w 9"/>
                  <a:gd name="T9" fmla="*/ 36 h 37"/>
                  <a:gd name="T10" fmla="*/ 1 w 9"/>
                  <a:gd name="T11" fmla="*/ 36 h 37"/>
                  <a:gd name="T12" fmla="*/ 1 w 9"/>
                  <a:gd name="T13" fmla="*/ 36 h 37"/>
                  <a:gd name="T14" fmla="*/ 3 w 9"/>
                  <a:gd name="T15" fmla="*/ 34 h 37"/>
                  <a:gd name="T16" fmla="*/ 4 w 9"/>
                  <a:gd name="T17" fmla="*/ 33 h 37"/>
                  <a:gd name="T18" fmla="*/ 5 w 9"/>
                  <a:gd name="T19" fmla="*/ 33 h 37"/>
                  <a:gd name="T20" fmla="*/ 5 w 9"/>
                  <a:gd name="T21" fmla="*/ 32 h 37"/>
                  <a:gd name="T22" fmla="*/ 7 w 9"/>
                  <a:gd name="T23" fmla="*/ 30 h 37"/>
                  <a:gd name="T24" fmla="*/ 7 w 9"/>
                  <a:gd name="T25" fmla="*/ 30 h 37"/>
                  <a:gd name="T26" fmla="*/ 7 w 9"/>
                  <a:gd name="T27" fmla="*/ 30 h 37"/>
                  <a:gd name="T28" fmla="*/ 8 w 9"/>
                  <a:gd name="T29" fmla="*/ 28 h 37"/>
                  <a:gd name="T30" fmla="*/ 8 w 9"/>
                  <a:gd name="T31" fmla="*/ 27 h 37"/>
                  <a:gd name="T32" fmla="*/ 8 w 9"/>
                  <a:gd name="T33" fmla="*/ 27 h 37"/>
                  <a:gd name="T34" fmla="*/ 8 w 9"/>
                  <a:gd name="T35" fmla="*/ 26 h 37"/>
                  <a:gd name="T36" fmla="*/ 9 w 9"/>
                  <a:gd name="T37" fmla="*/ 24 h 37"/>
                  <a:gd name="T38" fmla="*/ 9 w 9"/>
                  <a:gd name="T39"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37">
                    <a:moveTo>
                      <a:pt x="9" y="24"/>
                    </a:moveTo>
                    <a:cubicBezTo>
                      <a:pt x="9" y="0"/>
                      <a:pt x="9" y="0"/>
                      <a:pt x="9" y="0"/>
                    </a:cubicBezTo>
                    <a:cubicBezTo>
                      <a:pt x="7" y="3"/>
                      <a:pt x="4" y="6"/>
                      <a:pt x="0" y="8"/>
                    </a:cubicBezTo>
                    <a:cubicBezTo>
                      <a:pt x="0" y="37"/>
                      <a:pt x="0" y="37"/>
                      <a:pt x="0" y="37"/>
                    </a:cubicBezTo>
                    <a:cubicBezTo>
                      <a:pt x="0" y="36"/>
                      <a:pt x="1" y="36"/>
                      <a:pt x="1" y="36"/>
                    </a:cubicBezTo>
                    <a:cubicBezTo>
                      <a:pt x="1" y="36"/>
                      <a:pt x="1" y="36"/>
                      <a:pt x="1" y="36"/>
                    </a:cubicBezTo>
                    <a:cubicBezTo>
                      <a:pt x="1" y="36"/>
                      <a:pt x="1" y="36"/>
                      <a:pt x="1" y="36"/>
                    </a:cubicBezTo>
                    <a:cubicBezTo>
                      <a:pt x="2" y="35"/>
                      <a:pt x="3" y="35"/>
                      <a:pt x="3" y="34"/>
                    </a:cubicBezTo>
                    <a:cubicBezTo>
                      <a:pt x="4" y="34"/>
                      <a:pt x="4" y="33"/>
                      <a:pt x="4" y="33"/>
                    </a:cubicBezTo>
                    <a:cubicBezTo>
                      <a:pt x="4" y="33"/>
                      <a:pt x="4" y="33"/>
                      <a:pt x="5" y="33"/>
                    </a:cubicBezTo>
                    <a:cubicBezTo>
                      <a:pt x="5" y="32"/>
                      <a:pt x="5" y="32"/>
                      <a:pt x="5" y="32"/>
                    </a:cubicBezTo>
                    <a:cubicBezTo>
                      <a:pt x="6" y="31"/>
                      <a:pt x="6" y="31"/>
                      <a:pt x="7" y="30"/>
                    </a:cubicBezTo>
                    <a:cubicBezTo>
                      <a:pt x="7" y="30"/>
                      <a:pt x="7" y="30"/>
                      <a:pt x="7" y="30"/>
                    </a:cubicBezTo>
                    <a:cubicBezTo>
                      <a:pt x="7" y="30"/>
                      <a:pt x="7" y="30"/>
                      <a:pt x="7" y="30"/>
                    </a:cubicBezTo>
                    <a:cubicBezTo>
                      <a:pt x="7" y="29"/>
                      <a:pt x="7" y="29"/>
                      <a:pt x="8" y="28"/>
                    </a:cubicBezTo>
                    <a:cubicBezTo>
                      <a:pt x="8" y="28"/>
                      <a:pt x="8" y="28"/>
                      <a:pt x="8" y="27"/>
                    </a:cubicBezTo>
                    <a:cubicBezTo>
                      <a:pt x="8" y="27"/>
                      <a:pt x="8" y="27"/>
                      <a:pt x="8" y="27"/>
                    </a:cubicBezTo>
                    <a:cubicBezTo>
                      <a:pt x="8" y="27"/>
                      <a:pt x="8" y="26"/>
                      <a:pt x="8" y="26"/>
                    </a:cubicBezTo>
                    <a:cubicBezTo>
                      <a:pt x="9" y="25"/>
                      <a:pt x="9" y="25"/>
                      <a:pt x="9" y="24"/>
                    </a:cubicBezTo>
                    <a:cubicBezTo>
                      <a:pt x="9" y="24"/>
                      <a:pt x="9" y="24"/>
                      <a:pt x="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46" name="Freeform 193"/>
              <p:cNvSpPr>
                <a:spLocks/>
              </p:cNvSpPr>
              <p:nvPr/>
            </p:nvSpPr>
            <p:spPr bwMode="auto">
              <a:xfrm>
                <a:off x="10542588" y="3273426"/>
                <a:ext cx="53975" cy="107950"/>
              </a:xfrm>
              <a:custGeom>
                <a:avLst/>
                <a:gdLst>
                  <a:gd name="T0" fmla="*/ 0 w 14"/>
                  <a:gd name="T1" fmla="*/ 29 h 29"/>
                  <a:gd name="T2" fmla="*/ 5 w 14"/>
                  <a:gd name="T3" fmla="*/ 29 h 29"/>
                  <a:gd name="T4" fmla="*/ 7 w 14"/>
                  <a:gd name="T5" fmla="*/ 29 h 29"/>
                  <a:gd name="T6" fmla="*/ 7 w 14"/>
                  <a:gd name="T7" fmla="*/ 29 h 29"/>
                  <a:gd name="T8" fmla="*/ 14 w 14"/>
                  <a:gd name="T9" fmla="*/ 28 h 29"/>
                  <a:gd name="T10" fmla="*/ 14 w 14"/>
                  <a:gd name="T11" fmla="*/ 0 h 29"/>
                  <a:gd name="T12" fmla="*/ 0 w 14"/>
                  <a:gd name="T13" fmla="*/ 0 h 29"/>
                  <a:gd name="T14" fmla="*/ 0 w 14"/>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9">
                    <a:moveTo>
                      <a:pt x="0" y="29"/>
                    </a:moveTo>
                    <a:cubicBezTo>
                      <a:pt x="2" y="29"/>
                      <a:pt x="3" y="29"/>
                      <a:pt x="5" y="29"/>
                    </a:cubicBezTo>
                    <a:cubicBezTo>
                      <a:pt x="6" y="29"/>
                      <a:pt x="6" y="29"/>
                      <a:pt x="7" y="29"/>
                    </a:cubicBezTo>
                    <a:cubicBezTo>
                      <a:pt x="7" y="29"/>
                      <a:pt x="7" y="29"/>
                      <a:pt x="7" y="29"/>
                    </a:cubicBezTo>
                    <a:cubicBezTo>
                      <a:pt x="9" y="29"/>
                      <a:pt x="11" y="29"/>
                      <a:pt x="14" y="28"/>
                    </a:cubicBezTo>
                    <a:cubicBezTo>
                      <a:pt x="14" y="0"/>
                      <a:pt x="14" y="0"/>
                      <a:pt x="14" y="0"/>
                    </a:cubicBezTo>
                    <a:cubicBezTo>
                      <a:pt x="9" y="0"/>
                      <a:pt x="5" y="0"/>
                      <a:pt x="0" y="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47" name="Freeform 194"/>
              <p:cNvSpPr>
                <a:spLocks/>
              </p:cNvSpPr>
              <p:nvPr/>
            </p:nvSpPr>
            <p:spPr bwMode="auto">
              <a:xfrm>
                <a:off x="10704513" y="3251201"/>
                <a:ext cx="49213" cy="115888"/>
              </a:xfrm>
              <a:custGeom>
                <a:avLst/>
                <a:gdLst>
                  <a:gd name="T0" fmla="*/ 0 w 13"/>
                  <a:gd name="T1" fmla="*/ 31 h 31"/>
                  <a:gd name="T2" fmla="*/ 10 w 13"/>
                  <a:gd name="T3" fmla="*/ 29 h 31"/>
                  <a:gd name="T4" fmla="*/ 11 w 13"/>
                  <a:gd name="T5" fmla="*/ 29 h 31"/>
                  <a:gd name="T6" fmla="*/ 12 w 13"/>
                  <a:gd name="T7" fmla="*/ 29 h 31"/>
                  <a:gd name="T8" fmla="*/ 13 w 13"/>
                  <a:gd name="T9" fmla="*/ 28 h 31"/>
                  <a:gd name="T10" fmla="*/ 13 w 13"/>
                  <a:gd name="T11" fmla="*/ 0 h 31"/>
                  <a:gd name="T12" fmla="*/ 0 w 13"/>
                  <a:gd name="T13" fmla="*/ 2 h 31"/>
                  <a:gd name="T14" fmla="*/ 0 w 13"/>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0" y="31"/>
                    </a:moveTo>
                    <a:cubicBezTo>
                      <a:pt x="3" y="31"/>
                      <a:pt x="7" y="30"/>
                      <a:pt x="10" y="29"/>
                    </a:cubicBezTo>
                    <a:cubicBezTo>
                      <a:pt x="10" y="29"/>
                      <a:pt x="11" y="29"/>
                      <a:pt x="11" y="29"/>
                    </a:cubicBezTo>
                    <a:cubicBezTo>
                      <a:pt x="12" y="29"/>
                      <a:pt x="12" y="29"/>
                      <a:pt x="12" y="29"/>
                    </a:cubicBezTo>
                    <a:cubicBezTo>
                      <a:pt x="13" y="28"/>
                      <a:pt x="13" y="28"/>
                      <a:pt x="13" y="28"/>
                    </a:cubicBezTo>
                    <a:cubicBezTo>
                      <a:pt x="13" y="0"/>
                      <a:pt x="13" y="0"/>
                      <a:pt x="13" y="0"/>
                    </a:cubicBezTo>
                    <a:cubicBezTo>
                      <a:pt x="9" y="1"/>
                      <a:pt x="4" y="2"/>
                      <a:pt x="0" y="2"/>
                    </a:cubicBez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48" name="Freeform 195"/>
              <p:cNvSpPr>
                <a:spLocks/>
              </p:cNvSpPr>
              <p:nvPr/>
            </p:nvSpPr>
            <p:spPr bwMode="auto">
              <a:xfrm>
                <a:off x="10464801" y="3273426"/>
                <a:ext cx="47625" cy="107950"/>
              </a:xfrm>
              <a:custGeom>
                <a:avLst/>
                <a:gdLst>
                  <a:gd name="T0" fmla="*/ 0 w 13"/>
                  <a:gd name="T1" fmla="*/ 28 h 29"/>
                  <a:gd name="T2" fmla="*/ 2 w 13"/>
                  <a:gd name="T3" fmla="*/ 29 h 29"/>
                  <a:gd name="T4" fmla="*/ 6 w 13"/>
                  <a:gd name="T5" fmla="*/ 29 h 29"/>
                  <a:gd name="T6" fmla="*/ 8 w 13"/>
                  <a:gd name="T7" fmla="*/ 29 h 29"/>
                  <a:gd name="T8" fmla="*/ 8 w 13"/>
                  <a:gd name="T9" fmla="*/ 29 h 29"/>
                  <a:gd name="T10" fmla="*/ 13 w 13"/>
                  <a:gd name="T11" fmla="*/ 29 h 29"/>
                  <a:gd name="T12" fmla="*/ 13 w 13"/>
                  <a:gd name="T13" fmla="*/ 0 h 29"/>
                  <a:gd name="T14" fmla="*/ 0 w 13"/>
                  <a:gd name="T15" fmla="*/ 0 h 29"/>
                  <a:gd name="T16" fmla="*/ 0 w 13"/>
                  <a:gd name="T1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9">
                    <a:moveTo>
                      <a:pt x="0" y="28"/>
                    </a:moveTo>
                    <a:cubicBezTo>
                      <a:pt x="1" y="29"/>
                      <a:pt x="1" y="29"/>
                      <a:pt x="2" y="29"/>
                    </a:cubicBezTo>
                    <a:cubicBezTo>
                      <a:pt x="3" y="29"/>
                      <a:pt x="5" y="29"/>
                      <a:pt x="6" y="29"/>
                    </a:cubicBezTo>
                    <a:cubicBezTo>
                      <a:pt x="7" y="29"/>
                      <a:pt x="7" y="29"/>
                      <a:pt x="8" y="29"/>
                    </a:cubicBezTo>
                    <a:cubicBezTo>
                      <a:pt x="8" y="29"/>
                      <a:pt x="8" y="29"/>
                      <a:pt x="8" y="29"/>
                    </a:cubicBezTo>
                    <a:cubicBezTo>
                      <a:pt x="10" y="29"/>
                      <a:pt x="12" y="29"/>
                      <a:pt x="13" y="29"/>
                    </a:cubicBezTo>
                    <a:cubicBezTo>
                      <a:pt x="13" y="0"/>
                      <a:pt x="13" y="0"/>
                      <a:pt x="13" y="0"/>
                    </a:cubicBezTo>
                    <a:cubicBezTo>
                      <a:pt x="9" y="0"/>
                      <a:pt x="4" y="0"/>
                      <a:pt x="0" y="0"/>
                    </a:cubicBez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49" name="Freeform 196"/>
              <p:cNvSpPr>
                <a:spLocks noEditPoints="1"/>
              </p:cNvSpPr>
              <p:nvPr/>
            </p:nvSpPr>
            <p:spPr bwMode="auto">
              <a:xfrm>
                <a:off x="10171113" y="2900363"/>
                <a:ext cx="714375" cy="222250"/>
              </a:xfrm>
              <a:custGeom>
                <a:avLst/>
                <a:gdLst>
                  <a:gd name="T0" fmla="*/ 0 w 190"/>
                  <a:gd name="T1" fmla="*/ 29 h 59"/>
                  <a:gd name="T2" fmla="*/ 95 w 190"/>
                  <a:gd name="T3" fmla="*/ 59 h 59"/>
                  <a:gd name="T4" fmla="*/ 190 w 190"/>
                  <a:gd name="T5" fmla="*/ 29 h 59"/>
                  <a:gd name="T6" fmla="*/ 95 w 190"/>
                  <a:gd name="T7" fmla="*/ 0 h 59"/>
                  <a:gd name="T8" fmla="*/ 0 w 190"/>
                  <a:gd name="T9" fmla="*/ 29 h 59"/>
                  <a:gd name="T10" fmla="*/ 88 w 190"/>
                  <a:gd name="T11" fmla="*/ 32 h 59"/>
                  <a:gd name="T12" fmla="*/ 53 w 190"/>
                  <a:gd name="T13" fmla="*/ 21 h 59"/>
                  <a:gd name="T14" fmla="*/ 86 w 190"/>
                  <a:gd name="T15" fmla="*/ 9 h 59"/>
                  <a:gd name="T16" fmla="*/ 86 w 190"/>
                  <a:gd name="T17" fmla="*/ 3 h 59"/>
                  <a:gd name="T18" fmla="*/ 105 w 190"/>
                  <a:gd name="T19" fmla="*/ 3 h 59"/>
                  <a:gd name="T20" fmla="*/ 105 w 190"/>
                  <a:gd name="T21" fmla="*/ 9 h 59"/>
                  <a:gd name="T22" fmla="*/ 133 w 190"/>
                  <a:gd name="T23" fmla="*/ 11 h 59"/>
                  <a:gd name="T24" fmla="*/ 127 w 190"/>
                  <a:gd name="T25" fmla="*/ 18 h 59"/>
                  <a:gd name="T26" fmla="*/ 99 w 190"/>
                  <a:gd name="T27" fmla="*/ 16 h 59"/>
                  <a:gd name="T28" fmla="*/ 83 w 190"/>
                  <a:gd name="T29" fmla="*/ 20 h 59"/>
                  <a:gd name="T30" fmla="*/ 106 w 190"/>
                  <a:gd name="T31" fmla="*/ 25 h 59"/>
                  <a:gd name="T32" fmla="*/ 138 w 190"/>
                  <a:gd name="T33" fmla="*/ 37 h 59"/>
                  <a:gd name="T34" fmla="*/ 104 w 190"/>
                  <a:gd name="T35" fmla="*/ 49 h 59"/>
                  <a:gd name="T36" fmla="*/ 104 w 190"/>
                  <a:gd name="T37" fmla="*/ 55 h 59"/>
                  <a:gd name="T38" fmla="*/ 85 w 190"/>
                  <a:gd name="T39" fmla="*/ 55 h 59"/>
                  <a:gd name="T40" fmla="*/ 85 w 190"/>
                  <a:gd name="T41" fmla="*/ 49 h 59"/>
                  <a:gd name="T42" fmla="*/ 52 w 190"/>
                  <a:gd name="T43" fmla="*/ 46 h 59"/>
                  <a:gd name="T44" fmla="*/ 57 w 190"/>
                  <a:gd name="T45" fmla="*/ 39 h 59"/>
                  <a:gd name="T46" fmla="*/ 90 w 190"/>
                  <a:gd name="T47" fmla="*/ 42 h 59"/>
                  <a:gd name="T48" fmla="*/ 109 w 190"/>
                  <a:gd name="T49" fmla="*/ 38 h 59"/>
                  <a:gd name="T50" fmla="*/ 88 w 190"/>
                  <a:gd name="T51" fmla="*/ 3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0" h="59">
                    <a:moveTo>
                      <a:pt x="0" y="29"/>
                    </a:moveTo>
                    <a:cubicBezTo>
                      <a:pt x="0" y="44"/>
                      <a:pt x="38" y="59"/>
                      <a:pt x="95" y="59"/>
                    </a:cubicBezTo>
                    <a:cubicBezTo>
                      <a:pt x="152" y="59"/>
                      <a:pt x="190" y="44"/>
                      <a:pt x="190" y="29"/>
                    </a:cubicBezTo>
                    <a:cubicBezTo>
                      <a:pt x="190" y="15"/>
                      <a:pt x="152" y="0"/>
                      <a:pt x="95" y="0"/>
                    </a:cubicBezTo>
                    <a:cubicBezTo>
                      <a:pt x="38" y="0"/>
                      <a:pt x="0" y="15"/>
                      <a:pt x="0" y="29"/>
                    </a:cubicBezTo>
                    <a:close/>
                    <a:moveTo>
                      <a:pt x="88" y="32"/>
                    </a:moveTo>
                    <a:cubicBezTo>
                      <a:pt x="67" y="30"/>
                      <a:pt x="53" y="27"/>
                      <a:pt x="53" y="21"/>
                    </a:cubicBezTo>
                    <a:cubicBezTo>
                      <a:pt x="53" y="15"/>
                      <a:pt x="65" y="11"/>
                      <a:pt x="86" y="9"/>
                    </a:cubicBezTo>
                    <a:cubicBezTo>
                      <a:pt x="86" y="3"/>
                      <a:pt x="86" y="3"/>
                      <a:pt x="86" y="3"/>
                    </a:cubicBezTo>
                    <a:cubicBezTo>
                      <a:pt x="105" y="3"/>
                      <a:pt x="105" y="3"/>
                      <a:pt x="105" y="3"/>
                    </a:cubicBezTo>
                    <a:cubicBezTo>
                      <a:pt x="105" y="9"/>
                      <a:pt x="105" y="9"/>
                      <a:pt x="105" y="9"/>
                    </a:cubicBezTo>
                    <a:cubicBezTo>
                      <a:pt x="118" y="9"/>
                      <a:pt x="127" y="10"/>
                      <a:pt x="133" y="11"/>
                    </a:cubicBezTo>
                    <a:cubicBezTo>
                      <a:pt x="127" y="18"/>
                      <a:pt x="127" y="18"/>
                      <a:pt x="127" y="18"/>
                    </a:cubicBezTo>
                    <a:cubicBezTo>
                      <a:pt x="122" y="17"/>
                      <a:pt x="113" y="16"/>
                      <a:pt x="99" y="16"/>
                    </a:cubicBezTo>
                    <a:cubicBezTo>
                      <a:pt x="87" y="16"/>
                      <a:pt x="83" y="18"/>
                      <a:pt x="83" y="20"/>
                    </a:cubicBezTo>
                    <a:cubicBezTo>
                      <a:pt x="83" y="22"/>
                      <a:pt x="89" y="23"/>
                      <a:pt x="106" y="25"/>
                    </a:cubicBezTo>
                    <a:cubicBezTo>
                      <a:pt x="129" y="28"/>
                      <a:pt x="138" y="31"/>
                      <a:pt x="138" y="37"/>
                    </a:cubicBezTo>
                    <a:cubicBezTo>
                      <a:pt x="138" y="43"/>
                      <a:pt x="126" y="47"/>
                      <a:pt x="104" y="49"/>
                    </a:cubicBezTo>
                    <a:cubicBezTo>
                      <a:pt x="104" y="55"/>
                      <a:pt x="104" y="55"/>
                      <a:pt x="104" y="55"/>
                    </a:cubicBezTo>
                    <a:cubicBezTo>
                      <a:pt x="85" y="55"/>
                      <a:pt x="85" y="55"/>
                      <a:pt x="85" y="55"/>
                    </a:cubicBezTo>
                    <a:cubicBezTo>
                      <a:pt x="85" y="49"/>
                      <a:pt x="85" y="49"/>
                      <a:pt x="85" y="49"/>
                    </a:cubicBezTo>
                    <a:cubicBezTo>
                      <a:pt x="72" y="49"/>
                      <a:pt x="59" y="48"/>
                      <a:pt x="52" y="46"/>
                    </a:cubicBezTo>
                    <a:cubicBezTo>
                      <a:pt x="57" y="39"/>
                      <a:pt x="57" y="39"/>
                      <a:pt x="57" y="39"/>
                    </a:cubicBezTo>
                    <a:cubicBezTo>
                      <a:pt x="66" y="40"/>
                      <a:pt x="77" y="42"/>
                      <a:pt x="90" y="42"/>
                    </a:cubicBezTo>
                    <a:cubicBezTo>
                      <a:pt x="101" y="42"/>
                      <a:pt x="109" y="40"/>
                      <a:pt x="109" y="38"/>
                    </a:cubicBezTo>
                    <a:cubicBezTo>
                      <a:pt x="109" y="35"/>
                      <a:pt x="102" y="34"/>
                      <a:pt x="8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50" name="Freeform 197"/>
              <p:cNvSpPr>
                <a:spLocks/>
              </p:cNvSpPr>
              <p:nvPr/>
            </p:nvSpPr>
            <p:spPr bwMode="auto">
              <a:xfrm>
                <a:off x="10223501" y="3084513"/>
                <a:ext cx="52388" cy="128588"/>
              </a:xfrm>
              <a:custGeom>
                <a:avLst/>
                <a:gdLst>
                  <a:gd name="T0" fmla="*/ 8 w 14"/>
                  <a:gd name="T1" fmla="*/ 32 h 34"/>
                  <a:gd name="T2" fmla="*/ 11 w 14"/>
                  <a:gd name="T3" fmla="*/ 33 h 34"/>
                  <a:gd name="T4" fmla="*/ 11 w 14"/>
                  <a:gd name="T5" fmla="*/ 33 h 34"/>
                  <a:gd name="T6" fmla="*/ 14 w 14"/>
                  <a:gd name="T7" fmla="*/ 34 h 34"/>
                  <a:gd name="T8" fmla="*/ 14 w 14"/>
                  <a:gd name="T9" fmla="*/ 5 h 34"/>
                  <a:gd name="T10" fmla="*/ 0 w 14"/>
                  <a:gd name="T11" fmla="*/ 0 h 34"/>
                  <a:gd name="T12" fmla="*/ 0 w 14"/>
                  <a:gd name="T13" fmla="*/ 29 h 34"/>
                  <a:gd name="T14" fmla="*/ 3 w 14"/>
                  <a:gd name="T15" fmla="*/ 30 h 34"/>
                  <a:gd name="T16" fmla="*/ 5 w 14"/>
                  <a:gd name="T17" fmla="*/ 31 h 34"/>
                  <a:gd name="T18" fmla="*/ 8 w 14"/>
                  <a:gd name="T19"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34">
                    <a:moveTo>
                      <a:pt x="8" y="32"/>
                    </a:moveTo>
                    <a:cubicBezTo>
                      <a:pt x="9" y="32"/>
                      <a:pt x="10" y="32"/>
                      <a:pt x="11" y="33"/>
                    </a:cubicBezTo>
                    <a:cubicBezTo>
                      <a:pt x="11" y="33"/>
                      <a:pt x="11" y="33"/>
                      <a:pt x="11" y="33"/>
                    </a:cubicBezTo>
                    <a:cubicBezTo>
                      <a:pt x="12" y="33"/>
                      <a:pt x="13" y="33"/>
                      <a:pt x="14" y="34"/>
                    </a:cubicBezTo>
                    <a:cubicBezTo>
                      <a:pt x="14" y="5"/>
                      <a:pt x="14" y="5"/>
                      <a:pt x="14" y="5"/>
                    </a:cubicBezTo>
                    <a:cubicBezTo>
                      <a:pt x="9" y="3"/>
                      <a:pt x="4" y="2"/>
                      <a:pt x="0" y="0"/>
                    </a:cubicBezTo>
                    <a:cubicBezTo>
                      <a:pt x="0" y="29"/>
                      <a:pt x="0" y="29"/>
                      <a:pt x="0" y="29"/>
                    </a:cubicBezTo>
                    <a:cubicBezTo>
                      <a:pt x="1" y="29"/>
                      <a:pt x="2" y="29"/>
                      <a:pt x="3" y="30"/>
                    </a:cubicBezTo>
                    <a:cubicBezTo>
                      <a:pt x="4" y="30"/>
                      <a:pt x="4" y="30"/>
                      <a:pt x="5" y="31"/>
                    </a:cubicBezTo>
                    <a:cubicBezTo>
                      <a:pt x="6" y="31"/>
                      <a:pt x="7" y="32"/>
                      <a:pt x="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51" name="Freeform 198"/>
              <p:cNvSpPr>
                <a:spLocks/>
              </p:cNvSpPr>
              <p:nvPr/>
            </p:nvSpPr>
            <p:spPr bwMode="auto">
              <a:xfrm>
                <a:off x="10306051" y="3111501"/>
                <a:ext cx="49213" cy="120650"/>
              </a:xfrm>
              <a:custGeom>
                <a:avLst/>
                <a:gdLst>
                  <a:gd name="T0" fmla="*/ 6 w 13"/>
                  <a:gd name="T1" fmla="*/ 30 h 32"/>
                  <a:gd name="T2" fmla="*/ 9 w 13"/>
                  <a:gd name="T3" fmla="*/ 31 h 32"/>
                  <a:gd name="T4" fmla="*/ 12 w 13"/>
                  <a:gd name="T5" fmla="*/ 31 h 32"/>
                  <a:gd name="T6" fmla="*/ 13 w 13"/>
                  <a:gd name="T7" fmla="*/ 32 h 32"/>
                  <a:gd name="T8" fmla="*/ 13 w 13"/>
                  <a:gd name="T9" fmla="*/ 3 h 32"/>
                  <a:gd name="T10" fmla="*/ 0 w 13"/>
                  <a:gd name="T11" fmla="*/ 0 h 32"/>
                  <a:gd name="T12" fmla="*/ 0 w 13"/>
                  <a:gd name="T13" fmla="*/ 29 h 32"/>
                  <a:gd name="T14" fmla="*/ 3 w 13"/>
                  <a:gd name="T15" fmla="*/ 30 h 32"/>
                  <a:gd name="T16" fmla="*/ 4 w 13"/>
                  <a:gd name="T17" fmla="*/ 30 h 32"/>
                  <a:gd name="T18" fmla="*/ 6 w 13"/>
                  <a:gd name="T19"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32">
                    <a:moveTo>
                      <a:pt x="6" y="30"/>
                    </a:moveTo>
                    <a:cubicBezTo>
                      <a:pt x="7" y="31"/>
                      <a:pt x="8" y="31"/>
                      <a:pt x="9" y="31"/>
                    </a:cubicBezTo>
                    <a:cubicBezTo>
                      <a:pt x="10" y="31"/>
                      <a:pt x="11" y="31"/>
                      <a:pt x="12" y="31"/>
                    </a:cubicBezTo>
                    <a:cubicBezTo>
                      <a:pt x="12" y="32"/>
                      <a:pt x="13" y="32"/>
                      <a:pt x="13" y="32"/>
                    </a:cubicBezTo>
                    <a:cubicBezTo>
                      <a:pt x="13" y="3"/>
                      <a:pt x="13" y="3"/>
                      <a:pt x="13" y="3"/>
                    </a:cubicBezTo>
                    <a:cubicBezTo>
                      <a:pt x="8" y="2"/>
                      <a:pt x="4" y="1"/>
                      <a:pt x="0" y="0"/>
                    </a:cubicBezTo>
                    <a:cubicBezTo>
                      <a:pt x="0" y="29"/>
                      <a:pt x="0" y="29"/>
                      <a:pt x="0" y="29"/>
                    </a:cubicBezTo>
                    <a:cubicBezTo>
                      <a:pt x="1" y="29"/>
                      <a:pt x="2" y="29"/>
                      <a:pt x="3" y="30"/>
                    </a:cubicBezTo>
                    <a:cubicBezTo>
                      <a:pt x="3" y="30"/>
                      <a:pt x="4" y="30"/>
                      <a:pt x="4" y="30"/>
                    </a:cubicBezTo>
                    <a:cubicBezTo>
                      <a:pt x="5" y="30"/>
                      <a:pt x="6" y="30"/>
                      <a:pt x="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52" name="Freeform 199"/>
              <p:cNvSpPr>
                <a:spLocks/>
              </p:cNvSpPr>
              <p:nvPr/>
            </p:nvSpPr>
            <p:spPr bwMode="auto">
              <a:xfrm>
                <a:off x="10385426" y="3125788"/>
                <a:ext cx="49213" cy="112713"/>
              </a:xfrm>
              <a:custGeom>
                <a:avLst/>
                <a:gdLst>
                  <a:gd name="T0" fmla="*/ 1 w 13"/>
                  <a:gd name="T1" fmla="*/ 29 h 30"/>
                  <a:gd name="T2" fmla="*/ 6 w 13"/>
                  <a:gd name="T3" fmla="*/ 30 h 30"/>
                  <a:gd name="T4" fmla="*/ 8 w 13"/>
                  <a:gd name="T5" fmla="*/ 30 h 30"/>
                  <a:gd name="T6" fmla="*/ 10 w 13"/>
                  <a:gd name="T7" fmla="*/ 30 h 30"/>
                  <a:gd name="T8" fmla="*/ 11 w 13"/>
                  <a:gd name="T9" fmla="*/ 30 h 30"/>
                  <a:gd name="T10" fmla="*/ 13 w 13"/>
                  <a:gd name="T11" fmla="*/ 30 h 30"/>
                  <a:gd name="T12" fmla="*/ 13 w 13"/>
                  <a:gd name="T13" fmla="*/ 2 h 30"/>
                  <a:gd name="T14" fmla="*/ 0 w 13"/>
                  <a:gd name="T15" fmla="*/ 0 h 30"/>
                  <a:gd name="T16" fmla="*/ 0 w 13"/>
                  <a:gd name="T17" fmla="*/ 29 h 30"/>
                  <a:gd name="T18" fmla="*/ 0 w 13"/>
                  <a:gd name="T19" fmla="*/ 29 h 30"/>
                  <a:gd name="T20" fmla="*/ 0 w 13"/>
                  <a:gd name="T21" fmla="*/ 29 h 30"/>
                  <a:gd name="T22" fmla="*/ 1 w 13"/>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1" y="29"/>
                    </a:moveTo>
                    <a:cubicBezTo>
                      <a:pt x="3" y="29"/>
                      <a:pt x="4" y="30"/>
                      <a:pt x="6" y="30"/>
                    </a:cubicBezTo>
                    <a:cubicBezTo>
                      <a:pt x="6" y="30"/>
                      <a:pt x="7" y="30"/>
                      <a:pt x="8" y="30"/>
                    </a:cubicBezTo>
                    <a:cubicBezTo>
                      <a:pt x="9" y="30"/>
                      <a:pt x="9" y="30"/>
                      <a:pt x="10" y="30"/>
                    </a:cubicBezTo>
                    <a:cubicBezTo>
                      <a:pt x="11" y="30"/>
                      <a:pt x="11" y="30"/>
                      <a:pt x="11" y="30"/>
                    </a:cubicBezTo>
                    <a:cubicBezTo>
                      <a:pt x="12" y="30"/>
                      <a:pt x="13" y="30"/>
                      <a:pt x="13" y="30"/>
                    </a:cubicBezTo>
                    <a:cubicBezTo>
                      <a:pt x="13" y="2"/>
                      <a:pt x="13" y="2"/>
                      <a:pt x="13" y="2"/>
                    </a:cubicBezTo>
                    <a:cubicBezTo>
                      <a:pt x="9" y="1"/>
                      <a:pt x="4" y="1"/>
                      <a:pt x="0" y="0"/>
                    </a:cubicBezTo>
                    <a:cubicBezTo>
                      <a:pt x="0" y="29"/>
                      <a:pt x="0" y="29"/>
                      <a:pt x="0" y="29"/>
                    </a:cubicBezTo>
                    <a:cubicBezTo>
                      <a:pt x="0" y="29"/>
                      <a:pt x="0" y="29"/>
                      <a:pt x="0" y="29"/>
                    </a:cubicBezTo>
                    <a:cubicBezTo>
                      <a:pt x="0" y="29"/>
                      <a:pt x="0" y="29"/>
                      <a:pt x="0" y="29"/>
                    </a:cubicBezTo>
                    <a:cubicBezTo>
                      <a:pt x="0" y="29"/>
                      <a:pt x="1" y="29"/>
                      <a:pt x="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53" name="Freeform 200"/>
              <p:cNvSpPr>
                <a:spLocks/>
              </p:cNvSpPr>
              <p:nvPr/>
            </p:nvSpPr>
            <p:spPr bwMode="auto">
              <a:xfrm>
                <a:off x="10621963" y="3125788"/>
                <a:ext cx="52388" cy="112713"/>
              </a:xfrm>
              <a:custGeom>
                <a:avLst/>
                <a:gdLst>
                  <a:gd name="T0" fmla="*/ 14 w 14"/>
                  <a:gd name="T1" fmla="*/ 0 h 30"/>
                  <a:gd name="T2" fmla="*/ 0 w 14"/>
                  <a:gd name="T3" fmla="*/ 2 h 30"/>
                  <a:gd name="T4" fmla="*/ 0 w 14"/>
                  <a:gd name="T5" fmla="*/ 30 h 30"/>
                  <a:gd name="T6" fmla="*/ 14 w 14"/>
                  <a:gd name="T7" fmla="*/ 29 h 30"/>
                  <a:gd name="T8" fmla="*/ 14 w 14"/>
                  <a:gd name="T9" fmla="*/ 0 h 30"/>
                </a:gdLst>
                <a:ahLst/>
                <a:cxnLst>
                  <a:cxn ang="0">
                    <a:pos x="T0" y="T1"/>
                  </a:cxn>
                  <a:cxn ang="0">
                    <a:pos x="T2" y="T3"/>
                  </a:cxn>
                  <a:cxn ang="0">
                    <a:pos x="T4" y="T5"/>
                  </a:cxn>
                  <a:cxn ang="0">
                    <a:pos x="T6" y="T7"/>
                  </a:cxn>
                  <a:cxn ang="0">
                    <a:pos x="T8" y="T9"/>
                  </a:cxn>
                </a:cxnLst>
                <a:rect l="0" t="0" r="r" b="b"/>
                <a:pathLst>
                  <a:path w="14" h="30">
                    <a:moveTo>
                      <a:pt x="14" y="0"/>
                    </a:moveTo>
                    <a:cubicBezTo>
                      <a:pt x="10" y="1"/>
                      <a:pt x="5" y="1"/>
                      <a:pt x="0" y="2"/>
                    </a:cubicBezTo>
                    <a:cubicBezTo>
                      <a:pt x="0" y="30"/>
                      <a:pt x="0" y="30"/>
                      <a:pt x="0" y="30"/>
                    </a:cubicBezTo>
                    <a:cubicBezTo>
                      <a:pt x="5" y="30"/>
                      <a:pt x="10" y="29"/>
                      <a:pt x="14" y="29"/>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54" name="Freeform 201"/>
              <p:cNvSpPr>
                <a:spLocks/>
              </p:cNvSpPr>
              <p:nvPr/>
            </p:nvSpPr>
            <p:spPr bwMode="auto">
              <a:xfrm>
                <a:off x="10163176" y="3036888"/>
                <a:ext cx="34925" cy="138113"/>
              </a:xfrm>
              <a:custGeom>
                <a:avLst/>
                <a:gdLst>
                  <a:gd name="T0" fmla="*/ 0 w 9"/>
                  <a:gd name="T1" fmla="*/ 24 h 37"/>
                  <a:gd name="T2" fmla="*/ 0 w 9"/>
                  <a:gd name="T3" fmla="*/ 27 h 37"/>
                  <a:gd name="T4" fmla="*/ 1 w 9"/>
                  <a:gd name="T5" fmla="*/ 28 h 37"/>
                  <a:gd name="T6" fmla="*/ 2 w 9"/>
                  <a:gd name="T7" fmla="*/ 30 h 37"/>
                  <a:gd name="T8" fmla="*/ 3 w 9"/>
                  <a:gd name="T9" fmla="*/ 32 h 37"/>
                  <a:gd name="T10" fmla="*/ 4 w 9"/>
                  <a:gd name="T11" fmla="*/ 33 h 37"/>
                  <a:gd name="T12" fmla="*/ 6 w 9"/>
                  <a:gd name="T13" fmla="*/ 35 h 37"/>
                  <a:gd name="T14" fmla="*/ 7 w 9"/>
                  <a:gd name="T15" fmla="*/ 36 h 37"/>
                  <a:gd name="T16" fmla="*/ 9 w 9"/>
                  <a:gd name="T17" fmla="*/ 37 h 37"/>
                  <a:gd name="T18" fmla="*/ 9 w 9"/>
                  <a:gd name="T19" fmla="*/ 9 h 37"/>
                  <a:gd name="T20" fmla="*/ 0 w 9"/>
                  <a:gd name="T21" fmla="*/ 0 h 37"/>
                  <a:gd name="T22" fmla="*/ 0 w 9"/>
                  <a:gd name="T2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7">
                    <a:moveTo>
                      <a:pt x="0" y="24"/>
                    </a:moveTo>
                    <a:cubicBezTo>
                      <a:pt x="0" y="25"/>
                      <a:pt x="0" y="26"/>
                      <a:pt x="0" y="27"/>
                    </a:cubicBezTo>
                    <a:cubicBezTo>
                      <a:pt x="1" y="28"/>
                      <a:pt x="1" y="28"/>
                      <a:pt x="1" y="28"/>
                    </a:cubicBezTo>
                    <a:cubicBezTo>
                      <a:pt x="1" y="29"/>
                      <a:pt x="1" y="30"/>
                      <a:pt x="2" y="30"/>
                    </a:cubicBezTo>
                    <a:cubicBezTo>
                      <a:pt x="2" y="31"/>
                      <a:pt x="2" y="31"/>
                      <a:pt x="3" y="32"/>
                    </a:cubicBezTo>
                    <a:cubicBezTo>
                      <a:pt x="3" y="32"/>
                      <a:pt x="4" y="33"/>
                      <a:pt x="4" y="33"/>
                    </a:cubicBezTo>
                    <a:cubicBezTo>
                      <a:pt x="5" y="34"/>
                      <a:pt x="5" y="34"/>
                      <a:pt x="6" y="35"/>
                    </a:cubicBezTo>
                    <a:cubicBezTo>
                      <a:pt x="6" y="35"/>
                      <a:pt x="7" y="36"/>
                      <a:pt x="7" y="36"/>
                    </a:cubicBezTo>
                    <a:cubicBezTo>
                      <a:pt x="8" y="37"/>
                      <a:pt x="8" y="37"/>
                      <a:pt x="9" y="37"/>
                    </a:cubicBezTo>
                    <a:cubicBezTo>
                      <a:pt x="9" y="9"/>
                      <a:pt x="9" y="9"/>
                      <a:pt x="9" y="9"/>
                    </a:cubicBezTo>
                    <a:cubicBezTo>
                      <a:pt x="5" y="6"/>
                      <a:pt x="2" y="3"/>
                      <a:pt x="0"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55" name="Freeform 202"/>
              <p:cNvSpPr>
                <a:spLocks/>
              </p:cNvSpPr>
              <p:nvPr/>
            </p:nvSpPr>
            <p:spPr bwMode="auto">
              <a:xfrm>
                <a:off x="10783888" y="3084513"/>
                <a:ext cx="49213" cy="128588"/>
              </a:xfrm>
              <a:custGeom>
                <a:avLst/>
                <a:gdLst>
                  <a:gd name="T0" fmla="*/ 13 w 13"/>
                  <a:gd name="T1" fmla="*/ 0 h 34"/>
                  <a:gd name="T2" fmla="*/ 0 w 13"/>
                  <a:gd name="T3" fmla="*/ 5 h 34"/>
                  <a:gd name="T4" fmla="*/ 0 w 13"/>
                  <a:gd name="T5" fmla="*/ 34 h 34"/>
                  <a:gd name="T6" fmla="*/ 1 w 13"/>
                  <a:gd name="T7" fmla="*/ 33 h 34"/>
                  <a:gd name="T8" fmla="*/ 1 w 13"/>
                  <a:gd name="T9" fmla="*/ 33 h 34"/>
                  <a:gd name="T10" fmla="*/ 8 w 13"/>
                  <a:gd name="T11" fmla="*/ 31 h 34"/>
                  <a:gd name="T12" fmla="*/ 8 w 13"/>
                  <a:gd name="T13" fmla="*/ 31 h 34"/>
                  <a:gd name="T14" fmla="*/ 13 w 13"/>
                  <a:gd name="T15" fmla="*/ 29 h 34"/>
                  <a:gd name="T16" fmla="*/ 13 w 13"/>
                  <a:gd name="T17" fmla="*/ 29 h 34"/>
                  <a:gd name="T18" fmla="*/ 13 w 13"/>
                  <a:gd name="T19" fmla="*/ 29 h 34"/>
                  <a:gd name="T20" fmla="*/ 13 w 13"/>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34">
                    <a:moveTo>
                      <a:pt x="13" y="0"/>
                    </a:moveTo>
                    <a:cubicBezTo>
                      <a:pt x="9" y="2"/>
                      <a:pt x="5" y="3"/>
                      <a:pt x="0" y="5"/>
                    </a:cubicBezTo>
                    <a:cubicBezTo>
                      <a:pt x="0" y="34"/>
                      <a:pt x="0" y="34"/>
                      <a:pt x="0" y="34"/>
                    </a:cubicBezTo>
                    <a:cubicBezTo>
                      <a:pt x="0" y="34"/>
                      <a:pt x="1" y="33"/>
                      <a:pt x="1" y="33"/>
                    </a:cubicBezTo>
                    <a:cubicBezTo>
                      <a:pt x="1" y="33"/>
                      <a:pt x="1" y="33"/>
                      <a:pt x="1" y="33"/>
                    </a:cubicBezTo>
                    <a:cubicBezTo>
                      <a:pt x="4" y="33"/>
                      <a:pt x="6" y="32"/>
                      <a:pt x="8" y="31"/>
                    </a:cubicBezTo>
                    <a:cubicBezTo>
                      <a:pt x="8" y="31"/>
                      <a:pt x="8" y="31"/>
                      <a:pt x="8" y="31"/>
                    </a:cubicBezTo>
                    <a:cubicBezTo>
                      <a:pt x="10" y="30"/>
                      <a:pt x="11" y="30"/>
                      <a:pt x="13" y="29"/>
                    </a:cubicBezTo>
                    <a:cubicBezTo>
                      <a:pt x="13" y="29"/>
                      <a:pt x="13" y="29"/>
                      <a:pt x="13" y="29"/>
                    </a:cubicBezTo>
                    <a:cubicBezTo>
                      <a:pt x="13" y="29"/>
                      <a:pt x="13" y="29"/>
                      <a:pt x="13" y="29"/>
                    </a:cubicBez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56" name="Freeform 203"/>
              <p:cNvSpPr>
                <a:spLocks/>
              </p:cNvSpPr>
              <p:nvPr/>
            </p:nvSpPr>
            <p:spPr bwMode="auto">
              <a:xfrm>
                <a:off x="10863263" y="3036888"/>
                <a:ext cx="33338" cy="138113"/>
              </a:xfrm>
              <a:custGeom>
                <a:avLst/>
                <a:gdLst>
                  <a:gd name="T0" fmla="*/ 9 w 9"/>
                  <a:gd name="T1" fmla="*/ 24 h 37"/>
                  <a:gd name="T2" fmla="*/ 9 w 9"/>
                  <a:gd name="T3" fmla="*/ 0 h 37"/>
                  <a:gd name="T4" fmla="*/ 0 w 9"/>
                  <a:gd name="T5" fmla="*/ 9 h 37"/>
                  <a:gd name="T6" fmla="*/ 0 w 9"/>
                  <a:gd name="T7" fmla="*/ 37 h 37"/>
                  <a:gd name="T8" fmla="*/ 1 w 9"/>
                  <a:gd name="T9" fmla="*/ 37 h 37"/>
                  <a:gd name="T10" fmla="*/ 1 w 9"/>
                  <a:gd name="T11" fmla="*/ 36 h 37"/>
                  <a:gd name="T12" fmla="*/ 1 w 9"/>
                  <a:gd name="T13" fmla="*/ 36 h 37"/>
                  <a:gd name="T14" fmla="*/ 3 w 9"/>
                  <a:gd name="T15" fmla="*/ 34 h 37"/>
                  <a:gd name="T16" fmla="*/ 4 w 9"/>
                  <a:gd name="T17" fmla="*/ 34 h 37"/>
                  <a:gd name="T18" fmla="*/ 5 w 9"/>
                  <a:gd name="T19" fmla="*/ 33 h 37"/>
                  <a:gd name="T20" fmla="*/ 5 w 9"/>
                  <a:gd name="T21" fmla="*/ 33 h 37"/>
                  <a:gd name="T22" fmla="*/ 7 w 9"/>
                  <a:gd name="T23" fmla="*/ 31 h 37"/>
                  <a:gd name="T24" fmla="*/ 7 w 9"/>
                  <a:gd name="T25" fmla="*/ 31 h 37"/>
                  <a:gd name="T26" fmla="*/ 7 w 9"/>
                  <a:gd name="T27" fmla="*/ 30 h 37"/>
                  <a:gd name="T28" fmla="*/ 8 w 9"/>
                  <a:gd name="T29" fmla="*/ 29 h 37"/>
                  <a:gd name="T30" fmla="*/ 8 w 9"/>
                  <a:gd name="T31" fmla="*/ 28 h 37"/>
                  <a:gd name="T32" fmla="*/ 8 w 9"/>
                  <a:gd name="T33" fmla="*/ 27 h 37"/>
                  <a:gd name="T34" fmla="*/ 8 w 9"/>
                  <a:gd name="T35" fmla="*/ 27 h 37"/>
                  <a:gd name="T36" fmla="*/ 9 w 9"/>
                  <a:gd name="T37" fmla="*/ 25 h 37"/>
                  <a:gd name="T38" fmla="*/ 9 w 9"/>
                  <a:gd name="T39"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37">
                    <a:moveTo>
                      <a:pt x="9" y="24"/>
                    </a:moveTo>
                    <a:cubicBezTo>
                      <a:pt x="9" y="0"/>
                      <a:pt x="9" y="0"/>
                      <a:pt x="9" y="0"/>
                    </a:cubicBezTo>
                    <a:cubicBezTo>
                      <a:pt x="7" y="3"/>
                      <a:pt x="4" y="6"/>
                      <a:pt x="0" y="9"/>
                    </a:cubicBezTo>
                    <a:cubicBezTo>
                      <a:pt x="0" y="37"/>
                      <a:pt x="0" y="37"/>
                      <a:pt x="0" y="37"/>
                    </a:cubicBezTo>
                    <a:cubicBezTo>
                      <a:pt x="0" y="37"/>
                      <a:pt x="1" y="37"/>
                      <a:pt x="1" y="37"/>
                    </a:cubicBezTo>
                    <a:cubicBezTo>
                      <a:pt x="1" y="37"/>
                      <a:pt x="1" y="36"/>
                      <a:pt x="1" y="36"/>
                    </a:cubicBezTo>
                    <a:cubicBezTo>
                      <a:pt x="1" y="36"/>
                      <a:pt x="1" y="36"/>
                      <a:pt x="1" y="36"/>
                    </a:cubicBezTo>
                    <a:cubicBezTo>
                      <a:pt x="2" y="36"/>
                      <a:pt x="3" y="35"/>
                      <a:pt x="3" y="34"/>
                    </a:cubicBezTo>
                    <a:cubicBezTo>
                      <a:pt x="4" y="34"/>
                      <a:pt x="4" y="34"/>
                      <a:pt x="4" y="34"/>
                    </a:cubicBezTo>
                    <a:cubicBezTo>
                      <a:pt x="4" y="34"/>
                      <a:pt x="4" y="33"/>
                      <a:pt x="5" y="33"/>
                    </a:cubicBezTo>
                    <a:cubicBezTo>
                      <a:pt x="5" y="33"/>
                      <a:pt x="5" y="33"/>
                      <a:pt x="5" y="33"/>
                    </a:cubicBezTo>
                    <a:cubicBezTo>
                      <a:pt x="6" y="32"/>
                      <a:pt x="6" y="31"/>
                      <a:pt x="7" y="31"/>
                    </a:cubicBezTo>
                    <a:cubicBezTo>
                      <a:pt x="7" y="31"/>
                      <a:pt x="7" y="31"/>
                      <a:pt x="7" y="31"/>
                    </a:cubicBezTo>
                    <a:cubicBezTo>
                      <a:pt x="7" y="31"/>
                      <a:pt x="7" y="30"/>
                      <a:pt x="7" y="30"/>
                    </a:cubicBezTo>
                    <a:cubicBezTo>
                      <a:pt x="7" y="30"/>
                      <a:pt x="7" y="29"/>
                      <a:pt x="8" y="29"/>
                    </a:cubicBezTo>
                    <a:cubicBezTo>
                      <a:pt x="8" y="28"/>
                      <a:pt x="8" y="28"/>
                      <a:pt x="8" y="28"/>
                    </a:cubicBezTo>
                    <a:cubicBezTo>
                      <a:pt x="8" y="28"/>
                      <a:pt x="8" y="27"/>
                      <a:pt x="8" y="27"/>
                    </a:cubicBezTo>
                    <a:cubicBezTo>
                      <a:pt x="8" y="27"/>
                      <a:pt x="8" y="27"/>
                      <a:pt x="8" y="27"/>
                    </a:cubicBezTo>
                    <a:cubicBezTo>
                      <a:pt x="9" y="26"/>
                      <a:pt x="9" y="25"/>
                      <a:pt x="9" y="25"/>
                    </a:cubicBezTo>
                    <a:cubicBezTo>
                      <a:pt x="9" y="24"/>
                      <a:pt x="9" y="24"/>
                      <a:pt x="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57" name="Freeform 204"/>
              <p:cNvSpPr>
                <a:spLocks/>
              </p:cNvSpPr>
              <p:nvPr/>
            </p:nvSpPr>
            <p:spPr bwMode="auto">
              <a:xfrm>
                <a:off x="10542588" y="3133726"/>
                <a:ext cx="53975" cy="109538"/>
              </a:xfrm>
              <a:custGeom>
                <a:avLst/>
                <a:gdLst>
                  <a:gd name="T0" fmla="*/ 0 w 14"/>
                  <a:gd name="T1" fmla="*/ 29 h 29"/>
                  <a:gd name="T2" fmla="*/ 5 w 14"/>
                  <a:gd name="T3" fmla="*/ 29 h 29"/>
                  <a:gd name="T4" fmla="*/ 7 w 14"/>
                  <a:gd name="T5" fmla="*/ 29 h 29"/>
                  <a:gd name="T6" fmla="*/ 7 w 14"/>
                  <a:gd name="T7" fmla="*/ 29 h 29"/>
                  <a:gd name="T8" fmla="*/ 14 w 14"/>
                  <a:gd name="T9" fmla="*/ 29 h 29"/>
                  <a:gd name="T10" fmla="*/ 14 w 14"/>
                  <a:gd name="T11" fmla="*/ 0 h 29"/>
                  <a:gd name="T12" fmla="*/ 0 w 14"/>
                  <a:gd name="T13" fmla="*/ 1 h 29"/>
                  <a:gd name="T14" fmla="*/ 0 w 14"/>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9">
                    <a:moveTo>
                      <a:pt x="0" y="29"/>
                    </a:moveTo>
                    <a:cubicBezTo>
                      <a:pt x="2" y="29"/>
                      <a:pt x="3" y="29"/>
                      <a:pt x="5" y="29"/>
                    </a:cubicBezTo>
                    <a:cubicBezTo>
                      <a:pt x="6" y="29"/>
                      <a:pt x="6" y="29"/>
                      <a:pt x="7" y="29"/>
                    </a:cubicBezTo>
                    <a:cubicBezTo>
                      <a:pt x="7" y="29"/>
                      <a:pt x="7" y="29"/>
                      <a:pt x="7" y="29"/>
                    </a:cubicBezTo>
                    <a:cubicBezTo>
                      <a:pt x="9" y="29"/>
                      <a:pt x="11" y="29"/>
                      <a:pt x="14" y="29"/>
                    </a:cubicBezTo>
                    <a:cubicBezTo>
                      <a:pt x="14" y="0"/>
                      <a:pt x="14" y="0"/>
                      <a:pt x="14" y="0"/>
                    </a:cubicBezTo>
                    <a:cubicBezTo>
                      <a:pt x="9" y="0"/>
                      <a:pt x="5" y="1"/>
                      <a:pt x="0" y="1"/>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58" name="Freeform 206"/>
              <p:cNvSpPr>
                <a:spLocks/>
              </p:cNvSpPr>
              <p:nvPr/>
            </p:nvSpPr>
            <p:spPr bwMode="auto">
              <a:xfrm>
                <a:off x="10704513" y="3111501"/>
                <a:ext cx="49213" cy="120650"/>
              </a:xfrm>
              <a:custGeom>
                <a:avLst/>
                <a:gdLst>
                  <a:gd name="T0" fmla="*/ 12 w 13"/>
                  <a:gd name="T1" fmla="*/ 29 h 32"/>
                  <a:gd name="T2" fmla="*/ 13 w 13"/>
                  <a:gd name="T3" fmla="*/ 29 h 32"/>
                  <a:gd name="T4" fmla="*/ 13 w 13"/>
                  <a:gd name="T5" fmla="*/ 0 h 32"/>
                  <a:gd name="T6" fmla="*/ 0 w 13"/>
                  <a:gd name="T7" fmla="*/ 3 h 32"/>
                  <a:gd name="T8" fmla="*/ 0 w 13"/>
                  <a:gd name="T9" fmla="*/ 32 h 32"/>
                  <a:gd name="T10" fmla="*/ 10 w 13"/>
                  <a:gd name="T11" fmla="*/ 30 h 32"/>
                  <a:gd name="T12" fmla="*/ 11 w 13"/>
                  <a:gd name="T13" fmla="*/ 29 h 32"/>
                  <a:gd name="T14" fmla="*/ 12 w 13"/>
                  <a:gd name="T15" fmla="*/ 29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2">
                    <a:moveTo>
                      <a:pt x="12" y="29"/>
                    </a:moveTo>
                    <a:cubicBezTo>
                      <a:pt x="13" y="29"/>
                      <a:pt x="13" y="29"/>
                      <a:pt x="13" y="29"/>
                    </a:cubicBezTo>
                    <a:cubicBezTo>
                      <a:pt x="13" y="0"/>
                      <a:pt x="13" y="0"/>
                      <a:pt x="13" y="0"/>
                    </a:cubicBezTo>
                    <a:cubicBezTo>
                      <a:pt x="9" y="1"/>
                      <a:pt x="4" y="2"/>
                      <a:pt x="0" y="3"/>
                    </a:cubicBezTo>
                    <a:cubicBezTo>
                      <a:pt x="0" y="32"/>
                      <a:pt x="0" y="32"/>
                      <a:pt x="0" y="32"/>
                    </a:cubicBezTo>
                    <a:cubicBezTo>
                      <a:pt x="3" y="31"/>
                      <a:pt x="7" y="30"/>
                      <a:pt x="10" y="30"/>
                    </a:cubicBezTo>
                    <a:cubicBezTo>
                      <a:pt x="10" y="30"/>
                      <a:pt x="11" y="29"/>
                      <a:pt x="11" y="29"/>
                    </a:cubicBezTo>
                    <a:cubicBezTo>
                      <a:pt x="12" y="29"/>
                      <a:pt x="12" y="29"/>
                      <a:pt x="12"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sp>
            <p:nvSpPr>
              <p:cNvPr id="159" name="Freeform 207"/>
              <p:cNvSpPr>
                <a:spLocks/>
              </p:cNvSpPr>
              <p:nvPr/>
            </p:nvSpPr>
            <p:spPr bwMode="auto">
              <a:xfrm>
                <a:off x="10464801" y="3133726"/>
                <a:ext cx="47625" cy="109538"/>
              </a:xfrm>
              <a:custGeom>
                <a:avLst/>
                <a:gdLst>
                  <a:gd name="T0" fmla="*/ 8 w 13"/>
                  <a:gd name="T1" fmla="*/ 29 h 29"/>
                  <a:gd name="T2" fmla="*/ 8 w 13"/>
                  <a:gd name="T3" fmla="*/ 29 h 29"/>
                  <a:gd name="T4" fmla="*/ 13 w 13"/>
                  <a:gd name="T5" fmla="*/ 29 h 29"/>
                  <a:gd name="T6" fmla="*/ 13 w 13"/>
                  <a:gd name="T7" fmla="*/ 1 h 29"/>
                  <a:gd name="T8" fmla="*/ 0 w 13"/>
                  <a:gd name="T9" fmla="*/ 0 h 29"/>
                  <a:gd name="T10" fmla="*/ 0 w 13"/>
                  <a:gd name="T11" fmla="*/ 29 h 29"/>
                  <a:gd name="T12" fmla="*/ 2 w 13"/>
                  <a:gd name="T13" fmla="*/ 29 h 29"/>
                  <a:gd name="T14" fmla="*/ 6 w 13"/>
                  <a:gd name="T15" fmla="*/ 29 h 29"/>
                  <a:gd name="T16" fmla="*/ 8 w 13"/>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9">
                    <a:moveTo>
                      <a:pt x="8" y="29"/>
                    </a:moveTo>
                    <a:cubicBezTo>
                      <a:pt x="8" y="29"/>
                      <a:pt x="8" y="29"/>
                      <a:pt x="8" y="29"/>
                    </a:cubicBezTo>
                    <a:cubicBezTo>
                      <a:pt x="10" y="29"/>
                      <a:pt x="12" y="29"/>
                      <a:pt x="13" y="29"/>
                    </a:cubicBezTo>
                    <a:cubicBezTo>
                      <a:pt x="13" y="1"/>
                      <a:pt x="13" y="1"/>
                      <a:pt x="13" y="1"/>
                    </a:cubicBezTo>
                    <a:cubicBezTo>
                      <a:pt x="9" y="1"/>
                      <a:pt x="4" y="0"/>
                      <a:pt x="0" y="0"/>
                    </a:cubicBezTo>
                    <a:cubicBezTo>
                      <a:pt x="0" y="29"/>
                      <a:pt x="0" y="29"/>
                      <a:pt x="0" y="29"/>
                    </a:cubicBezTo>
                    <a:cubicBezTo>
                      <a:pt x="1" y="29"/>
                      <a:pt x="1" y="29"/>
                      <a:pt x="2" y="29"/>
                    </a:cubicBezTo>
                    <a:cubicBezTo>
                      <a:pt x="3" y="29"/>
                      <a:pt x="5" y="29"/>
                      <a:pt x="6" y="29"/>
                    </a:cubicBezTo>
                    <a:cubicBezTo>
                      <a:pt x="7" y="29"/>
                      <a:pt x="7" y="29"/>
                      <a:pt x="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srgbClr val="000000"/>
                  </a:solidFill>
                  <a:latin typeface="微软雅黑"/>
                  <a:ea typeface="微软雅黑"/>
                </a:endParaRPr>
              </a:p>
            </p:txBody>
          </p:sp>
        </p:grpSp>
        <p:sp>
          <p:nvSpPr>
            <p:cNvPr id="96" name="文本框 95"/>
            <p:cNvSpPr txBox="1"/>
            <p:nvPr/>
          </p:nvSpPr>
          <p:spPr>
            <a:xfrm>
              <a:off x="4367481" y="2420433"/>
              <a:ext cx="1260674" cy="355482"/>
            </a:xfrm>
            <a:prstGeom prst="rect">
              <a:avLst/>
            </a:prstGeom>
            <a:noFill/>
          </p:spPr>
          <p:txBody>
            <a:bodyPr wrap="square" rtlCol="0">
              <a:spAutoFit/>
            </a:bodyPr>
            <a:lstStyle/>
            <a:p>
              <a:pPr defTabSz="914400">
                <a:lnSpc>
                  <a:spcPct val="90000"/>
                </a:lnSpc>
              </a:pPr>
              <a:r>
                <a:rPr lang="en-US" altLang="zh-CN" sz="1000" dirty="0">
                  <a:solidFill>
                    <a:srgbClr val="000000"/>
                  </a:solidFill>
                  <a:latin typeface="New roman"/>
                </a:rPr>
                <a:t>Mission</a:t>
              </a:r>
            </a:p>
            <a:p>
              <a:pPr defTabSz="914400">
                <a:lnSpc>
                  <a:spcPct val="90000"/>
                </a:lnSpc>
              </a:pPr>
              <a:endParaRPr lang="zh-CN" altLang="en-US" sz="900" dirty="0">
                <a:solidFill>
                  <a:srgbClr val="545454"/>
                </a:solidFill>
                <a:latin typeface="Century Gothic"/>
              </a:endParaRPr>
            </a:p>
          </p:txBody>
        </p:sp>
        <p:grpSp>
          <p:nvGrpSpPr>
            <p:cNvPr id="97" name="组合 96"/>
            <p:cNvGrpSpPr/>
            <p:nvPr/>
          </p:nvGrpSpPr>
          <p:grpSpPr>
            <a:xfrm>
              <a:off x="2764087" y="2949139"/>
              <a:ext cx="920849" cy="369332"/>
              <a:chOff x="9680379" y="2610277"/>
              <a:chExt cx="920849" cy="369332"/>
            </a:xfrm>
          </p:grpSpPr>
          <p:sp>
            <p:nvSpPr>
              <p:cNvPr id="107" name="椭圆形标注 106"/>
              <p:cNvSpPr/>
              <p:nvPr/>
            </p:nvSpPr>
            <p:spPr>
              <a:xfrm>
                <a:off x="9680379" y="2670380"/>
                <a:ext cx="734514" cy="281336"/>
              </a:xfrm>
              <a:prstGeom prst="wedgeEllipseCallout">
                <a:avLst/>
              </a:prstGeom>
              <a:noFill/>
              <a:ln w="9525" cap="flat" cmpd="sng" algn="ctr">
                <a:solidFill>
                  <a:srgbClr val="545454">
                    <a:shade val="50000"/>
                  </a:srgbClr>
                </a:solidFill>
                <a:miter lim="800000"/>
              </a:ln>
              <a:effectLst/>
            </p:spPr>
            <p:txBody>
              <a:bodyPr rtlCol="0" anchor="ctr"/>
              <a:lstStyle/>
              <a:p>
                <a:pPr algn="ctr" defTabSz="914400">
                  <a:defRPr/>
                </a:pPr>
                <a:endParaRPr lang="zh-CN" altLang="en-US" sz="2400" kern="0">
                  <a:solidFill>
                    <a:prstClr val="white"/>
                  </a:solidFill>
                  <a:latin typeface="Century Gothic"/>
                </a:endParaRPr>
              </a:p>
            </p:txBody>
          </p:sp>
          <p:sp>
            <p:nvSpPr>
              <p:cNvPr id="108" name="文本框 107"/>
              <p:cNvSpPr txBox="1"/>
              <p:nvPr/>
            </p:nvSpPr>
            <p:spPr>
              <a:xfrm>
                <a:off x="9798649" y="2610277"/>
                <a:ext cx="802579" cy="369332"/>
              </a:xfrm>
              <a:prstGeom prst="rect">
                <a:avLst/>
              </a:prstGeom>
              <a:noFill/>
            </p:spPr>
            <p:txBody>
              <a:bodyPr wrap="square" rtlCol="0">
                <a:spAutoFit/>
              </a:bodyPr>
              <a:lstStyle/>
              <a:p>
                <a:pPr defTabSz="914400">
                  <a:lnSpc>
                    <a:spcPct val="90000"/>
                  </a:lnSpc>
                  <a:defRPr/>
                </a:pPr>
                <a:r>
                  <a:rPr lang="en-US" altLang="zh-CN" sz="1000" kern="0" dirty="0">
                    <a:solidFill>
                      <a:srgbClr val="000000"/>
                    </a:solidFill>
                    <a:latin typeface="New roman"/>
                  </a:rPr>
                  <a:t>It’s raining</a:t>
                </a:r>
                <a:endParaRPr lang="zh-CN" altLang="en-US" sz="1000" kern="0" dirty="0">
                  <a:solidFill>
                    <a:srgbClr val="000000"/>
                  </a:solidFill>
                  <a:latin typeface="New roman"/>
                </a:endParaRPr>
              </a:p>
            </p:txBody>
          </p:sp>
        </p:grpSp>
        <p:grpSp>
          <p:nvGrpSpPr>
            <p:cNvPr id="98" name="组合 97"/>
            <p:cNvGrpSpPr/>
            <p:nvPr/>
          </p:nvGrpSpPr>
          <p:grpSpPr>
            <a:xfrm>
              <a:off x="6242256" y="3565101"/>
              <a:ext cx="868050" cy="623795"/>
              <a:chOff x="5139169" y="3262580"/>
              <a:chExt cx="868050" cy="623795"/>
            </a:xfrm>
          </p:grpSpPr>
          <p:sp>
            <p:nvSpPr>
              <p:cNvPr id="105" name="Freeform 116"/>
              <p:cNvSpPr>
                <a:spLocks noEditPoints="1"/>
              </p:cNvSpPr>
              <p:nvPr/>
            </p:nvSpPr>
            <p:spPr bwMode="auto">
              <a:xfrm>
                <a:off x="5371518" y="3262580"/>
                <a:ext cx="329583"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rgbClr val="5C52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dirty="0">
                  <a:solidFill>
                    <a:srgbClr val="545454"/>
                  </a:solidFill>
                  <a:latin typeface="Century Gothic"/>
                </a:endParaRPr>
              </a:p>
            </p:txBody>
          </p:sp>
          <p:sp>
            <p:nvSpPr>
              <p:cNvPr id="106" name="文本框 105"/>
              <p:cNvSpPr txBox="1"/>
              <p:nvPr/>
            </p:nvSpPr>
            <p:spPr>
              <a:xfrm>
                <a:off x="5139169" y="3517043"/>
                <a:ext cx="868050" cy="369332"/>
              </a:xfrm>
              <a:prstGeom prst="rect">
                <a:avLst/>
              </a:prstGeom>
              <a:noFill/>
            </p:spPr>
            <p:txBody>
              <a:bodyPr wrap="square" rtlCol="0">
                <a:spAutoFit/>
              </a:bodyPr>
              <a:lstStyle/>
              <a:p>
                <a:pPr defTabSz="914400">
                  <a:lnSpc>
                    <a:spcPct val="90000"/>
                  </a:lnSpc>
                </a:pPr>
                <a:r>
                  <a:rPr lang="en-US" altLang="zh-CN" sz="900" dirty="0">
                    <a:solidFill>
                      <a:srgbClr val="000000"/>
                    </a:solidFill>
                    <a:latin typeface="Century Gothic"/>
                  </a:rPr>
                  <a:t>  </a:t>
                </a:r>
                <a:r>
                  <a:rPr lang="en-US" altLang="zh-CN" sz="1000" dirty="0">
                    <a:solidFill>
                      <a:srgbClr val="000000"/>
                    </a:solidFill>
                    <a:latin typeface="New roman"/>
                  </a:rPr>
                  <a:t>Trusted</a:t>
                </a:r>
                <a:r>
                  <a:rPr lang="zh-CN" altLang="en-US" sz="1000" dirty="0">
                    <a:solidFill>
                      <a:srgbClr val="000000"/>
                    </a:solidFill>
                    <a:latin typeface="New roman"/>
                  </a:rPr>
                  <a:t> </a:t>
                </a:r>
                <a:r>
                  <a:rPr lang="en-US" altLang="zh-CN" sz="1000" dirty="0">
                    <a:solidFill>
                      <a:srgbClr val="000000"/>
                    </a:solidFill>
                    <a:latin typeface="New roman"/>
                  </a:rPr>
                  <a:t>Authority</a:t>
                </a:r>
              </a:p>
            </p:txBody>
          </p:sp>
        </p:grpSp>
        <p:grpSp>
          <p:nvGrpSpPr>
            <p:cNvPr id="99" name="组合 98"/>
            <p:cNvGrpSpPr/>
            <p:nvPr/>
          </p:nvGrpSpPr>
          <p:grpSpPr>
            <a:xfrm>
              <a:off x="4755261" y="1664638"/>
              <a:ext cx="782527" cy="581574"/>
              <a:chOff x="9013526" y="2872400"/>
              <a:chExt cx="669926" cy="687388"/>
            </a:xfrm>
          </p:grpSpPr>
          <p:sp>
            <p:nvSpPr>
              <p:cNvPr id="100" name="Freeform 41"/>
              <p:cNvSpPr>
                <a:spLocks noEditPoints="1"/>
              </p:cNvSpPr>
              <p:nvPr/>
            </p:nvSpPr>
            <p:spPr bwMode="auto">
              <a:xfrm>
                <a:off x="9013526" y="3081950"/>
                <a:ext cx="263525" cy="263525"/>
              </a:xfrm>
              <a:custGeom>
                <a:avLst/>
                <a:gdLst>
                  <a:gd name="T0" fmla="*/ 70 w 70"/>
                  <a:gd name="T1" fmla="*/ 55 h 70"/>
                  <a:gd name="T2" fmla="*/ 65 w 70"/>
                  <a:gd name="T3" fmla="*/ 50 h 70"/>
                  <a:gd name="T4" fmla="*/ 65 w 70"/>
                  <a:gd name="T5" fmla="*/ 44 h 70"/>
                  <a:gd name="T6" fmla="*/ 70 w 70"/>
                  <a:gd name="T7" fmla="*/ 29 h 70"/>
                  <a:gd name="T8" fmla="*/ 65 w 70"/>
                  <a:gd name="T9" fmla="*/ 25 h 70"/>
                  <a:gd name="T10" fmla="*/ 65 w 70"/>
                  <a:gd name="T11" fmla="*/ 19 h 70"/>
                  <a:gd name="T12" fmla="*/ 70 w 70"/>
                  <a:gd name="T13" fmla="*/ 4 h 70"/>
                  <a:gd name="T14" fmla="*/ 5 w 70"/>
                  <a:gd name="T15" fmla="*/ 0 h 70"/>
                  <a:gd name="T16" fmla="*/ 0 w 70"/>
                  <a:gd name="T17" fmla="*/ 15 h 70"/>
                  <a:gd name="T18" fmla="*/ 6 w 70"/>
                  <a:gd name="T19" fmla="*/ 19 h 70"/>
                  <a:gd name="T20" fmla="*/ 5 w 70"/>
                  <a:gd name="T21" fmla="*/ 25 h 70"/>
                  <a:gd name="T22" fmla="*/ 0 w 70"/>
                  <a:gd name="T23" fmla="*/ 40 h 70"/>
                  <a:gd name="T24" fmla="*/ 6 w 70"/>
                  <a:gd name="T25" fmla="*/ 44 h 70"/>
                  <a:gd name="T26" fmla="*/ 5 w 70"/>
                  <a:gd name="T27" fmla="*/ 50 h 70"/>
                  <a:gd name="T28" fmla="*/ 0 w 70"/>
                  <a:gd name="T29" fmla="*/ 66 h 70"/>
                  <a:gd name="T30" fmla="*/ 65 w 70"/>
                  <a:gd name="T31" fmla="*/ 70 h 70"/>
                  <a:gd name="T32" fmla="*/ 26 w 70"/>
                  <a:gd name="T33" fmla="*/ 6 h 70"/>
                  <a:gd name="T34" fmla="*/ 33 w 70"/>
                  <a:gd name="T35" fmla="*/ 14 h 70"/>
                  <a:gd name="T36" fmla="*/ 26 w 70"/>
                  <a:gd name="T37" fmla="*/ 6 h 70"/>
                  <a:gd name="T38" fmla="*/ 23 w 70"/>
                  <a:gd name="T39" fmla="*/ 6 h 70"/>
                  <a:gd name="T40" fmla="*/ 16 w 70"/>
                  <a:gd name="T41" fmla="*/ 14 h 70"/>
                  <a:gd name="T42" fmla="*/ 5 w 70"/>
                  <a:gd name="T43" fmla="*/ 14 h 70"/>
                  <a:gd name="T44" fmla="*/ 13 w 70"/>
                  <a:gd name="T45" fmla="*/ 6 h 70"/>
                  <a:gd name="T46" fmla="*/ 5 w 70"/>
                  <a:gd name="T47" fmla="*/ 14 h 70"/>
                  <a:gd name="T48" fmla="*/ 5 w 70"/>
                  <a:gd name="T49" fmla="*/ 31 h 70"/>
                  <a:gd name="T50" fmla="*/ 13 w 70"/>
                  <a:gd name="T51" fmla="*/ 39 h 70"/>
                  <a:gd name="T52" fmla="*/ 13 w 70"/>
                  <a:gd name="T53" fmla="*/ 64 h 70"/>
                  <a:gd name="T54" fmla="*/ 5 w 70"/>
                  <a:gd name="T55" fmla="*/ 56 h 70"/>
                  <a:gd name="T56" fmla="*/ 13 w 70"/>
                  <a:gd name="T57" fmla="*/ 64 h 70"/>
                  <a:gd name="T58" fmla="*/ 16 w 70"/>
                  <a:gd name="T59" fmla="*/ 64 h 70"/>
                  <a:gd name="T60" fmla="*/ 23 w 70"/>
                  <a:gd name="T61" fmla="*/ 56 h 70"/>
                  <a:gd name="T62" fmla="*/ 34 w 70"/>
                  <a:gd name="T63" fmla="*/ 64 h 70"/>
                  <a:gd name="T64" fmla="*/ 26 w 70"/>
                  <a:gd name="T65" fmla="*/ 56 h 70"/>
                  <a:gd name="T66" fmla="*/ 34 w 70"/>
                  <a:gd name="T67" fmla="*/ 64 h 70"/>
                  <a:gd name="T68" fmla="*/ 9 w 70"/>
                  <a:gd name="T69" fmla="*/ 50 h 70"/>
                  <a:gd name="T70" fmla="*/ 62 w 70"/>
                  <a:gd name="T71" fmla="*/ 44 h 70"/>
                  <a:gd name="T72" fmla="*/ 16 w 70"/>
                  <a:gd name="T73" fmla="*/ 39 h 70"/>
                  <a:gd name="T74" fmla="*/ 23 w 70"/>
                  <a:gd name="T75" fmla="*/ 31 h 70"/>
                  <a:gd name="T76" fmla="*/ 16 w 70"/>
                  <a:gd name="T77" fmla="*/ 39 h 70"/>
                  <a:gd name="T78" fmla="*/ 26 w 70"/>
                  <a:gd name="T79" fmla="*/ 31 h 70"/>
                  <a:gd name="T80" fmla="*/ 34 w 70"/>
                  <a:gd name="T81" fmla="*/ 39 h 70"/>
                  <a:gd name="T82" fmla="*/ 62 w 70"/>
                  <a:gd name="T83" fmla="*/ 25 h 70"/>
                  <a:gd name="T84" fmla="*/ 9 w 70"/>
                  <a:gd name="T85" fmla="*/ 19 h 70"/>
                  <a:gd name="T86" fmla="*/ 62 w 70"/>
                  <a:gd name="T87"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 h="70">
                    <a:moveTo>
                      <a:pt x="70" y="66"/>
                    </a:moveTo>
                    <a:cubicBezTo>
                      <a:pt x="70" y="55"/>
                      <a:pt x="70" y="55"/>
                      <a:pt x="70" y="55"/>
                    </a:cubicBezTo>
                    <a:cubicBezTo>
                      <a:pt x="70" y="52"/>
                      <a:pt x="68" y="50"/>
                      <a:pt x="65" y="50"/>
                    </a:cubicBezTo>
                    <a:cubicBezTo>
                      <a:pt x="65" y="50"/>
                      <a:pt x="65" y="50"/>
                      <a:pt x="65" y="50"/>
                    </a:cubicBezTo>
                    <a:cubicBezTo>
                      <a:pt x="65" y="44"/>
                      <a:pt x="65" y="44"/>
                      <a:pt x="65" y="44"/>
                    </a:cubicBezTo>
                    <a:cubicBezTo>
                      <a:pt x="65" y="44"/>
                      <a:pt x="65" y="44"/>
                      <a:pt x="65" y="44"/>
                    </a:cubicBezTo>
                    <a:cubicBezTo>
                      <a:pt x="68" y="44"/>
                      <a:pt x="70" y="42"/>
                      <a:pt x="70" y="40"/>
                    </a:cubicBezTo>
                    <a:cubicBezTo>
                      <a:pt x="70" y="29"/>
                      <a:pt x="70" y="29"/>
                      <a:pt x="70" y="29"/>
                    </a:cubicBezTo>
                    <a:cubicBezTo>
                      <a:pt x="70" y="27"/>
                      <a:pt x="68" y="25"/>
                      <a:pt x="65" y="25"/>
                    </a:cubicBezTo>
                    <a:cubicBezTo>
                      <a:pt x="65" y="25"/>
                      <a:pt x="65" y="25"/>
                      <a:pt x="65" y="25"/>
                    </a:cubicBezTo>
                    <a:cubicBezTo>
                      <a:pt x="65" y="19"/>
                      <a:pt x="65" y="19"/>
                      <a:pt x="65" y="19"/>
                    </a:cubicBezTo>
                    <a:cubicBezTo>
                      <a:pt x="65" y="19"/>
                      <a:pt x="65" y="19"/>
                      <a:pt x="65" y="19"/>
                    </a:cubicBezTo>
                    <a:cubicBezTo>
                      <a:pt x="68" y="19"/>
                      <a:pt x="70" y="17"/>
                      <a:pt x="70" y="15"/>
                    </a:cubicBezTo>
                    <a:cubicBezTo>
                      <a:pt x="70" y="4"/>
                      <a:pt x="70" y="4"/>
                      <a:pt x="70" y="4"/>
                    </a:cubicBezTo>
                    <a:cubicBezTo>
                      <a:pt x="70" y="2"/>
                      <a:pt x="68" y="0"/>
                      <a:pt x="65" y="0"/>
                    </a:cubicBezTo>
                    <a:cubicBezTo>
                      <a:pt x="5" y="0"/>
                      <a:pt x="5" y="0"/>
                      <a:pt x="5" y="0"/>
                    </a:cubicBezTo>
                    <a:cubicBezTo>
                      <a:pt x="2" y="0"/>
                      <a:pt x="0" y="2"/>
                      <a:pt x="0" y="4"/>
                    </a:cubicBezTo>
                    <a:cubicBezTo>
                      <a:pt x="0" y="15"/>
                      <a:pt x="0" y="15"/>
                      <a:pt x="0" y="15"/>
                    </a:cubicBezTo>
                    <a:cubicBezTo>
                      <a:pt x="0" y="17"/>
                      <a:pt x="2" y="19"/>
                      <a:pt x="5" y="19"/>
                    </a:cubicBezTo>
                    <a:cubicBezTo>
                      <a:pt x="6" y="19"/>
                      <a:pt x="6" y="19"/>
                      <a:pt x="6" y="19"/>
                    </a:cubicBezTo>
                    <a:cubicBezTo>
                      <a:pt x="6" y="25"/>
                      <a:pt x="6" y="25"/>
                      <a:pt x="6" y="25"/>
                    </a:cubicBezTo>
                    <a:cubicBezTo>
                      <a:pt x="5" y="25"/>
                      <a:pt x="5" y="25"/>
                      <a:pt x="5" y="25"/>
                    </a:cubicBezTo>
                    <a:cubicBezTo>
                      <a:pt x="2" y="25"/>
                      <a:pt x="0" y="27"/>
                      <a:pt x="0" y="29"/>
                    </a:cubicBezTo>
                    <a:cubicBezTo>
                      <a:pt x="0" y="40"/>
                      <a:pt x="0" y="40"/>
                      <a:pt x="0" y="40"/>
                    </a:cubicBezTo>
                    <a:cubicBezTo>
                      <a:pt x="0" y="42"/>
                      <a:pt x="2" y="44"/>
                      <a:pt x="5" y="44"/>
                    </a:cubicBezTo>
                    <a:cubicBezTo>
                      <a:pt x="6" y="44"/>
                      <a:pt x="6" y="44"/>
                      <a:pt x="6" y="44"/>
                    </a:cubicBezTo>
                    <a:cubicBezTo>
                      <a:pt x="6" y="50"/>
                      <a:pt x="6" y="50"/>
                      <a:pt x="6" y="50"/>
                    </a:cubicBezTo>
                    <a:cubicBezTo>
                      <a:pt x="5" y="50"/>
                      <a:pt x="5" y="50"/>
                      <a:pt x="5" y="50"/>
                    </a:cubicBezTo>
                    <a:cubicBezTo>
                      <a:pt x="2" y="50"/>
                      <a:pt x="0" y="52"/>
                      <a:pt x="0" y="55"/>
                    </a:cubicBezTo>
                    <a:cubicBezTo>
                      <a:pt x="0" y="66"/>
                      <a:pt x="0" y="66"/>
                      <a:pt x="0" y="66"/>
                    </a:cubicBezTo>
                    <a:cubicBezTo>
                      <a:pt x="0" y="68"/>
                      <a:pt x="2" y="70"/>
                      <a:pt x="5" y="70"/>
                    </a:cubicBezTo>
                    <a:cubicBezTo>
                      <a:pt x="65" y="70"/>
                      <a:pt x="65" y="70"/>
                      <a:pt x="65" y="70"/>
                    </a:cubicBezTo>
                    <a:cubicBezTo>
                      <a:pt x="68" y="70"/>
                      <a:pt x="70" y="68"/>
                      <a:pt x="70" y="66"/>
                    </a:cubicBezTo>
                    <a:close/>
                    <a:moveTo>
                      <a:pt x="26" y="6"/>
                    </a:moveTo>
                    <a:cubicBezTo>
                      <a:pt x="33" y="6"/>
                      <a:pt x="33" y="6"/>
                      <a:pt x="33" y="6"/>
                    </a:cubicBezTo>
                    <a:cubicBezTo>
                      <a:pt x="33" y="14"/>
                      <a:pt x="33" y="14"/>
                      <a:pt x="33" y="14"/>
                    </a:cubicBezTo>
                    <a:cubicBezTo>
                      <a:pt x="26" y="14"/>
                      <a:pt x="26" y="14"/>
                      <a:pt x="26" y="14"/>
                    </a:cubicBezTo>
                    <a:lnTo>
                      <a:pt x="26" y="6"/>
                    </a:lnTo>
                    <a:close/>
                    <a:moveTo>
                      <a:pt x="16" y="6"/>
                    </a:moveTo>
                    <a:cubicBezTo>
                      <a:pt x="23" y="6"/>
                      <a:pt x="23" y="6"/>
                      <a:pt x="23" y="6"/>
                    </a:cubicBezTo>
                    <a:cubicBezTo>
                      <a:pt x="23" y="14"/>
                      <a:pt x="23" y="14"/>
                      <a:pt x="23" y="14"/>
                    </a:cubicBezTo>
                    <a:cubicBezTo>
                      <a:pt x="16" y="14"/>
                      <a:pt x="16" y="14"/>
                      <a:pt x="16" y="14"/>
                    </a:cubicBezTo>
                    <a:lnTo>
                      <a:pt x="16" y="6"/>
                    </a:lnTo>
                    <a:close/>
                    <a:moveTo>
                      <a:pt x="5" y="14"/>
                    </a:moveTo>
                    <a:cubicBezTo>
                      <a:pt x="5" y="6"/>
                      <a:pt x="5" y="6"/>
                      <a:pt x="5" y="6"/>
                    </a:cubicBezTo>
                    <a:cubicBezTo>
                      <a:pt x="13" y="6"/>
                      <a:pt x="13" y="6"/>
                      <a:pt x="13" y="6"/>
                    </a:cubicBezTo>
                    <a:cubicBezTo>
                      <a:pt x="13" y="14"/>
                      <a:pt x="13" y="14"/>
                      <a:pt x="13" y="14"/>
                    </a:cubicBezTo>
                    <a:lnTo>
                      <a:pt x="5" y="14"/>
                    </a:lnTo>
                    <a:close/>
                    <a:moveTo>
                      <a:pt x="5" y="39"/>
                    </a:moveTo>
                    <a:cubicBezTo>
                      <a:pt x="5" y="31"/>
                      <a:pt x="5" y="31"/>
                      <a:pt x="5" y="31"/>
                    </a:cubicBezTo>
                    <a:cubicBezTo>
                      <a:pt x="13" y="31"/>
                      <a:pt x="13" y="31"/>
                      <a:pt x="13" y="31"/>
                    </a:cubicBezTo>
                    <a:cubicBezTo>
                      <a:pt x="13" y="39"/>
                      <a:pt x="13" y="39"/>
                      <a:pt x="13" y="39"/>
                    </a:cubicBezTo>
                    <a:lnTo>
                      <a:pt x="5" y="39"/>
                    </a:lnTo>
                    <a:close/>
                    <a:moveTo>
                      <a:pt x="13" y="64"/>
                    </a:moveTo>
                    <a:cubicBezTo>
                      <a:pt x="5" y="64"/>
                      <a:pt x="5" y="64"/>
                      <a:pt x="5" y="64"/>
                    </a:cubicBezTo>
                    <a:cubicBezTo>
                      <a:pt x="5" y="56"/>
                      <a:pt x="5" y="56"/>
                      <a:pt x="5" y="56"/>
                    </a:cubicBezTo>
                    <a:cubicBezTo>
                      <a:pt x="13" y="56"/>
                      <a:pt x="13" y="56"/>
                      <a:pt x="13" y="56"/>
                    </a:cubicBezTo>
                    <a:lnTo>
                      <a:pt x="13" y="64"/>
                    </a:lnTo>
                    <a:close/>
                    <a:moveTo>
                      <a:pt x="23" y="64"/>
                    </a:moveTo>
                    <a:cubicBezTo>
                      <a:pt x="16" y="64"/>
                      <a:pt x="16" y="64"/>
                      <a:pt x="16" y="64"/>
                    </a:cubicBezTo>
                    <a:cubicBezTo>
                      <a:pt x="16" y="56"/>
                      <a:pt x="16" y="56"/>
                      <a:pt x="16" y="56"/>
                    </a:cubicBezTo>
                    <a:cubicBezTo>
                      <a:pt x="23" y="56"/>
                      <a:pt x="23" y="56"/>
                      <a:pt x="23" y="56"/>
                    </a:cubicBezTo>
                    <a:lnTo>
                      <a:pt x="23" y="64"/>
                    </a:lnTo>
                    <a:close/>
                    <a:moveTo>
                      <a:pt x="34" y="64"/>
                    </a:moveTo>
                    <a:cubicBezTo>
                      <a:pt x="26" y="64"/>
                      <a:pt x="26" y="64"/>
                      <a:pt x="26" y="64"/>
                    </a:cubicBezTo>
                    <a:cubicBezTo>
                      <a:pt x="26" y="56"/>
                      <a:pt x="26" y="56"/>
                      <a:pt x="26" y="56"/>
                    </a:cubicBezTo>
                    <a:cubicBezTo>
                      <a:pt x="34" y="56"/>
                      <a:pt x="34" y="56"/>
                      <a:pt x="34" y="56"/>
                    </a:cubicBezTo>
                    <a:lnTo>
                      <a:pt x="34" y="64"/>
                    </a:lnTo>
                    <a:close/>
                    <a:moveTo>
                      <a:pt x="62" y="50"/>
                    </a:moveTo>
                    <a:cubicBezTo>
                      <a:pt x="9" y="50"/>
                      <a:pt x="9" y="50"/>
                      <a:pt x="9" y="50"/>
                    </a:cubicBezTo>
                    <a:cubicBezTo>
                      <a:pt x="9" y="44"/>
                      <a:pt x="9" y="44"/>
                      <a:pt x="9" y="44"/>
                    </a:cubicBezTo>
                    <a:cubicBezTo>
                      <a:pt x="62" y="44"/>
                      <a:pt x="62" y="44"/>
                      <a:pt x="62" y="44"/>
                    </a:cubicBezTo>
                    <a:lnTo>
                      <a:pt x="62" y="50"/>
                    </a:lnTo>
                    <a:close/>
                    <a:moveTo>
                      <a:pt x="16" y="39"/>
                    </a:moveTo>
                    <a:cubicBezTo>
                      <a:pt x="16" y="31"/>
                      <a:pt x="16" y="31"/>
                      <a:pt x="16" y="31"/>
                    </a:cubicBezTo>
                    <a:cubicBezTo>
                      <a:pt x="23" y="31"/>
                      <a:pt x="23" y="31"/>
                      <a:pt x="23" y="31"/>
                    </a:cubicBezTo>
                    <a:cubicBezTo>
                      <a:pt x="23" y="39"/>
                      <a:pt x="23" y="39"/>
                      <a:pt x="23" y="39"/>
                    </a:cubicBezTo>
                    <a:lnTo>
                      <a:pt x="16" y="39"/>
                    </a:lnTo>
                    <a:close/>
                    <a:moveTo>
                      <a:pt x="26" y="39"/>
                    </a:moveTo>
                    <a:cubicBezTo>
                      <a:pt x="26" y="31"/>
                      <a:pt x="26" y="31"/>
                      <a:pt x="26" y="31"/>
                    </a:cubicBezTo>
                    <a:cubicBezTo>
                      <a:pt x="34" y="31"/>
                      <a:pt x="34" y="31"/>
                      <a:pt x="34" y="31"/>
                    </a:cubicBezTo>
                    <a:cubicBezTo>
                      <a:pt x="34" y="39"/>
                      <a:pt x="34" y="39"/>
                      <a:pt x="34" y="39"/>
                    </a:cubicBezTo>
                    <a:lnTo>
                      <a:pt x="26" y="39"/>
                    </a:lnTo>
                    <a:close/>
                    <a:moveTo>
                      <a:pt x="62" y="25"/>
                    </a:moveTo>
                    <a:cubicBezTo>
                      <a:pt x="9" y="25"/>
                      <a:pt x="9" y="25"/>
                      <a:pt x="9" y="25"/>
                    </a:cubicBezTo>
                    <a:cubicBezTo>
                      <a:pt x="9" y="19"/>
                      <a:pt x="9" y="19"/>
                      <a:pt x="9" y="19"/>
                    </a:cubicBezTo>
                    <a:cubicBezTo>
                      <a:pt x="62" y="19"/>
                      <a:pt x="62" y="19"/>
                      <a:pt x="62" y="19"/>
                    </a:cubicBezTo>
                    <a:lnTo>
                      <a:pt x="62" y="25"/>
                    </a:lnTo>
                    <a:close/>
                  </a:path>
                </a:pathLst>
              </a:custGeom>
              <a:solidFill>
                <a:srgbClr val="01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latin typeface="等线" panose="020F0502020204030204"/>
                </a:endParaRPr>
              </a:p>
            </p:txBody>
          </p:sp>
          <p:sp>
            <p:nvSpPr>
              <p:cNvPr id="101" name="Freeform 42"/>
              <p:cNvSpPr>
                <a:spLocks noEditPoints="1"/>
              </p:cNvSpPr>
              <p:nvPr/>
            </p:nvSpPr>
            <p:spPr bwMode="auto">
              <a:xfrm>
                <a:off x="9262764" y="2872400"/>
                <a:ext cx="187325" cy="165100"/>
              </a:xfrm>
              <a:custGeom>
                <a:avLst/>
                <a:gdLst>
                  <a:gd name="T0" fmla="*/ 3 w 50"/>
                  <a:gd name="T1" fmla="*/ 36 h 44"/>
                  <a:gd name="T2" fmla="*/ 19 w 50"/>
                  <a:gd name="T3" fmla="*/ 36 h 44"/>
                  <a:gd name="T4" fmla="*/ 19 w 50"/>
                  <a:gd name="T5" fmla="*/ 41 h 44"/>
                  <a:gd name="T6" fmla="*/ 13 w 50"/>
                  <a:gd name="T7" fmla="*/ 41 h 44"/>
                  <a:gd name="T8" fmla="*/ 10 w 50"/>
                  <a:gd name="T9" fmla="*/ 42 h 44"/>
                  <a:gd name="T10" fmla="*/ 10 w 50"/>
                  <a:gd name="T11" fmla="*/ 44 h 44"/>
                  <a:gd name="T12" fmla="*/ 40 w 50"/>
                  <a:gd name="T13" fmla="*/ 44 h 44"/>
                  <a:gd name="T14" fmla="*/ 40 w 50"/>
                  <a:gd name="T15" fmla="*/ 42 h 44"/>
                  <a:gd name="T16" fmla="*/ 37 w 50"/>
                  <a:gd name="T17" fmla="*/ 41 h 44"/>
                  <a:gd name="T18" fmla="*/ 31 w 50"/>
                  <a:gd name="T19" fmla="*/ 41 h 44"/>
                  <a:gd name="T20" fmla="*/ 31 w 50"/>
                  <a:gd name="T21" fmla="*/ 36 h 44"/>
                  <a:gd name="T22" fmla="*/ 47 w 50"/>
                  <a:gd name="T23" fmla="*/ 36 h 44"/>
                  <a:gd name="T24" fmla="*/ 50 w 50"/>
                  <a:gd name="T25" fmla="*/ 33 h 44"/>
                  <a:gd name="T26" fmla="*/ 50 w 50"/>
                  <a:gd name="T27" fmla="*/ 3 h 44"/>
                  <a:gd name="T28" fmla="*/ 47 w 50"/>
                  <a:gd name="T29" fmla="*/ 0 h 44"/>
                  <a:gd name="T30" fmla="*/ 3 w 50"/>
                  <a:gd name="T31" fmla="*/ 0 h 44"/>
                  <a:gd name="T32" fmla="*/ 0 w 50"/>
                  <a:gd name="T33" fmla="*/ 3 h 44"/>
                  <a:gd name="T34" fmla="*/ 0 w 50"/>
                  <a:gd name="T35" fmla="*/ 33 h 44"/>
                  <a:gd name="T36" fmla="*/ 3 w 50"/>
                  <a:gd name="T37" fmla="*/ 36 h 44"/>
                  <a:gd name="T38" fmla="*/ 3 w 50"/>
                  <a:gd name="T39" fmla="*/ 3 h 44"/>
                  <a:gd name="T40" fmla="*/ 47 w 50"/>
                  <a:gd name="T41" fmla="*/ 3 h 44"/>
                  <a:gd name="T42" fmla="*/ 47 w 50"/>
                  <a:gd name="T43" fmla="*/ 33 h 44"/>
                  <a:gd name="T44" fmla="*/ 3 w 50"/>
                  <a:gd name="T45" fmla="*/ 33 h 44"/>
                  <a:gd name="T46" fmla="*/ 3 w 50"/>
                  <a:gd name="T4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4">
                    <a:moveTo>
                      <a:pt x="3" y="36"/>
                    </a:moveTo>
                    <a:cubicBezTo>
                      <a:pt x="19" y="36"/>
                      <a:pt x="19" y="36"/>
                      <a:pt x="19" y="36"/>
                    </a:cubicBezTo>
                    <a:cubicBezTo>
                      <a:pt x="19" y="41"/>
                      <a:pt x="19" y="41"/>
                      <a:pt x="19" y="41"/>
                    </a:cubicBezTo>
                    <a:cubicBezTo>
                      <a:pt x="13" y="41"/>
                      <a:pt x="13" y="41"/>
                      <a:pt x="13" y="41"/>
                    </a:cubicBezTo>
                    <a:cubicBezTo>
                      <a:pt x="11" y="41"/>
                      <a:pt x="10" y="41"/>
                      <a:pt x="10" y="42"/>
                    </a:cubicBezTo>
                    <a:cubicBezTo>
                      <a:pt x="10" y="44"/>
                      <a:pt x="10" y="44"/>
                      <a:pt x="10" y="44"/>
                    </a:cubicBezTo>
                    <a:cubicBezTo>
                      <a:pt x="40" y="44"/>
                      <a:pt x="40" y="44"/>
                      <a:pt x="40" y="44"/>
                    </a:cubicBezTo>
                    <a:cubicBezTo>
                      <a:pt x="40" y="42"/>
                      <a:pt x="40" y="42"/>
                      <a:pt x="40" y="42"/>
                    </a:cubicBezTo>
                    <a:cubicBezTo>
                      <a:pt x="40" y="41"/>
                      <a:pt x="39" y="41"/>
                      <a:pt x="37" y="41"/>
                    </a:cubicBezTo>
                    <a:cubicBezTo>
                      <a:pt x="31" y="41"/>
                      <a:pt x="31" y="41"/>
                      <a:pt x="31" y="41"/>
                    </a:cubicBezTo>
                    <a:cubicBezTo>
                      <a:pt x="31" y="36"/>
                      <a:pt x="31" y="36"/>
                      <a:pt x="31" y="36"/>
                    </a:cubicBezTo>
                    <a:cubicBezTo>
                      <a:pt x="47" y="36"/>
                      <a:pt x="47" y="36"/>
                      <a:pt x="47" y="36"/>
                    </a:cubicBezTo>
                    <a:cubicBezTo>
                      <a:pt x="49" y="36"/>
                      <a:pt x="50" y="35"/>
                      <a:pt x="50" y="33"/>
                    </a:cubicBezTo>
                    <a:cubicBezTo>
                      <a:pt x="50" y="3"/>
                      <a:pt x="50" y="3"/>
                      <a:pt x="50" y="3"/>
                    </a:cubicBezTo>
                    <a:cubicBezTo>
                      <a:pt x="50" y="1"/>
                      <a:pt x="49" y="0"/>
                      <a:pt x="47" y="0"/>
                    </a:cubicBezTo>
                    <a:cubicBezTo>
                      <a:pt x="3" y="0"/>
                      <a:pt x="3" y="0"/>
                      <a:pt x="3" y="0"/>
                    </a:cubicBezTo>
                    <a:cubicBezTo>
                      <a:pt x="1" y="0"/>
                      <a:pt x="0" y="1"/>
                      <a:pt x="0" y="3"/>
                    </a:cubicBezTo>
                    <a:cubicBezTo>
                      <a:pt x="0" y="33"/>
                      <a:pt x="0" y="33"/>
                      <a:pt x="0" y="33"/>
                    </a:cubicBezTo>
                    <a:cubicBezTo>
                      <a:pt x="0" y="35"/>
                      <a:pt x="1" y="36"/>
                      <a:pt x="3" y="36"/>
                    </a:cubicBezTo>
                    <a:close/>
                    <a:moveTo>
                      <a:pt x="3" y="3"/>
                    </a:moveTo>
                    <a:cubicBezTo>
                      <a:pt x="47" y="3"/>
                      <a:pt x="47" y="3"/>
                      <a:pt x="47" y="3"/>
                    </a:cubicBezTo>
                    <a:cubicBezTo>
                      <a:pt x="47" y="33"/>
                      <a:pt x="47" y="33"/>
                      <a:pt x="47" y="33"/>
                    </a:cubicBezTo>
                    <a:cubicBezTo>
                      <a:pt x="3" y="33"/>
                      <a:pt x="3" y="33"/>
                      <a:pt x="3" y="33"/>
                    </a:cubicBezTo>
                    <a:lnTo>
                      <a:pt x="3" y="3"/>
                    </a:lnTo>
                    <a:close/>
                  </a:path>
                </a:pathLst>
              </a:custGeom>
              <a:solidFill>
                <a:srgbClr val="01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latin typeface="等线" panose="020F0502020204030204"/>
                </a:endParaRPr>
              </a:p>
            </p:txBody>
          </p:sp>
          <p:sp>
            <p:nvSpPr>
              <p:cNvPr id="102" name="Freeform 43"/>
              <p:cNvSpPr>
                <a:spLocks noEditPoints="1"/>
              </p:cNvSpPr>
              <p:nvPr/>
            </p:nvSpPr>
            <p:spPr bwMode="auto">
              <a:xfrm>
                <a:off x="9262764" y="3397863"/>
                <a:ext cx="187325" cy="161925"/>
              </a:xfrm>
              <a:custGeom>
                <a:avLst/>
                <a:gdLst>
                  <a:gd name="T0" fmla="*/ 47 w 50"/>
                  <a:gd name="T1" fmla="*/ 0 h 43"/>
                  <a:gd name="T2" fmla="*/ 3 w 50"/>
                  <a:gd name="T3" fmla="*/ 0 h 43"/>
                  <a:gd name="T4" fmla="*/ 0 w 50"/>
                  <a:gd name="T5" fmla="*/ 2 h 43"/>
                  <a:gd name="T6" fmla="*/ 0 w 50"/>
                  <a:gd name="T7" fmla="*/ 33 h 43"/>
                  <a:gd name="T8" fmla="*/ 3 w 50"/>
                  <a:gd name="T9" fmla="*/ 36 h 43"/>
                  <a:gd name="T10" fmla="*/ 19 w 50"/>
                  <a:gd name="T11" fmla="*/ 36 h 43"/>
                  <a:gd name="T12" fmla="*/ 19 w 50"/>
                  <a:gd name="T13" fmla="*/ 40 h 43"/>
                  <a:gd name="T14" fmla="*/ 13 w 50"/>
                  <a:gd name="T15" fmla="*/ 40 h 43"/>
                  <a:gd name="T16" fmla="*/ 10 w 50"/>
                  <a:gd name="T17" fmla="*/ 42 h 43"/>
                  <a:gd name="T18" fmla="*/ 10 w 50"/>
                  <a:gd name="T19" fmla="*/ 43 h 43"/>
                  <a:gd name="T20" fmla="*/ 40 w 50"/>
                  <a:gd name="T21" fmla="*/ 43 h 43"/>
                  <a:gd name="T22" fmla="*/ 40 w 50"/>
                  <a:gd name="T23" fmla="*/ 42 h 43"/>
                  <a:gd name="T24" fmla="*/ 37 w 50"/>
                  <a:gd name="T25" fmla="*/ 40 h 43"/>
                  <a:gd name="T26" fmla="*/ 31 w 50"/>
                  <a:gd name="T27" fmla="*/ 40 h 43"/>
                  <a:gd name="T28" fmla="*/ 31 w 50"/>
                  <a:gd name="T29" fmla="*/ 36 h 43"/>
                  <a:gd name="T30" fmla="*/ 47 w 50"/>
                  <a:gd name="T31" fmla="*/ 36 h 43"/>
                  <a:gd name="T32" fmla="*/ 50 w 50"/>
                  <a:gd name="T33" fmla="*/ 33 h 43"/>
                  <a:gd name="T34" fmla="*/ 50 w 50"/>
                  <a:gd name="T35" fmla="*/ 2 h 43"/>
                  <a:gd name="T36" fmla="*/ 47 w 50"/>
                  <a:gd name="T37" fmla="*/ 0 h 43"/>
                  <a:gd name="T38" fmla="*/ 47 w 50"/>
                  <a:gd name="T39" fmla="*/ 33 h 43"/>
                  <a:gd name="T40" fmla="*/ 3 w 50"/>
                  <a:gd name="T41" fmla="*/ 33 h 43"/>
                  <a:gd name="T42" fmla="*/ 3 w 50"/>
                  <a:gd name="T43" fmla="*/ 3 h 43"/>
                  <a:gd name="T44" fmla="*/ 47 w 50"/>
                  <a:gd name="T45" fmla="*/ 3 h 43"/>
                  <a:gd name="T46" fmla="*/ 47 w 50"/>
                  <a:gd name="T47" fmla="*/ 3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47" y="0"/>
                    </a:moveTo>
                    <a:cubicBezTo>
                      <a:pt x="3" y="0"/>
                      <a:pt x="3" y="0"/>
                      <a:pt x="3" y="0"/>
                    </a:cubicBezTo>
                    <a:cubicBezTo>
                      <a:pt x="1" y="0"/>
                      <a:pt x="0" y="1"/>
                      <a:pt x="0" y="2"/>
                    </a:cubicBezTo>
                    <a:cubicBezTo>
                      <a:pt x="0" y="33"/>
                      <a:pt x="0" y="33"/>
                      <a:pt x="0" y="33"/>
                    </a:cubicBezTo>
                    <a:cubicBezTo>
                      <a:pt x="0" y="35"/>
                      <a:pt x="1" y="36"/>
                      <a:pt x="3" y="36"/>
                    </a:cubicBezTo>
                    <a:cubicBezTo>
                      <a:pt x="19" y="36"/>
                      <a:pt x="19" y="36"/>
                      <a:pt x="19" y="36"/>
                    </a:cubicBezTo>
                    <a:cubicBezTo>
                      <a:pt x="19" y="40"/>
                      <a:pt x="19" y="40"/>
                      <a:pt x="19" y="40"/>
                    </a:cubicBezTo>
                    <a:cubicBezTo>
                      <a:pt x="13" y="40"/>
                      <a:pt x="13" y="40"/>
                      <a:pt x="13" y="40"/>
                    </a:cubicBezTo>
                    <a:cubicBezTo>
                      <a:pt x="11" y="40"/>
                      <a:pt x="10" y="41"/>
                      <a:pt x="10" y="42"/>
                    </a:cubicBezTo>
                    <a:cubicBezTo>
                      <a:pt x="10" y="43"/>
                      <a:pt x="10" y="43"/>
                      <a:pt x="10" y="43"/>
                    </a:cubicBezTo>
                    <a:cubicBezTo>
                      <a:pt x="40" y="43"/>
                      <a:pt x="40" y="43"/>
                      <a:pt x="40" y="43"/>
                    </a:cubicBezTo>
                    <a:cubicBezTo>
                      <a:pt x="40" y="42"/>
                      <a:pt x="40" y="42"/>
                      <a:pt x="40" y="42"/>
                    </a:cubicBezTo>
                    <a:cubicBezTo>
                      <a:pt x="40" y="41"/>
                      <a:pt x="39" y="40"/>
                      <a:pt x="37" y="40"/>
                    </a:cubicBezTo>
                    <a:cubicBezTo>
                      <a:pt x="31" y="40"/>
                      <a:pt x="31" y="40"/>
                      <a:pt x="31" y="40"/>
                    </a:cubicBezTo>
                    <a:cubicBezTo>
                      <a:pt x="31" y="36"/>
                      <a:pt x="31" y="36"/>
                      <a:pt x="31" y="36"/>
                    </a:cubicBezTo>
                    <a:cubicBezTo>
                      <a:pt x="47" y="36"/>
                      <a:pt x="47" y="36"/>
                      <a:pt x="47" y="36"/>
                    </a:cubicBezTo>
                    <a:cubicBezTo>
                      <a:pt x="49" y="36"/>
                      <a:pt x="50" y="35"/>
                      <a:pt x="50" y="33"/>
                    </a:cubicBezTo>
                    <a:cubicBezTo>
                      <a:pt x="50" y="2"/>
                      <a:pt x="50" y="2"/>
                      <a:pt x="50" y="2"/>
                    </a:cubicBezTo>
                    <a:cubicBezTo>
                      <a:pt x="50" y="1"/>
                      <a:pt x="49" y="0"/>
                      <a:pt x="47" y="0"/>
                    </a:cubicBezTo>
                    <a:close/>
                    <a:moveTo>
                      <a:pt x="47" y="33"/>
                    </a:moveTo>
                    <a:cubicBezTo>
                      <a:pt x="3" y="33"/>
                      <a:pt x="3" y="33"/>
                      <a:pt x="3" y="33"/>
                    </a:cubicBezTo>
                    <a:cubicBezTo>
                      <a:pt x="3" y="3"/>
                      <a:pt x="3" y="3"/>
                      <a:pt x="3" y="3"/>
                    </a:cubicBezTo>
                    <a:cubicBezTo>
                      <a:pt x="47" y="3"/>
                      <a:pt x="47" y="3"/>
                      <a:pt x="47" y="3"/>
                    </a:cubicBezTo>
                    <a:lnTo>
                      <a:pt x="47" y="33"/>
                    </a:lnTo>
                    <a:close/>
                  </a:path>
                </a:pathLst>
              </a:custGeom>
              <a:solidFill>
                <a:srgbClr val="01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latin typeface="等线" panose="020F0502020204030204"/>
                </a:endParaRPr>
              </a:p>
            </p:txBody>
          </p:sp>
          <p:sp>
            <p:nvSpPr>
              <p:cNvPr id="103" name="Freeform 44"/>
              <p:cNvSpPr>
                <a:spLocks/>
              </p:cNvSpPr>
              <p:nvPr/>
            </p:nvSpPr>
            <p:spPr bwMode="auto">
              <a:xfrm>
                <a:off x="9284989" y="3053375"/>
                <a:ext cx="203200" cy="333375"/>
              </a:xfrm>
              <a:custGeom>
                <a:avLst/>
                <a:gdLst>
                  <a:gd name="T0" fmla="*/ 51 w 54"/>
                  <a:gd name="T1" fmla="*/ 41 h 89"/>
                  <a:gd name="T2" fmla="*/ 25 w 54"/>
                  <a:gd name="T3" fmla="*/ 41 h 89"/>
                  <a:gd name="T4" fmla="*/ 25 w 54"/>
                  <a:gd name="T5" fmla="*/ 31 h 89"/>
                  <a:gd name="T6" fmla="*/ 23 w 54"/>
                  <a:gd name="T7" fmla="*/ 29 h 89"/>
                  <a:gd name="T8" fmla="*/ 22 w 54"/>
                  <a:gd name="T9" fmla="*/ 29 h 89"/>
                  <a:gd name="T10" fmla="*/ 22 w 54"/>
                  <a:gd name="T11" fmla="*/ 3 h 89"/>
                  <a:gd name="T12" fmla="*/ 19 w 54"/>
                  <a:gd name="T13" fmla="*/ 0 h 89"/>
                  <a:gd name="T14" fmla="*/ 15 w 54"/>
                  <a:gd name="T15" fmla="*/ 3 h 89"/>
                  <a:gd name="T16" fmla="*/ 15 w 54"/>
                  <a:gd name="T17" fmla="*/ 29 h 89"/>
                  <a:gd name="T18" fmla="*/ 14 w 54"/>
                  <a:gd name="T19" fmla="*/ 29 h 89"/>
                  <a:gd name="T20" fmla="*/ 12 w 54"/>
                  <a:gd name="T21" fmla="*/ 31 h 89"/>
                  <a:gd name="T22" fmla="*/ 12 w 54"/>
                  <a:gd name="T23" fmla="*/ 41 h 89"/>
                  <a:gd name="T24" fmla="*/ 0 w 54"/>
                  <a:gd name="T25" fmla="*/ 41 h 89"/>
                  <a:gd name="T26" fmla="*/ 0 w 54"/>
                  <a:gd name="T27" fmla="*/ 47 h 89"/>
                  <a:gd name="T28" fmla="*/ 12 w 54"/>
                  <a:gd name="T29" fmla="*/ 47 h 89"/>
                  <a:gd name="T30" fmla="*/ 12 w 54"/>
                  <a:gd name="T31" fmla="*/ 57 h 89"/>
                  <a:gd name="T32" fmla="*/ 14 w 54"/>
                  <a:gd name="T33" fmla="*/ 60 h 89"/>
                  <a:gd name="T34" fmla="*/ 15 w 54"/>
                  <a:gd name="T35" fmla="*/ 60 h 89"/>
                  <a:gd name="T36" fmla="*/ 15 w 54"/>
                  <a:gd name="T37" fmla="*/ 86 h 89"/>
                  <a:gd name="T38" fmla="*/ 19 w 54"/>
                  <a:gd name="T39" fmla="*/ 89 h 89"/>
                  <a:gd name="T40" fmla="*/ 22 w 54"/>
                  <a:gd name="T41" fmla="*/ 86 h 89"/>
                  <a:gd name="T42" fmla="*/ 22 w 54"/>
                  <a:gd name="T43" fmla="*/ 60 h 89"/>
                  <a:gd name="T44" fmla="*/ 23 w 54"/>
                  <a:gd name="T45" fmla="*/ 60 h 89"/>
                  <a:gd name="T46" fmla="*/ 25 w 54"/>
                  <a:gd name="T47" fmla="*/ 57 h 89"/>
                  <a:gd name="T48" fmla="*/ 25 w 54"/>
                  <a:gd name="T49" fmla="*/ 48 h 89"/>
                  <a:gd name="T50" fmla="*/ 51 w 54"/>
                  <a:gd name="T51" fmla="*/ 48 h 89"/>
                  <a:gd name="T52" fmla="*/ 54 w 54"/>
                  <a:gd name="T53" fmla="*/ 44 h 89"/>
                  <a:gd name="T54" fmla="*/ 51 w 54"/>
                  <a:gd name="T55" fmla="*/ 4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89">
                    <a:moveTo>
                      <a:pt x="51" y="41"/>
                    </a:moveTo>
                    <a:cubicBezTo>
                      <a:pt x="25" y="41"/>
                      <a:pt x="25" y="41"/>
                      <a:pt x="25" y="41"/>
                    </a:cubicBezTo>
                    <a:cubicBezTo>
                      <a:pt x="25" y="31"/>
                      <a:pt x="25" y="31"/>
                      <a:pt x="25" y="31"/>
                    </a:cubicBezTo>
                    <a:cubicBezTo>
                      <a:pt x="25" y="30"/>
                      <a:pt x="24" y="29"/>
                      <a:pt x="23" y="29"/>
                    </a:cubicBezTo>
                    <a:cubicBezTo>
                      <a:pt x="22" y="29"/>
                      <a:pt x="22" y="29"/>
                      <a:pt x="22" y="29"/>
                    </a:cubicBezTo>
                    <a:cubicBezTo>
                      <a:pt x="22" y="3"/>
                      <a:pt x="22" y="3"/>
                      <a:pt x="22" y="3"/>
                    </a:cubicBezTo>
                    <a:cubicBezTo>
                      <a:pt x="22" y="1"/>
                      <a:pt x="20" y="0"/>
                      <a:pt x="19" y="0"/>
                    </a:cubicBezTo>
                    <a:cubicBezTo>
                      <a:pt x="17" y="0"/>
                      <a:pt x="15" y="1"/>
                      <a:pt x="15" y="3"/>
                    </a:cubicBezTo>
                    <a:cubicBezTo>
                      <a:pt x="15" y="29"/>
                      <a:pt x="15" y="29"/>
                      <a:pt x="15" y="29"/>
                    </a:cubicBezTo>
                    <a:cubicBezTo>
                      <a:pt x="14" y="29"/>
                      <a:pt x="14" y="29"/>
                      <a:pt x="14" y="29"/>
                    </a:cubicBezTo>
                    <a:cubicBezTo>
                      <a:pt x="13" y="29"/>
                      <a:pt x="12" y="30"/>
                      <a:pt x="12" y="31"/>
                    </a:cubicBezTo>
                    <a:cubicBezTo>
                      <a:pt x="12" y="41"/>
                      <a:pt x="12" y="41"/>
                      <a:pt x="12" y="41"/>
                    </a:cubicBezTo>
                    <a:cubicBezTo>
                      <a:pt x="0" y="41"/>
                      <a:pt x="0" y="41"/>
                      <a:pt x="0" y="41"/>
                    </a:cubicBezTo>
                    <a:cubicBezTo>
                      <a:pt x="0" y="47"/>
                      <a:pt x="0" y="47"/>
                      <a:pt x="0" y="47"/>
                    </a:cubicBezTo>
                    <a:cubicBezTo>
                      <a:pt x="12" y="47"/>
                      <a:pt x="12" y="47"/>
                      <a:pt x="12" y="47"/>
                    </a:cubicBezTo>
                    <a:cubicBezTo>
                      <a:pt x="12" y="57"/>
                      <a:pt x="12" y="57"/>
                      <a:pt x="12" y="57"/>
                    </a:cubicBezTo>
                    <a:cubicBezTo>
                      <a:pt x="12" y="59"/>
                      <a:pt x="13" y="60"/>
                      <a:pt x="14" y="60"/>
                    </a:cubicBezTo>
                    <a:cubicBezTo>
                      <a:pt x="15" y="60"/>
                      <a:pt x="15" y="60"/>
                      <a:pt x="15" y="60"/>
                    </a:cubicBezTo>
                    <a:cubicBezTo>
                      <a:pt x="15" y="86"/>
                      <a:pt x="15" y="86"/>
                      <a:pt x="15" y="86"/>
                    </a:cubicBezTo>
                    <a:cubicBezTo>
                      <a:pt x="15" y="87"/>
                      <a:pt x="17" y="89"/>
                      <a:pt x="19" y="89"/>
                    </a:cubicBezTo>
                    <a:cubicBezTo>
                      <a:pt x="20" y="89"/>
                      <a:pt x="22" y="87"/>
                      <a:pt x="22" y="86"/>
                    </a:cubicBezTo>
                    <a:cubicBezTo>
                      <a:pt x="22" y="60"/>
                      <a:pt x="22" y="60"/>
                      <a:pt x="22" y="60"/>
                    </a:cubicBezTo>
                    <a:cubicBezTo>
                      <a:pt x="23" y="60"/>
                      <a:pt x="23" y="60"/>
                      <a:pt x="23" y="60"/>
                    </a:cubicBezTo>
                    <a:cubicBezTo>
                      <a:pt x="24" y="60"/>
                      <a:pt x="25" y="59"/>
                      <a:pt x="25" y="57"/>
                    </a:cubicBezTo>
                    <a:cubicBezTo>
                      <a:pt x="25" y="48"/>
                      <a:pt x="25" y="48"/>
                      <a:pt x="25" y="48"/>
                    </a:cubicBezTo>
                    <a:cubicBezTo>
                      <a:pt x="51" y="48"/>
                      <a:pt x="51" y="48"/>
                      <a:pt x="51" y="48"/>
                    </a:cubicBezTo>
                    <a:cubicBezTo>
                      <a:pt x="52" y="48"/>
                      <a:pt x="54" y="46"/>
                      <a:pt x="54" y="44"/>
                    </a:cubicBezTo>
                    <a:cubicBezTo>
                      <a:pt x="54" y="43"/>
                      <a:pt x="52" y="41"/>
                      <a:pt x="51" y="41"/>
                    </a:cubicBezTo>
                    <a:close/>
                  </a:path>
                </a:pathLst>
              </a:custGeom>
              <a:solidFill>
                <a:srgbClr val="01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latin typeface="等线" panose="020F0502020204030204"/>
                </a:endParaRPr>
              </a:p>
            </p:txBody>
          </p:sp>
          <p:sp>
            <p:nvSpPr>
              <p:cNvPr id="104" name="Freeform 45"/>
              <p:cNvSpPr>
                <a:spLocks noEditPoints="1"/>
              </p:cNvSpPr>
              <p:nvPr/>
            </p:nvSpPr>
            <p:spPr bwMode="auto">
              <a:xfrm>
                <a:off x="9491364" y="3135925"/>
                <a:ext cx="192088" cy="165100"/>
              </a:xfrm>
              <a:custGeom>
                <a:avLst/>
                <a:gdLst>
                  <a:gd name="T0" fmla="*/ 48 w 51"/>
                  <a:gd name="T1" fmla="*/ 0 h 44"/>
                  <a:gd name="T2" fmla="*/ 3 w 51"/>
                  <a:gd name="T3" fmla="*/ 0 h 44"/>
                  <a:gd name="T4" fmla="*/ 0 w 51"/>
                  <a:gd name="T5" fmla="*/ 3 h 44"/>
                  <a:gd name="T6" fmla="*/ 0 w 51"/>
                  <a:gd name="T7" fmla="*/ 34 h 44"/>
                  <a:gd name="T8" fmla="*/ 3 w 51"/>
                  <a:gd name="T9" fmla="*/ 37 h 44"/>
                  <a:gd name="T10" fmla="*/ 19 w 51"/>
                  <a:gd name="T11" fmla="*/ 37 h 44"/>
                  <a:gd name="T12" fmla="*/ 19 w 51"/>
                  <a:gd name="T13" fmla="*/ 41 h 44"/>
                  <a:gd name="T14" fmla="*/ 13 w 51"/>
                  <a:gd name="T15" fmla="*/ 41 h 44"/>
                  <a:gd name="T16" fmla="*/ 11 w 51"/>
                  <a:gd name="T17" fmla="*/ 43 h 44"/>
                  <a:gd name="T18" fmla="*/ 11 w 51"/>
                  <a:gd name="T19" fmla="*/ 44 h 44"/>
                  <a:gd name="T20" fmla="*/ 40 w 51"/>
                  <a:gd name="T21" fmla="*/ 44 h 44"/>
                  <a:gd name="T22" fmla="*/ 40 w 51"/>
                  <a:gd name="T23" fmla="*/ 43 h 44"/>
                  <a:gd name="T24" fmla="*/ 38 w 51"/>
                  <a:gd name="T25" fmla="*/ 41 h 44"/>
                  <a:gd name="T26" fmla="*/ 32 w 51"/>
                  <a:gd name="T27" fmla="*/ 41 h 44"/>
                  <a:gd name="T28" fmla="*/ 32 w 51"/>
                  <a:gd name="T29" fmla="*/ 37 h 44"/>
                  <a:gd name="T30" fmla="*/ 48 w 51"/>
                  <a:gd name="T31" fmla="*/ 37 h 44"/>
                  <a:gd name="T32" fmla="*/ 51 w 51"/>
                  <a:gd name="T33" fmla="*/ 34 h 44"/>
                  <a:gd name="T34" fmla="*/ 51 w 51"/>
                  <a:gd name="T35" fmla="*/ 3 h 44"/>
                  <a:gd name="T36" fmla="*/ 48 w 51"/>
                  <a:gd name="T37" fmla="*/ 0 h 44"/>
                  <a:gd name="T38" fmla="*/ 48 w 51"/>
                  <a:gd name="T39" fmla="*/ 34 h 44"/>
                  <a:gd name="T40" fmla="*/ 4 w 51"/>
                  <a:gd name="T41" fmla="*/ 34 h 44"/>
                  <a:gd name="T42" fmla="*/ 4 w 51"/>
                  <a:gd name="T43" fmla="*/ 4 h 44"/>
                  <a:gd name="T44" fmla="*/ 48 w 51"/>
                  <a:gd name="T45" fmla="*/ 4 h 44"/>
                  <a:gd name="T46" fmla="*/ 48 w 51"/>
                  <a:gd name="T4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44">
                    <a:moveTo>
                      <a:pt x="48" y="0"/>
                    </a:moveTo>
                    <a:cubicBezTo>
                      <a:pt x="3" y="0"/>
                      <a:pt x="3" y="0"/>
                      <a:pt x="3" y="0"/>
                    </a:cubicBezTo>
                    <a:cubicBezTo>
                      <a:pt x="2" y="0"/>
                      <a:pt x="0" y="2"/>
                      <a:pt x="0" y="3"/>
                    </a:cubicBezTo>
                    <a:cubicBezTo>
                      <a:pt x="0" y="34"/>
                      <a:pt x="0" y="34"/>
                      <a:pt x="0" y="34"/>
                    </a:cubicBezTo>
                    <a:cubicBezTo>
                      <a:pt x="0" y="36"/>
                      <a:pt x="2" y="37"/>
                      <a:pt x="3" y="37"/>
                    </a:cubicBezTo>
                    <a:cubicBezTo>
                      <a:pt x="19" y="37"/>
                      <a:pt x="19" y="37"/>
                      <a:pt x="19" y="37"/>
                    </a:cubicBezTo>
                    <a:cubicBezTo>
                      <a:pt x="19" y="41"/>
                      <a:pt x="19" y="41"/>
                      <a:pt x="19" y="41"/>
                    </a:cubicBezTo>
                    <a:cubicBezTo>
                      <a:pt x="13" y="41"/>
                      <a:pt x="13" y="41"/>
                      <a:pt x="13" y="41"/>
                    </a:cubicBezTo>
                    <a:cubicBezTo>
                      <a:pt x="12" y="41"/>
                      <a:pt x="11" y="42"/>
                      <a:pt x="11" y="43"/>
                    </a:cubicBezTo>
                    <a:cubicBezTo>
                      <a:pt x="11" y="44"/>
                      <a:pt x="11" y="44"/>
                      <a:pt x="11" y="44"/>
                    </a:cubicBezTo>
                    <a:cubicBezTo>
                      <a:pt x="40" y="44"/>
                      <a:pt x="40" y="44"/>
                      <a:pt x="40" y="44"/>
                    </a:cubicBezTo>
                    <a:cubicBezTo>
                      <a:pt x="40" y="43"/>
                      <a:pt x="40" y="43"/>
                      <a:pt x="40" y="43"/>
                    </a:cubicBezTo>
                    <a:cubicBezTo>
                      <a:pt x="40" y="42"/>
                      <a:pt x="39" y="41"/>
                      <a:pt x="38" y="41"/>
                    </a:cubicBezTo>
                    <a:cubicBezTo>
                      <a:pt x="32" y="41"/>
                      <a:pt x="32" y="41"/>
                      <a:pt x="32" y="41"/>
                    </a:cubicBezTo>
                    <a:cubicBezTo>
                      <a:pt x="32" y="37"/>
                      <a:pt x="32" y="37"/>
                      <a:pt x="32" y="37"/>
                    </a:cubicBezTo>
                    <a:cubicBezTo>
                      <a:pt x="48" y="37"/>
                      <a:pt x="48" y="37"/>
                      <a:pt x="48" y="37"/>
                    </a:cubicBezTo>
                    <a:cubicBezTo>
                      <a:pt x="49" y="37"/>
                      <a:pt x="51" y="36"/>
                      <a:pt x="51" y="34"/>
                    </a:cubicBezTo>
                    <a:cubicBezTo>
                      <a:pt x="51" y="3"/>
                      <a:pt x="51" y="3"/>
                      <a:pt x="51" y="3"/>
                    </a:cubicBezTo>
                    <a:cubicBezTo>
                      <a:pt x="51" y="2"/>
                      <a:pt x="49" y="0"/>
                      <a:pt x="48" y="0"/>
                    </a:cubicBezTo>
                    <a:close/>
                    <a:moveTo>
                      <a:pt x="48" y="34"/>
                    </a:moveTo>
                    <a:cubicBezTo>
                      <a:pt x="4" y="34"/>
                      <a:pt x="4" y="34"/>
                      <a:pt x="4" y="34"/>
                    </a:cubicBezTo>
                    <a:cubicBezTo>
                      <a:pt x="4" y="4"/>
                      <a:pt x="4" y="4"/>
                      <a:pt x="4" y="4"/>
                    </a:cubicBezTo>
                    <a:cubicBezTo>
                      <a:pt x="48" y="4"/>
                      <a:pt x="48" y="4"/>
                      <a:pt x="48" y="4"/>
                    </a:cubicBezTo>
                    <a:lnTo>
                      <a:pt x="48" y="34"/>
                    </a:lnTo>
                    <a:close/>
                  </a:path>
                </a:pathLst>
              </a:custGeom>
              <a:solidFill>
                <a:srgbClr val="01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zh-CN" altLang="en-US">
                  <a:solidFill>
                    <a:prstClr val="black"/>
                  </a:solidFill>
                  <a:latin typeface="等线" panose="020F0502020204030204"/>
                </a:endParaRPr>
              </a:p>
            </p:txBody>
          </p:sp>
        </p:grpSp>
      </p:grpSp>
      <p:cxnSp>
        <p:nvCxnSpPr>
          <p:cNvPr id="595" name="直接连接符 594">
            <a:extLst>
              <a:ext uri="{FF2B5EF4-FFF2-40B4-BE49-F238E27FC236}">
                <a16:creationId xmlns:a16="http://schemas.microsoft.com/office/drawing/2014/main" id="{61B04B2F-3682-4C9D-9F2F-D3098A3A12F4}"/>
              </a:ext>
            </a:extLst>
          </p:cNvPr>
          <p:cNvCxnSpPr>
            <a:cxnSpLocks/>
          </p:cNvCxnSpPr>
          <p:nvPr/>
        </p:nvCxnSpPr>
        <p:spPr>
          <a:xfrm>
            <a:off x="3144000" y="1028907"/>
            <a:ext cx="1620000" cy="0"/>
          </a:xfrm>
          <a:prstGeom prst="line">
            <a:avLst/>
          </a:prstGeom>
          <a:ln w="127000" cap="flat">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596" name="组合 595"/>
          <p:cNvGrpSpPr/>
          <p:nvPr/>
        </p:nvGrpSpPr>
        <p:grpSpPr>
          <a:xfrm>
            <a:off x="5826607" y="2743756"/>
            <a:ext cx="274542" cy="244682"/>
            <a:chOff x="8484166" y="4012411"/>
            <a:chExt cx="288032" cy="277151"/>
          </a:xfrm>
        </p:grpSpPr>
        <p:sp>
          <p:nvSpPr>
            <p:cNvPr id="597" name="椭圆 596"/>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entury Gothic"/>
                <a:ea typeface="+mn-ea"/>
                <a:cs typeface="+mn-cs"/>
              </a:endParaRPr>
            </a:p>
          </p:txBody>
        </p:sp>
        <p:sp>
          <p:nvSpPr>
            <p:cNvPr id="598" name="文本框 597"/>
            <p:cNvSpPr txBox="1"/>
            <p:nvPr/>
          </p:nvSpPr>
          <p:spPr>
            <a:xfrm>
              <a:off x="8484166" y="4012411"/>
              <a:ext cx="288032" cy="277151"/>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545454"/>
                  </a:solidFill>
                  <a:effectLst/>
                  <a:uLnTx/>
                  <a:uFillTx/>
                  <a:latin typeface="Century Gothic"/>
                </a:rPr>
                <a:t>1</a:t>
              </a:r>
              <a:endParaRPr kumimoji="0" lang="zh-CN" altLang="en-US" sz="1100" b="0" i="0" u="none" strike="noStrike" kern="0" cap="none" spc="0" normalizeH="0" baseline="0" noProof="0" dirty="0">
                <a:ln>
                  <a:noFill/>
                </a:ln>
                <a:solidFill>
                  <a:srgbClr val="545454"/>
                </a:solidFill>
                <a:effectLst/>
                <a:uLnTx/>
                <a:uFillTx/>
                <a:latin typeface="Century Gothic"/>
              </a:endParaRPr>
            </a:p>
          </p:txBody>
        </p:sp>
      </p:grpSp>
      <p:grpSp>
        <p:nvGrpSpPr>
          <p:cNvPr id="599" name="组合 598"/>
          <p:cNvGrpSpPr/>
          <p:nvPr/>
        </p:nvGrpSpPr>
        <p:grpSpPr>
          <a:xfrm>
            <a:off x="4465710" y="2303056"/>
            <a:ext cx="274542" cy="244682"/>
            <a:chOff x="8484166" y="4012411"/>
            <a:chExt cx="288032" cy="277151"/>
          </a:xfrm>
        </p:grpSpPr>
        <p:sp>
          <p:nvSpPr>
            <p:cNvPr id="600" name="椭圆 599"/>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entury Gothic"/>
                <a:ea typeface="+mn-ea"/>
                <a:cs typeface="+mn-cs"/>
              </a:endParaRPr>
            </a:p>
          </p:txBody>
        </p:sp>
        <p:sp>
          <p:nvSpPr>
            <p:cNvPr id="601" name="文本框 600"/>
            <p:cNvSpPr txBox="1"/>
            <p:nvPr/>
          </p:nvSpPr>
          <p:spPr>
            <a:xfrm>
              <a:off x="8484166" y="4012411"/>
              <a:ext cx="288032" cy="277151"/>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545454"/>
                  </a:solidFill>
                  <a:effectLst/>
                  <a:uLnTx/>
                  <a:uFillTx/>
                  <a:latin typeface="Century Gothic"/>
                </a:rPr>
                <a:t>2</a:t>
              </a:r>
              <a:endParaRPr kumimoji="0" lang="zh-CN" altLang="en-US" sz="1100" b="0" i="0" u="none" strike="noStrike" kern="0" cap="none" spc="0" normalizeH="0" baseline="0" noProof="0" dirty="0">
                <a:ln>
                  <a:noFill/>
                </a:ln>
                <a:solidFill>
                  <a:srgbClr val="545454"/>
                </a:solidFill>
                <a:effectLst/>
                <a:uLnTx/>
                <a:uFillTx/>
                <a:latin typeface="Century Gothic"/>
              </a:endParaRPr>
            </a:p>
          </p:txBody>
        </p:sp>
      </p:grpSp>
      <p:grpSp>
        <p:nvGrpSpPr>
          <p:cNvPr id="602" name="组合 601"/>
          <p:cNvGrpSpPr/>
          <p:nvPr/>
        </p:nvGrpSpPr>
        <p:grpSpPr>
          <a:xfrm>
            <a:off x="618334" y="3417065"/>
            <a:ext cx="274542" cy="244682"/>
            <a:chOff x="8484166" y="4012411"/>
            <a:chExt cx="288032" cy="277151"/>
          </a:xfrm>
        </p:grpSpPr>
        <p:sp>
          <p:nvSpPr>
            <p:cNvPr id="603" name="椭圆 602"/>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entury Gothic"/>
                <a:ea typeface="+mn-ea"/>
                <a:cs typeface="+mn-cs"/>
              </a:endParaRPr>
            </a:p>
          </p:txBody>
        </p:sp>
        <p:sp>
          <p:nvSpPr>
            <p:cNvPr id="604" name="文本框 603"/>
            <p:cNvSpPr txBox="1"/>
            <p:nvPr/>
          </p:nvSpPr>
          <p:spPr>
            <a:xfrm>
              <a:off x="8484166" y="4012411"/>
              <a:ext cx="288032" cy="277151"/>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545454"/>
                  </a:solidFill>
                  <a:effectLst/>
                  <a:uLnTx/>
                  <a:uFillTx/>
                  <a:latin typeface="Century Gothic"/>
                </a:rPr>
                <a:t>1</a:t>
              </a:r>
              <a:endParaRPr kumimoji="0" lang="zh-CN" altLang="en-US" sz="1100" b="0" i="0" u="none" strike="noStrike" kern="0" cap="none" spc="0" normalizeH="0" baseline="0" noProof="0" dirty="0">
                <a:ln>
                  <a:noFill/>
                </a:ln>
                <a:solidFill>
                  <a:srgbClr val="545454"/>
                </a:solidFill>
                <a:effectLst/>
                <a:uLnTx/>
                <a:uFillTx/>
                <a:latin typeface="Century Gothic"/>
              </a:endParaRPr>
            </a:p>
          </p:txBody>
        </p:sp>
      </p:grpSp>
      <p:grpSp>
        <p:nvGrpSpPr>
          <p:cNvPr id="605" name="组合 604"/>
          <p:cNvGrpSpPr/>
          <p:nvPr/>
        </p:nvGrpSpPr>
        <p:grpSpPr>
          <a:xfrm>
            <a:off x="4553499" y="3104681"/>
            <a:ext cx="274542" cy="244682"/>
            <a:chOff x="8484166" y="4012411"/>
            <a:chExt cx="288032" cy="277151"/>
          </a:xfrm>
        </p:grpSpPr>
        <p:sp>
          <p:nvSpPr>
            <p:cNvPr id="606" name="椭圆 605"/>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entury Gothic"/>
                <a:ea typeface="+mn-ea"/>
                <a:cs typeface="+mn-cs"/>
              </a:endParaRPr>
            </a:p>
          </p:txBody>
        </p:sp>
        <p:sp>
          <p:nvSpPr>
            <p:cNvPr id="607" name="文本框 606"/>
            <p:cNvSpPr txBox="1"/>
            <p:nvPr/>
          </p:nvSpPr>
          <p:spPr>
            <a:xfrm>
              <a:off x="8484166" y="4012411"/>
              <a:ext cx="288032" cy="277151"/>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545454"/>
                  </a:solidFill>
                  <a:effectLst/>
                  <a:uLnTx/>
                  <a:uFillTx/>
                  <a:latin typeface="Century Gothic"/>
                </a:rPr>
                <a:t>3</a:t>
              </a:r>
              <a:endParaRPr kumimoji="0" lang="zh-CN" altLang="en-US" sz="1100" b="0" i="0" u="none" strike="noStrike" kern="0" cap="none" spc="0" normalizeH="0" baseline="0" noProof="0" dirty="0">
                <a:ln>
                  <a:noFill/>
                </a:ln>
                <a:solidFill>
                  <a:srgbClr val="545454"/>
                </a:solidFill>
                <a:effectLst/>
                <a:uLnTx/>
                <a:uFillTx/>
                <a:latin typeface="Century Gothic"/>
              </a:endParaRPr>
            </a:p>
          </p:txBody>
        </p:sp>
      </p:grpSp>
      <p:grpSp>
        <p:nvGrpSpPr>
          <p:cNvPr id="608" name="组合 607"/>
          <p:cNvGrpSpPr/>
          <p:nvPr/>
        </p:nvGrpSpPr>
        <p:grpSpPr>
          <a:xfrm>
            <a:off x="2571957" y="2971872"/>
            <a:ext cx="274542" cy="244682"/>
            <a:chOff x="8484166" y="4012411"/>
            <a:chExt cx="288032" cy="277151"/>
          </a:xfrm>
        </p:grpSpPr>
        <p:sp>
          <p:nvSpPr>
            <p:cNvPr id="609" name="椭圆 608"/>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entury Gothic"/>
                <a:ea typeface="+mn-ea"/>
                <a:cs typeface="+mn-cs"/>
              </a:endParaRPr>
            </a:p>
          </p:txBody>
        </p:sp>
        <p:sp>
          <p:nvSpPr>
            <p:cNvPr id="610" name="文本框 609"/>
            <p:cNvSpPr txBox="1"/>
            <p:nvPr/>
          </p:nvSpPr>
          <p:spPr>
            <a:xfrm>
              <a:off x="8484166" y="4012411"/>
              <a:ext cx="288032" cy="277151"/>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545454"/>
                  </a:solidFill>
                  <a:effectLst/>
                  <a:uLnTx/>
                  <a:uFillTx/>
                  <a:latin typeface="Century Gothic"/>
                </a:rPr>
                <a:t>3</a:t>
              </a:r>
              <a:endParaRPr kumimoji="0" lang="zh-CN" altLang="en-US" sz="1100" b="0" i="0" u="none" strike="noStrike" kern="0" cap="none" spc="0" normalizeH="0" baseline="0" noProof="0" dirty="0">
                <a:ln>
                  <a:noFill/>
                </a:ln>
                <a:solidFill>
                  <a:srgbClr val="545454"/>
                </a:solidFill>
                <a:effectLst/>
                <a:uLnTx/>
                <a:uFillTx/>
                <a:latin typeface="Century Gothic"/>
              </a:endParaRPr>
            </a:p>
          </p:txBody>
        </p:sp>
      </p:grpSp>
      <p:grpSp>
        <p:nvGrpSpPr>
          <p:cNvPr id="611" name="组合 610"/>
          <p:cNvGrpSpPr/>
          <p:nvPr/>
        </p:nvGrpSpPr>
        <p:grpSpPr>
          <a:xfrm>
            <a:off x="3815862" y="4733524"/>
            <a:ext cx="274542" cy="244682"/>
            <a:chOff x="8461558" y="4013019"/>
            <a:chExt cx="288032" cy="277151"/>
          </a:xfrm>
        </p:grpSpPr>
        <p:sp>
          <p:nvSpPr>
            <p:cNvPr id="612" name="椭圆 611"/>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entury Gothic"/>
                <a:ea typeface="+mn-ea"/>
                <a:cs typeface="+mn-cs"/>
              </a:endParaRPr>
            </a:p>
          </p:txBody>
        </p:sp>
        <p:sp>
          <p:nvSpPr>
            <p:cNvPr id="613" name="文本框 612"/>
            <p:cNvSpPr txBox="1"/>
            <p:nvPr/>
          </p:nvSpPr>
          <p:spPr>
            <a:xfrm>
              <a:off x="8461558" y="4013019"/>
              <a:ext cx="288032" cy="277151"/>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545454"/>
                  </a:solidFill>
                  <a:effectLst/>
                  <a:uLnTx/>
                  <a:uFillTx/>
                  <a:latin typeface="Century Gothic"/>
                </a:rPr>
                <a:t>4</a:t>
              </a:r>
              <a:endParaRPr kumimoji="0" lang="zh-CN" altLang="en-US" sz="1100" b="0" i="0" u="none" strike="noStrike" kern="0" cap="none" spc="0" normalizeH="0" baseline="0" noProof="0" dirty="0">
                <a:ln>
                  <a:noFill/>
                </a:ln>
                <a:solidFill>
                  <a:srgbClr val="545454"/>
                </a:solidFill>
                <a:effectLst/>
                <a:uLnTx/>
                <a:uFillTx/>
                <a:latin typeface="Century Gothic"/>
              </a:endParaRPr>
            </a:p>
          </p:txBody>
        </p:sp>
      </p:grpSp>
      <p:grpSp>
        <p:nvGrpSpPr>
          <p:cNvPr id="614" name="组合 613"/>
          <p:cNvGrpSpPr/>
          <p:nvPr/>
        </p:nvGrpSpPr>
        <p:grpSpPr>
          <a:xfrm>
            <a:off x="3486548" y="4979469"/>
            <a:ext cx="274542" cy="244682"/>
            <a:chOff x="8476756" y="4010453"/>
            <a:chExt cx="288032" cy="277151"/>
          </a:xfrm>
        </p:grpSpPr>
        <p:sp>
          <p:nvSpPr>
            <p:cNvPr id="615" name="椭圆 614"/>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entury Gothic"/>
                <a:ea typeface="+mn-ea"/>
                <a:cs typeface="+mn-cs"/>
              </a:endParaRPr>
            </a:p>
          </p:txBody>
        </p:sp>
        <p:sp>
          <p:nvSpPr>
            <p:cNvPr id="616" name="文本框 615"/>
            <p:cNvSpPr txBox="1"/>
            <p:nvPr/>
          </p:nvSpPr>
          <p:spPr>
            <a:xfrm>
              <a:off x="8476756" y="4010453"/>
              <a:ext cx="288032" cy="277151"/>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545454"/>
                  </a:solidFill>
                  <a:effectLst/>
                  <a:uLnTx/>
                  <a:uFillTx/>
                  <a:latin typeface="Century Gothic"/>
                </a:rPr>
                <a:t>5</a:t>
              </a:r>
              <a:endParaRPr kumimoji="0" lang="zh-CN" altLang="en-US" sz="1100" b="0" i="0" u="none" strike="noStrike" kern="0" cap="none" spc="0" normalizeH="0" baseline="0" noProof="0" dirty="0">
                <a:ln>
                  <a:noFill/>
                </a:ln>
                <a:solidFill>
                  <a:srgbClr val="545454"/>
                </a:solidFill>
                <a:effectLst/>
                <a:uLnTx/>
                <a:uFillTx/>
                <a:latin typeface="Century Gothic"/>
              </a:endParaRPr>
            </a:p>
          </p:txBody>
        </p:sp>
      </p:grpSp>
      <p:grpSp>
        <p:nvGrpSpPr>
          <p:cNvPr id="617" name="组合 616"/>
          <p:cNvGrpSpPr/>
          <p:nvPr/>
        </p:nvGrpSpPr>
        <p:grpSpPr>
          <a:xfrm>
            <a:off x="4524168" y="5270125"/>
            <a:ext cx="274542" cy="244682"/>
            <a:chOff x="8476756" y="4010453"/>
            <a:chExt cx="288032" cy="277151"/>
          </a:xfrm>
        </p:grpSpPr>
        <p:sp>
          <p:nvSpPr>
            <p:cNvPr id="618" name="椭圆 617"/>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entury Gothic"/>
                <a:ea typeface="+mn-ea"/>
                <a:cs typeface="+mn-cs"/>
              </a:endParaRPr>
            </a:p>
          </p:txBody>
        </p:sp>
        <p:sp>
          <p:nvSpPr>
            <p:cNvPr id="619" name="文本框 618"/>
            <p:cNvSpPr txBox="1"/>
            <p:nvPr/>
          </p:nvSpPr>
          <p:spPr>
            <a:xfrm>
              <a:off x="8476756" y="4010453"/>
              <a:ext cx="288032" cy="277151"/>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lang="en-US" altLang="zh-CN" sz="1100" kern="0" dirty="0">
                  <a:solidFill>
                    <a:srgbClr val="545454"/>
                  </a:solidFill>
                  <a:latin typeface="Century Gothic"/>
                </a:rPr>
                <a:t>6</a:t>
              </a:r>
              <a:endParaRPr kumimoji="0" lang="zh-CN" altLang="en-US" sz="1100" b="0" i="0" u="none" strike="noStrike" kern="0" cap="none" spc="0" normalizeH="0" baseline="0" noProof="0" dirty="0">
                <a:ln>
                  <a:noFill/>
                </a:ln>
                <a:solidFill>
                  <a:srgbClr val="545454"/>
                </a:solidFill>
                <a:effectLst/>
                <a:uLnTx/>
                <a:uFillTx/>
                <a:latin typeface="Century Gothic"/>
              </a:endParaRPr>
            </a:p>
          </p:txBody>
        </p:sp>
      </p:grpSp>
      <p:grpSp>
        <p:nvGrpSpPr>
          <p:cNvPr id="645" name="组合 644"/>
          <p:cNvGrpSpPr/>
          <p:nvPr/>
        </p:nvGrpSpPr>
        <p:grpSpPr>
          <a:xfrm>
            <a:off x="8059895" y="1677357"/>
            <a:ext cx="274542" cy="244682"/>
            <a:chOff x="8484166" y="4012411"/>
            <a:chExt cx="288032" cy="277151"/>
          </a:xfrm>
        </p:grpSpPr>
        <p:sp>
          <p:nvSpPr>
            <p:cNvPr id="646" name="椭圆 645"/>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entury Gothic"/>
                <a:ea typeface="+mn-ea"/>
                <a:cs typeface="+mn-cs"/>
              </a:endParaRPr>
            </a:p>
          </p:txBody>
        </p:sp>
        <p:sp>
          <p:nvSpPr>
            <p:cNvPr id="647" name="文本框 646"/>
            <p:cNvSpPr txBox="1"/>
            <p:nvPr/>
          </p:nvSpPr>
          <p:spPr>
            <a:xfrm>
              <a:off x="8484166" y="4012411"/>
              <a:ext cx="288032" cy="277151"/>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545454"/>
                  </a:solidFill>
                  <a:effectLst/>
                  <a:uLnTx/>
                  <a:uFillTx/>
                  <a:latin typeface="Century Gothic"/>
                </a:rPr>
                <a:t>1</a:t>
              </a:r>
              <a:endParaRPr kumimoji="0" lang="zh-CN" altLang="en-US" sz="1100" b="0" i="0" u="none" strike="noStrike" kern="0" cap="none" spc="0" normalizeH="0" baseline="0" noProof="0" dirty="0">
                <a:ln>
                  <a:noFill/>
                </a:ln>
                <a:solidFill>
                  <a:srgbClr val="545454"/>
                </a:solidFill>
                <a:effectLst/>
                <a:uLnTx/>
                <a:uFillTx/>
                <a:latin typeface="Century Gothic"/>
              </a:endParaRPr>
            </a:p>
          </p:txBody>
        </p:sp>
      </p:grpSp>
      <p:sp>
        <p:nvSpPr>
          <p:cNvPr id="648" name="文本框 647"/>
          <p:cNvSpPr txBox="1"/>
          <p:nvPr/>
        </p:nvSpPr>
        <p:spPr>
          <a:xfrm>
            <a:off x="8355897" y="1637813"/>
            <a:ext cx="2474526" cy="338554"/>
          </a:xfrm>
          <a:prstGeom prst="rect">
            <a:avLst/>
          </a:prstGeom>
          <a:noFill/>
        </p:spPr>
        <p:txBody>
          <a:bodyPr wrap="square" rtlCol="0">
            <a:spAutoFit/>
          </a:bodyPr>
          <a:lstStyle/>
          <a:p>
            <a:r>
              <a:rPr lang="zh-CN" altLang="en-US" sz="1600" dirty="0"/>
              <a:t>向服务器发送数据请求</a:t>
            </a:r>
          </a:p>
        </p:txBody>
      </p:sp>
      <p:grpSp>
        <p:nvGrpSpPr>
          <p:cNvPr id="649" name="组合 648"/>
          <p:cNvGrpSpPr/>
          <p:nvPr/>
        </p:nvGrpSpPr>
        <p:grpSpPr>
          <a:xfrm>
            <a:off x="8047037" y="2010044"/>
            <a:ext cx="274542" cy="244682"/>
            <a:chOff x="8484166" y="4012411"/>
            <a:chExt cx="288032" cy="277151"/>
          </a:xfrm>
        </p:grpSpPr>
        <p:sp>
          <p:nvSpPr>
            <p:cNvPr id="650" name="椭圆 649"/>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entury Gothic"/>
                <a:ea typeface="+mn-ea"/>
                <a:cs typeface="+mn-cs"/>
              </a:endParaRPr>
            </a:p>
          </p:txBody>
        </p:sp>
        <p:sp>
          <p:nvSpPr>
            <p:cNvPr id="651" name="文本框 650"/>
            <p:cNvSpPr txBox="1"/>
            <p:nvPr/>
          </p:nvSpPr>
          <p:spPr>
            <a:xfrm>
              <a:off x="8484166" y="4012411"/>
              <a:ext cx="288032" cy="277151"/>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545454"/>
                  </a:solidFill>
                  <a:effectLst/>
                  <a:uLnTx/>
                  <a:uFillTx/>
                  <a:latin typeface="Century Gothic"/>
                </a:rPr>
                <a:t>2</a:t>
              </a:r>
              <a:endParaRPr kumimoji="0" lang="zh-CN" altLang="en-US" sz="1100" b="0" i="0" u="none" strike="noStrike" kern="0" cap="none" spc="0" normalizeH="0" baseline="0" noProof="0" dirty="0">
                <a:ln>
                  <a:noFill/>
                </a:ln>
                <a:solidFill>
                  <a:srgbClr val="545454"/>
                </a:solidFill>
                <a:effectLst/>
                <a:uLnTx/>
                <a:uFillTx/>
                <a:latin typeface="Century Gothic"/>
              </a:endParaRPr>
            </a:p>
          </p:txBody>
        </p:sp>
      </p:grpSp>
      <p:sp>
        <p:nvSpPr>
          <p:cNvPr id="652" name="文本框 651"/>
          <p:cNvSpPr txBox="1"/>
          <p:nvPr/>
        </p:nvSpPr>
        <p:spPr>
          <a:xfrm>
            <a:off x="8355897" y="1964142"/>
            <a:ext cx="2474526" cy="338554"/>
          </a:xfrm>
          <a:prstGeom prst="rect">
            <a:avLst/>
          </a:prstGeom>
          <a:noFill/>
        </p:spPr>
        <p:txBody>
          <a:bodyPr wrap="square" rtlCol="0">
            <a:spAutoFit/>
          </a:bodyPr>
          <a:lstStyle/>
          <a:p>
            <a:r>
              <a:rPr lang="zh-CN" altLang="en-US" sz="1600" dirty="0"/>
              <a:t>服务器广播任务</a:t>
            </a:r>
          </a:p>
        </p:txBody>
      </p:sp>
      <p:grpSp>
        <p:nvGrpSpPr>
          <p:cNvPr id="653" name="组合 652"/>
          <p:cNvGrpSpPr/>
          <p:nvPr/>
        </p:nvGrpSpPr>
        <p:grpSpPr>
          <a:xfrm>
            <a:off x="8057105" y="2380868"/>
            <a:ext cx="274542" cy="244682"/>
            <a:chOff x="8484166" y="4012411"/>
            <a:chExt cx="288032" cy="277151"/>
          </a:xfrm>
        </p:grpSpPr>
        <p:sp>
          <p:nvSpPr>
            <p:cNvPr id="654" name="椭圆 653"/>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entury Gothic"/>
                <a:ea typeface="+mn-ea"/>
                <a:cs typeface="+mn-cs"/>
              </a:endParaRPr>
            </a:p>
          </p:txBody>
        </p:sp>
        <p:sp>
          <p:nvSpPr>
            <p:cNvPr id="655" name="文本框 654"/>
            <p:cNvSpPr txBox="1"/>
            <p:nvPr/>
          </p:nvSpPr>
          <p:spPr>
            <a:xfrm>
              <a:off x="8484166" y="4012411"/>
              <a:ext cx="288032" cy="277151"/>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545454"/>
                  </a:solidFill>
                  <a:effectLst/>
                  <a:uLnTx/>
                  <a:uFillTx/>
                  <a:latin typeface="Century Gothic"/>
                </a:rPr>
                <a:t>3</a:t>
              </a:r>
              <a:endParaRPr kumimoji="0" lang="zh-CN" altLang="en-US" sz="1100" b="0" i="0" u="none" strike="noStrike" kern="0" cap="none" spc="0" normalizeH="0" baseline="0" noProof="0" dirty="0">
                <a:ln>
                  <a:noFill/>
                </a:ln>
                <a:solidFill>
                  <a:srgbClr val="545454"/>
                </a:solidFill>
                <a:effectLst/>
                <a:uLnTx/>
                <a:uFillTx/>
                <a:latin typeface="Century Gothic"/>
              </a:endParaRPr>
            </a:p>
          </p:txBody>
        </p:sp>
      </p:grpSp>
      <p:sp>
        <p:nvSpPr>
          <p:cNvPr id="656" name="文本框 655"/>
          <p:cNvSpPr txBox="1"/>
          <p:nvPr/>
        </p:nvSpPr>
        <p:spPr>
          <a:xfrm>
            <a:off x="8331647" y="2352410"/>
            <a:ext cx="2474526" cy="338554"/>
          </a:xfrm>
          <a:prstGeom prst="rect">
            <a:avLst/>
          </a:prstGeom>
          <a:noFill/>
        </p:spPr>
        <p:txBody>
          <a:bodyPr wrap="square" rtlCol="0">
            <a:spAutoFit/>
          </a:bodyPr>
          <a:lstStyle/>
          <a:p>
            <a:r>
              <a:rPr lang="zh-CN" altLang="en-US" sz="1600" dirty="0"/>
              <a:t>采集并回传数据</a:t>
            </a:r>
          </a:p>
        </p:txBody>
      </p:sp>
      <p:grpSp>
        <p:nvGrpSpPr>
          <p:cNvPr id="657" name="组合 656"/>
          <p:cNvGrpSpPr/>
          <p:nvPr/>
        </p:nvGrpSpPr>
        <p:grpSpPr>
          <a:xfrm>
            <a:off x="8044247" y="2737213"/>
            <a:ext cx="274542" cy="244682"/>
            <a:chOff x="8461558" y="4013019"/>
            <a:chExt cx="288032" cy="277151"/>
          </a:xfrm>
        </p:grpSpPr>
        <p:sp>
          <p:nvSpPr>
            <p:cNvPr id="658" name="椭圆 657"/>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entury Gothic"/>
                <a:ea typeface="+mn-ea"/>
                <a:cs typeface="+mn-cs"/>
              </a:endParaRPr>
            </a:p>
          </p:txBody>
        </p:sp>
        <p:sp>
          <p:nvSpPr>
            <p:cNvPr id="659" name="文本框 658"/>
            <p:cNvSpPr txBox="1"/>
            <p:nvPr/>
          </p:nvSpPr>
          <p:spPr>
            <a:xfrm>
              <a:off x="8461558" y="4013019"/>
              <a:ext cx="288032" cy="277151"/>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545454"/>
                  </a:solidFill>
                  <a:effectLst/>
                  <a:uLnTx/>
                  <a:uFillTx/>
                  <a:latin typeface="Century Gothic"/>
                </a:rPr>
                <a:t>4</a:t>
              </a:r>
              <a:endParaRPr kumimoji="0" lang="zh-CN" altLang="en-US" sz="1100" b="0" i="0" u="none" strike="noStrike" kern="0" cap="none" spc="0" normalizeH="0" baseline="0" noProof="0" dirty="0">
                <a:ln>
                  <a:noFill/>
                </a:ln>
                <a:solidFill>
                  <a:srgbClr val="545454"/>
                </a:solidFill>
                <a:effectLst/>
                <a:uLnTx/>
                <a:uFillTx/>
                <a:latin typeface="Century Gothic"/>
              </a:endParaRPr>
            </a:p>
          </p:txBody>
        </p:sp>
      </p:grpSp>
      <p:sp>
        <p:nvSpPr>
          <p:cNvPr id="660" name="文本框 659"/>
          <p:cNvSpPr txBox="1"/>
          <p:nvPr/>
        </p:nvSpPr>
        <p:spPr>
          <a:xfrm>
            <a:off x="8334527" y="2691725"/>
            <a:ext cx="2882234" cy="338554"/>
          </a:xfrm>
          <a:prstGeom prst="rect">
            <a:avLst/>
          </a:prstGeom>
          <a:noFill/>
        </p:spPr>
        <p:txBody>
          <a:bodyPr wrap="square" rtlCol="0">
            <a:spAutoFit/>
          </a:bodyPr>
          <a:lstStyle/>
          <a:p>
            <a:r>
              <a:rPr lang="zh-CN" altLang="en-US" sz="1600" dirty="0"/>
              <a:t>服务器决定拍卖赢家支付报酬</a:t>
            </a:r>
          </a:p>
        </p:txBody>
      </p:sp>
      <p:grpSp>
        <p:nvGrpSpPr>
          <p:cNvPr id="661" name="组合 660"/>
          <p:cNvGrpSpPr/>
          <p:nvPr/>
        </p:nvGrpSpPr>
        <p:grpSpPr>
          <a:xfrm>
            <a:off x="8059895" y="3105417"/>
            <a:ext cx="274542" cy="244682"/>
            <a:chOff x="8476756" y="4010453"/>
            <a:chExt cx="288032" cy="277151"/>
          </a:xfrm>
        </p:grpSpPr>
        <p:sp>
          <p:nvSpPr>
            <p:cNvPr id="662" name="椭圆 661"/>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entury Gothic"/>
                <a:ea typeface="+mn-ea"/>
                <a:cs typeface="+mn-cs"/>
              </a:endParaRPr>
            </a:p>
          </p:txBody>
        </p:sp>
        <p:sp>
          <p:nvSpPr>
            <p:cNvPr id="663" name="文本框 662"/>
            <p:cNvSpPr txBox="1"/>
            <p:nvPr/>
          </p:nvSpPr>
          <p:spPr>
            <a:xfrm>
              <a:off x="8476756" y="4010453"/>
              <a:ext cx="288032" cy="277151"/>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545454"/>
                  </a:solidFill>
                  <a:effectLst/>
                  <a:uLnTx/>
                  <a:uFillTx/>
                  <a:latin typeface="Century Gothic"/>
                </a:rPr>
                <a:t>5</a:t>
              </a:r>
              <a:endParaRPr kumimoji="0" lang="zh-CN" altLang="en-US" sz="1100" b="0" i="0" u="none" strike="noStrike" kern="0" cap="none" spc="0" normalizeH="0" baseline="0" noProof="0" dirty="0">
                <a:ln>
                  <a:noFill/>
                </a:ln>
                <a:solidFill>
                  <a:srgbClr val="545454"/>
                </a:solidFill>
                <a:effectLst/>
                <a:uLnTx/>
                <a:uFillTx/>
                <a:latin typeface="Century Gothic"/>
              </a:endParaRPr>
            </a:p>
          </p:txBody>
        </p:sp>
      </p:grpSp>
      <p:sp>
        <p:nvSpPr>
          <p:cNvPr id="664" name="文本框 663"/>
          <p:cNvSpPr txBox="1"/>
          <p:nvPr/>
        </p:nvSpPr>
        <p:spPr>
          <a:xfrm>
            <a:off x="8366890" y="3051398"/>
            <a:ext cx="2882234" cy="338554"/>
          </a:xfrm>
          <a:prstGeom prst="rect">
            <a:avLst/>
          </a:prstGeom>
          <a:noFill/>
        </p:spPr>
        <p:txBody>
          <a:bodyPr wrap="square" rtlCol="0">
            <a:spAutoFit/>
          </a:bodyPr>
          <a:lstStyle/>
          <a:p>
            <a:r>
              <a:rPr lang="zh-CN" altLang="en-US" sz="1600" dirty="0"/>
              <a:t>服务器出售数据</a:t>
            </a:r>
          </a:p>
        </p:txBody>
      </p:sp>
      <p:grpSp>
        <p:nvGrpSpPr>
          <p:cNvPr id="665" name="组合 664"/>
          <p:cNvGrpSpPr/>
          <p:nvPr/>
        </p:nvGrpSpPr>
        <p:grpSpPr>
          <a:xfrm>
            <a:off x="8055280" y="3464569"/>
            <a:ext cx="274542" cy="244682"/>
            <a:chOff x="8476756" y="4010453"/>
            <a:chExt cx="288032" cy="277151"/>
          </a:xfrm>
        </p:grpSpPr>
        <p:sp>
          <p:nvSpPr>
            <p:cNvPr id="666" name="椭圆 665"/>
            <p:cNvSpPr/>
            <p:nvPr/>
          </p:nvSpPr>
          <p:spPr>
            <a:xfrm>
              <a:off x="8506680" y="4041068"/>
              <a:ext cx="216024" cy="216024"/>
            </a:xfrm>
            <a:prstGeom prst="ellipse">
              <a:avLst/>
            </a:prstGeom>
            <a:noFill/>
            <a:ln w="19050" cap="flat" cmpd="sng" algn="ctr">
              <a:solidFill>
                <a:srgbClr val="545454">
                  <a:shade val="50000"/>
                </a:srgbClr>
              </a:solidFill>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entury Gothic"/>
                <a:ea typeface="+mn-ea"/>
                <a:cs typeface="+mn-cs"/>
              </a:endParaRPr>
            </a:p>
          </p:txBody>
        </p:sp>
        <p:sp>
          <p:nvSpPr>
            <p:cNvPr id="667" name="文本框 666"/>
            <p:cNvSpPr txBox="1"/>
            <p:nvPr/>
          </p:nvSpPr>
          <p:spPr>
            <a:xfrm>
              <a:off x="8476756" y="4010453"/>
              <a:ext cx="288032" cy="277151"/>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lang="en-US" altLang="zh-CN" sz="1100" kern="0" dirty="0">
                  <a:solidFill>
                    <a:srgbClr val="545454"/>
                  </a:solidFill>
                  <a:latin typeface="Century Gothic"/>
                </a:rPr>
                <a:t>6</a:t>
              </a:r>
              <a:endParaRPr kumimoji="0" lang="zh-CN" altLang="en-US" sz="1100" b="0" i="0" u="none" strike="noStrike" kern="0" cap="none" spc="0" normalizeH="0" baseline="0" noProof="0" dirty="0">
                <a:ln>
                  <a:noFill/>
                </a:ln>
                <a:solidFill>
                  <a:srgbClr val="545454"/>
                </a:solidFill>
                <a:effectLst/>
                <a:uLnTx/>
                <a:uFillTx/>
                <a:latin typeface="Century Gothic"/>
              </a:endParaRPr>
            </a:p>
          </p:txBody>
        </p:sp>
      </p:grpSp>
      <p:sp>
        <p:nvSpPr>
          <p:cNvPr id="668" name="文本框 667"/>
          <p:cNvSpPr txBox="1"/>
          <p:nvPr/>
        </p:nvSpPr>
        <p:spPr>
          <a:xfrm>
            <a:off x="8380704" y="3429751"/>
            <a:ext cx="2882234" cy="338554"/>
          </a:xfrm>
          <a:prstGeom prst="rect">
            <a:avLst/>
          </a:prstGeom>
          <a:noFill/>
        </p:spPr>
        <p:txBody>
          <a:bodyPr wrap="square" rtlCol="0">
            <a:spAutoFit/>
          </a:bodyPr>
          <a:lstStyle/>
          <a:p>
            <a:r>
              <a:rPr lang="zh-CN" altLang="en-US" sz="1600" dirty="0"/>
              <a:t>区块链记录交易</a:t>
            </a:r>
          </a:p>
        </p:txBody>
      </p:sp>
      <p:sp>
        <p:nvSpPr>
          <p:cNvPr id="669" name="圆角矩形 668"/>
          <p:cNvSpPr/>
          <p:nvPr/>
        </p:nvSpPr>
        <p:spPr>
          <a:xfrm>
            <a:off x="7908314" y="1538246"/>
            <a:ext cx="3354624" cy="2364249"/>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0" name="文本框 669"/>
          <p:cNvSpPr txBox="1"/>
          <p:nvPr/>
        </p:nvSpPr>
        <p:spPr>
          <a:xfrm>
            <a:off x="7609758" y="5593932"/>
            <a:ext cx="4747057" cy="584775"/>
          </a:xfrm>
          <a:prstGeom prst="rect">
            <a:avLst/>
          </a:prstGeom>
          <a:noFill/>
        </p:spPr>
        <p:txBody>
          <a:bodyPr wrap="square" rtlCol="0">
            <a:spAutoFit/>
          </a:bodyPr>
          <a:lstStyle/>
          <a:p>
            <a:r>
              <a:rPr lang="zh-CN" altLang="en-US" sz="1600" dirty="0"/>
              <a:t>概要数据：</a:t>
            </a:r>
            <a:r>
              <a:rPr lang="en-US" altLang="zh-CN" sz="1600" dirty="0"/>
              <a:t>true</a:t>
            </a:r>
            <a:r>
              <a:rPr lang="zh-CN" altLang="en-US" sz="1600" dirty="0"/>
              <a:t>，</a:t>
            </a:r>
            <a:r>
              <a:rPr lang="en-US" altLang="zh-CN" sz="1600" dirty="0"/>
              <a:t>false             </a:t>
            </a:r>
            <a:r>
              <a:rPr lang="zh-CN" altLang="en-US" sz="1600" dirty="0"/>
              <a:t>所有参与者</a:t>
            </a:r>
            <a:endParaRPr lang="en-US" altLang="zh-CN" sz="1600" dirty="0"/>
          </a:p>
          <a:p>
            <a:r>
              <a:rPr lang="zh-CN" altLang="en-US" sz="1600" dirty="0"/>
              <a:t>详细数据：降雨量，行车速度           仅拍卖的赢家</a:t>
            </a:r>
          </a:p>
        </p:txBody>
      </p:sp>
      <p:cxnSp>
        <p:nvCxnSpPr>
          <p:cNvPr id="671" name="直接箭头连接符 670"/>
          <p:cNvCxnSpPr/>
          <p:nvPr/>
        </p:nvCxnSpPr>
        <p:spPr>
          <a:xfrm>
            <a:off x="9755875" y="5791409"/>
            <a:ext cx="454821" cy="25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2" name="直接箭头连接符 671"/>
          <p:cNvCxnSpPr/>
          <p:nvPr/>
        </p:nvCxnSpPr>
        <p:spPr>
          <a:xfrm>
            <a:off x="10361016" y="6026573"/>
            <a:ext cx="454821" cy="25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385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2DDD8-ED18-4CC3-B490-26AF9A0FBEC1}"/>
              </a:ext>
            </a:extLst>
          </p:cNvPr>
          <p:cNvSpPr>
            <a:spLocks noGrp="1"/>
          </p:cNvSpPr>
          <p:nvPr>
            <p:ph type="title"/>
          </p:nvPr>
        </p:nvSpPr>
        <p:spPr/>
        <p:txBody>
          <a:bodyPr>
            <a:normAutofit fontScale="90000"/>
          </a:bodyPr>
          <a:lstStyle/>
          <a:p>
            <a:r>
              <a:rPr lang="en-US" altLang="zh-CN" dirty="0"/>
              <a:t>2.3 </a:t>
            </a:r>
            <a:r>
              <a:rPr lang="zh-CN" altLang="en-US" dirty="0"/>
              <a:t>问题定义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6062C3E-07C3-42D4-AAF2-CAA9F85F3A01}"/>
                  </a:ext>
                </a:extLst>
              </p:cNvPr>
              <p:cNvSpPr>
                <a:spLocks noGrp="1"/>
              </p:cNvSpPr>
              <p:nvPr>
                <p:ph idx="1"/>
              </p:nvPr>
            </p:nvSpPr>
            <p:spPr/>
            <p:txBody>
              <a:bodyPr>
                <a:normAutofit/>
              </a:bodyPr>
              <a:lstStyle/>
              <a:p>
                <a:r>
                  <a:rPr lang="en-US" altLang="zh-CN" dirty="0"/>
                  <a:t>DQDA</a:t>
                </a:r>
                <a:r>
                  <a:rPr lang="zh-CN" altLang="en-US" dirty="0"/>
                  <a:t>的目标</a:t>
                </a:r>
                <a:endParaRPr lang="en-US" altLang="zh-CN" dirty="0"/>
              </a:p>
              <a:p>
                <a:pPr marL="800100" lvl="1" indent="-342900">
                  <a:buFont typeface="+mj-lt"/>
                  <a:buAutoNum type="arabicPeriod"/>
                </a:pPr>
                <a:r>
                  <a:rPr lang="zh-CN" altLang="en-US" sz="1800" dirty="0"/>
                  <a:t>社会福利</a:t>
                </a:r>
                <a:endParaRPr lang="en-US" altLang="zh-CN" sz="1800" dirty="0"/>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𝑢</m:t>
                          </m:r>
                        </m:e>
                        <m:sub>
                          <m:r>
                            <a:rPr lang="en-US" altLang="zh-CN" sz="1800" b="0" i="1" smtClean="0">
                              <a:latin typeface="Cambria Math" panose="02040503050406030204" pitchFamily="18" charset="0"/>
                              <a:ea typeface="Cambria Math" panose="02040503050406030204" pitchFamily="18" charset="0"/>
                            </a:rPr>
                            <m:t>𝑠𝑜𝑐𝑖𝑎𝑙</m:t>
                          </m:r>
                        </m:sub>
                      </m:sSub>
                      <m:d>
                        <m:dPr>
                          <m:ctrlPr>
                            <a:rPr lang="en-US" altLang="zh-CN" sz="1800" i="1" smtClean="0">
                              <a:latin typeface="Cambria Math" panose="02040503050406030204" pitchFamily="18" charset="0"/>
                              <a:ea typeface="Cambria Math" panose="02040503050406030204" pitchFamily="18" charset="0"/>
                            </a:rPr>
                          </m:ctrlPr>
                        </m:dPr>
                        <m:e>
                          <m:r>
                            <a:rPr lang="en-US" altLang="zh-CN" sz="1800" b="0" i="1" smtClean="0">
                              <a:latin typeface="Cambria Math" panose="02040503050406030204" pitchFamily="18" charset="0"/>
                              <a:ea typeface="Cambria Math" panose="02040503050406030204" pitchFamily="18" charset="0"/>
                            </a:rPr>
                            <m:t>𝑊</m:t>
                          </m:r>
                        </m:e>
                      </m:d>
                      <m:r>
                        <a:rPr lang="en-US" altLang="zh-CN" sz="1800" i="1" smtClean="0">
                          <a:latin typeface="Cambria Math" panose="02040503050406030204" pitchFamily="18" charset="0"/>
                          <a:ea typeface="Cambria Math" panose="02040503050406030204" pitchFamily="18" charset="0"/>
                        </a:rPr>
                        <m:t>=</m:t>
                      </m:r>
                      <m:sSub>
                        <m:sSubPr>
                          <m:ctrlPr>
                            <a:rPr lang="en-US" altLang="zh-CN" sz="180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𝑢</m:t>
                          </m:r>
                        </m:e>
                        <m:sub>
                          <m:r>
                            <a:rPr lang="en-US" altLang="zh-CN" sz="1800" b="0" i="1" smtClean="0">
                              <a:latin typeface="Cambria Math" panose="02040503050406030204" pitchFamily="18" charset="0"/>
                              <a:ea typeface="Cambria Math" panose="02040503050406030204" pitchFamily="18" charset="0"/>
                            </a:rPr>
                            <m:t>𝑝</m:t>
                          </m:r>
                        </m:sub>
                      </m:sSub>
                      <m:r>
                        <a:rPr lang="en-US" altLang="zh-CN" sz="1800" b="0" i="1" smtClean="0">
                          <a:latin typeface="Cambria Math" panose="02040503050406030204" pitchFamily="18" charset="0"/>
                          <a:ea typeface="Cambria Math" panose="02040503050406030204" pitchFamily="18" charset="0"/>
                        </a:rPr>
                        <m:t>+</m:t>
                      </m:r>
                      <m:nary>
                        <m:naryPr>
                          <m:chr m:val="∑"/>
                          <m:supHide m:val="on"/>
                          <m:ctrlPr>
                            <a:rPr lang="en-US" altLang="zh-CN" sz="1800" b="0" i="1" smtClean="0">
                              <a:latin typeface="Cambria Math" panose="02040503050406030204" pitchFamily="18" charset="0"/>
                              <a:ea typeface="Cambria Math" panose="02040503050406030204" pitchFamily="18" charset="0"/>
                            </a:rPr>
                          </m:ctrlPr>
                        </m:naryPr>
                        <m:sub>
                          <m:r>
                            <m:rPr>
                              <m:brk m:alnAt="7"/>
                            </m:rPr>
                            <a:rPr lang="en-US" altLang="zh-CN" sz="1800" b="0" i="1" smtClean="0">
                              <a:latin typeface="Cambria Math" panose="02040503050406030204" pitchFamily="18" charset="0"/>
                              <a:ea typeface="Cambria Math" panose="02040503050406030204" pitchFamily="18" charset="0"/>
                            </a:rPr>
                            <m:t>𝑖</m:t>
                          </m:r>
                          <m:r>
                            <m:rPr>
                              <m:brk m:alnAt="23"/>
                            </m:rPr>
                            <a:rPr lang="zh-CN" altLang="en-US" sz="1800" i="1">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𝑊</m:t>
                          </m:r>
                        </m:sub>
                        <m:sup/>
                        <m:e>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𝑢</m:t>
                              </m:r>
                            </m:e>
                            <m:sub>
                              <m:r>
                                <a:rPr lang="en-US" altLang="zh-CN" sz="1800" b="0" i="1" smtClean="0">
                                  <a:latin typeface="Cambria Math" panose="02040503050406030204" pitchFamily="18" charset="0"/>
                                  <a:ea typeface="Cambria Math" panose="02040503050406030204" pitchFamily="18" charset="0"/>
                                </a:rPr>
                                <m:t>𝑖</m:t>
                              </m:r>
                            </m:sub>
                          </m:sSub>
                          <m:r>
                            <a:rPr lang="en-US" altLang="zh-CN" sz="1800" b="0" i="1" smtClean="0">
                              <a:latin typeface="Cambria Math" panose="02040503050406030204" pitchFamily="18" charset="0"/>
                              <a:ea typeface="Cambria Math" panose="02040503050406030204" pitchFamily="18" charset="0"/>
                            </a:rPr>
                            <m:t>=</m:t>
                          </m:r>
                        </m:e>
                      </m:nary>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𝑉</m:t>
                          </m:r>
                        </m:e>
                        <m:sub>
                          <m:r>
                            <a:rPr lang="en-US" altLang="zh-CN" sz="1800" i="1">
                              <a:latin typeface="Cambria Math" panose="02040503050406030204" pitchFamily="18" charset="0"/>
                              <a:ea typeface="Cambria Math" panose="02040503050406030204" pitchFamily="18" charset="0"/>
                            </a:rPr>
                            <m:t>𝑞</m:t>
                          </m:r>
                        </m:sub>
                      </m:sSub>
                      <m:d>
                        <m:dPr>
                          <m:ctrlPr>
                            <a:rPr lang="en-US" altLang="zh-CN" sz="1800" i="1">
                              <a:latin typeface="Cambria Math" panose="02040503050406030204" pitchFamily="18" charset="0"/>
                              <a:ea typeface="Cambria Math" panose="02040503050406030204" pitchFamily="18" charset="0"/>
                            </a:rPr>
                          </m:ctrlPr>
                        </m:dPr>
                        <m:e>
                          <m:nary>
                            <m:naryPr>
                              <m:chr m:val="∑"/>
                              <m:supHide m:val="on"/>
                              <m:ctrlPr>
                                <a:rPr lang="en-US" altLang="zh-CN" sz="1800" i="1">
                                  <a:latin typeface="Cambria Math" panose="02040503050406030204" pitchFamily="18" charset="0"/>
                                  <a:ea typeface="Cambria Math" panose="02040503050406030204" pitchFamily="18" charset="0"/>
                                </a:rPr>
                              </m:ctrlPr>
                            </m:naryPr>
                            <m:sub>
                              <m:r>
                                <m:rPr>
                                  <m:brk m:alnAt="7"/>
                                </m:rPr>
                                <a:rPr lang="en-US" altLang="zh-CN" sz="1800" i="1">
                                  <a:latin typeface="Cambria Math" panose="02040503050406030204" pitchFamily="18" charset="0"/>
                                  <a:ea typeface="Cambria Math" panose="02040503050406030204" pitchFamily="18" charset="0"/>
                                </a:rPr>
                                <m:t>𝑊</m:t>
                              </m:r>
                            </m:sub>
                            <m:sup/>
                            <m:e>
                              <m:r>
                                <a:rPr lang="en-US" altLang="zh-CN" sz="1800" i="1">
                                  <a:latin typeface="Cambria Math" panose="02040503050406030204" pitchFamily="18" charset="0"/>
                                  <a:ea typeface="Cambria Math" panose="02040503050406030204" pitchFamily="18" charset="0"/>
                                </a:rPr>
                                <m:t>𝐽</m:t>
                              </m:r>
                              <m:d>
                                <m:dPr>
                                  <m:ctrlPr>
                                    <a:rPr lang="en-US" altLang="zh-CN" sz="1800" i="1">
                                      <a:latin typeface="Cambria Math" panose="02040503050406030204" pitchFamily="18" charset="0"/>
                                      <a:ea typeface="Cambria Math" panose="02040503050406030204" pitchFamily="18" charset="0"/>
                                    </a:rPr>
                                  </m:ctrlPr>
                                </m:dPr>
                                <m:e>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𝑑</m:t>
                                      </m:r>
                                    </m:e>
                                    <m:sub>
                                      <m:r>
                                        <a:rPr lang="en-US" altLang="zh-CN" sz="1800" i="1">
                                          <a:latin typeface="Cambria Math" panose="02040503050406030204" pitchFamily="18" charset="0"/>
                                          <a:ea typeface="Cambria Math" panose="02040503050406030204" pitchFamily="18" charset="0"/>
                                        </a:rPr>
                                        <m:t>𝑖𝑗</m:t>
                                      </m:r>
                                    </m:sub>
                                  </m:sSub>
                                </m:e>
                              </m:d>
                            </m:e>
                          </m:nary>
                        </m:e>
                      </m:d>
                      <m:r>
                        <a:rPr lang="en-US" altLang="zh-CN" sz="1800" i="1">
                          <a:latin typeface="Cambria Math" panose="02040503050406030204" pitchFamily="18" charset="0"/>
                          <a:ea typeface="Cambria Math" panose="02040503050406030204" pitchFamily="18" charset="0"/>
                        </a:rPr>
                        <m:t>−</m:t>
                      </m:r>
                      <m:nary>
                        <m:naryPr>
                          <m:chr m:val="∑"/>
                          <m:supHide m:val="on"/>
                          <m:ctrlPr>
                            <a:rPr lang="en-US" altLang="zh-CN" sz="1800" i="1">
                              <a:latin typeface="Cambria Math" panose="02040503050406030204" pitchFamily="18" charset="0"/>
                              <a:ea typeface="Cambria Math" panose="02040503050406030204" pitchFamily="18" charset="0"/>
                            </a:rPr>
                          </m:ctrlPr>
                        </m:naryPr>
                        <m:sub>
                          <m:r>
                            <m:rPr>
                              <m:brk m:alnAt="7"/>
                            </m:rPr>
                            <a:rPr lang="en-US" altLang="zh-CN" sz="1800" i="1">
                              <a:latin typeface="Cambria Math" panose="02040503050406030204" pitchFamily="18" charset="0"/>
                              <a:ea typeface="Cambria Math" panose="02040503050406030204" pitchFamily="18" charset="0"/>
                            </a:rPr>
                            <m:t>𝑖</m:t>
                          </m:r>
                          <m:r>
                            <m:rPr>
                              <m:brk m:alnAt="23"/>
                            </m:rPr>
                            <a:rPr lang="zh-CN" altLang="en-US"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𝑊</m:t>
                          </m:r>
                        </m:sub>
                        <m:sup/>
                        <m:e>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𝑐</m:t>
                              </m:r>
                            </m:e>
                            <m:sub>
                              <m:r>
                                <a:rPr lang="en-US" altLang="zh-CN" sz="1800" i="1">
                                  <a:latin typeface="Cambria Math" panose="02040503050406030204" pitchFamily="18" charset="0"/>
                                  <a:ea typeface="Cambria Math" panose="02040503050406030204" pitchFamily="18" charset="0"/>
                                </a:rPr>
                                <m:t>𝑖𝑗</m:t>
                              </m:r>
                            </m:sub>
                          </m:sSub>
                        </m:e>
                      </m:nary>
                    </m:oMath>
                  </m:oMathPara>
                </a14:m>
                <a:endParaRPr lang="en-US" altLang="zh-CN" sz="1800" dirty="0"/>
              </a:p>
              <a:p>
                <a:pPr marL="457200" lvl="1" indent="0">
                  <a:buNone/>
                </a:pPr>
                <a:r>
                  <a:rPr lang="en-US" altLang="zh-CN" sz="1800" dirty="0"/>
                  <a:t>			</a:t>
                </a:r>
              </a:p>
              <a:p>
                <a:pPr marL="800100" lvl="1" indent="-342900">
                  <a:buFont typeface="+mj-lt"/>
                  <a:buAutoNum type="arabicPeriod" startAt="2"/>
                </a:pPr>
                <a:endParaRPr lang="en-US" altLang="zh-CN" sz="1800" dirty="0"/>
              </a:p>
              <a:p>
                <a:pPr marL="800100" lvl="1" indent="-342900">
                  <a:buFont typeface="+mj-lt"/>
                  <a:buAutoNum type="arabicPeriod" startAt="2"/>
                </a:pPr>
                <a:r>
                  <a:rPr lang="zh-CN" altLang="en-US" sz="1800" dirty="0"/>
                  <a:t>平台眼中的社会福利</a:t>
                </a:r>
                <a:endParaRPr lang="en-US" altLang="zh-CN" sz="1800" dirty="0"/>
              </a:p>
              <a:p>
                <a:pPr marL="457200" lvl="1" indent="0">
                  <a:buNone/>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𝑢</m:t>
                          </m:r>
                        </m:e>
                        <m:sub>
                          <m:r>
                            <a:rPr lang="en-US" altLang="zh-CN" b="0" i="1" smtClean="0">
                              <a:latin typeface="Cambria Math" panose="02040503050406030204" pitchFamily="18" charset="0"/>
                              <a:ea typeface="Cambria Math" panose="02040503050406030204" pitchFamily="18" charset="0"/>
                            </a:rPr>
                            <m:t>𝑠𝑜𝑐𝑖𝑎𝑙</m:t>
                          </m:r>
                        </m:sub>
                        <m:sup>
                          <m:r>
                            <a:rPr lang="en-US" altLang="zh-CN" b="0" i="1" smtClean="0">
                              <a:latin typeface="Cambria Math" panose="02040503050406030204" pitchFamily="18" charset="0"/>
                              <a:ea typeface="Cambria Math" panose="02040503050406030204" pitchFamily="18" charset="0"/>
                            </a:rPr>
                            <m:t>𝑝</m:t>
                          </m:r>
                        </m:sup>
                      </m:sSub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𝑊</m:t>
                          </m:r>
                        </m:e>
                      </m:d>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𝑢</m:t>
                          </m:r>
                        </m:e>
                        <m:sub>
                          <m:r>
                            <a:rPr lang="en-US" altLang="zh-CN" i="1">
                              <a:latin typeface="Cambria Math" panose="02040503050406030204" pitchFamily="18" charset="0"/>
                              <a:ea typeface="Cambria Math" panose="02040503050406030204" pitchFamily="18" charset="0"/>
                            </a:rPr>
                            <m:t>𝑝</m:t>
                          </m:r>
                        </m:sub>
                      </m:sSub>
                      <m:r>
                        <a:rPr lang="en-US" altLang="zh-CN" i="1">
                          <a:latin typeface="Cambria Math" panose="02040503050406030204" pitchFamily="18" charset="0"/>
                          <a:ea typeface="Cambria Math" panose="02040503050406030204" pitchFamily="18" charset="0"/>
                        </a:rPr>
                        <m:t>+</m:t>
                      </m:r>
                      <m:nary>
                        <m:naryPr>
                          <m:chr m:val="∑"/>
                          <m:supHide m:val="on"/>
                          <m:ctrlPr>
                            <a:rPr lang="en-US" altLang="zh-CN" i="1">
                              <a:latin typeface="Cambria Math" panose="02040503050406030204" pitchFamily="18" charset="0"/>
                              <a:ea typeface="Cambria Math" panose="02040503050406030204" pitchFamily="18" charset="0"/>
                            </a:rPr>
                          </m:ctrlPr>
                        </m:naryPr>
                        <m:sub>
                          <m:r>
                            <m:rPr>
                              <m:brk m:alnAt="7"/>
                            </m:rPr>
                            <a:rPr lang="en-US" altLang="zh-CN" i="1">
                              <a:latin typeface="Cambria Math" panose="02040503050406030204" pitchFamily="18" charset="0"/>
                              <a:ea typeface="Cambria Math" panose="02040503050406030204" pitchFamily="18" charset="0"/>
                            </a:rPr>
                            <m:t>𝑖</m:t>
                          </m:r>
                          <m:r>
                            <m:rPr>
                              <m:brk m:alnAt="23"/>
                            </m:rP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𝑊</m:t>
                          </m:r>
                        </m:sub>
                        <m:sup/>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𝑢</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e>
                      </m:nary>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𝑉</m:t>
                          </m:r>
                        </m:e>
                        <m:sub>
                          <m:r>
                            <a:rPr lang="en-US" altLang="zh-CN" i="1">
                              <a:latin typeface="Cambria Math" panose="02040503050406030204" pitchFamily="18" charset="0"/>
                              <a:ea typeface="Cambria Math" panose="02040503050406030204" pitchFamily="18" charset="0"/>
                            </a:rPr>
                            <m:t>𝑞</m:t>
                          </m:r>
                        </m:sub>
                      </m:sSub>
                      <m:d>
                        <m:dPr>
                          <m:ctrlPr>
                            <a:rPr lang="en-US" altLang="zh-CN" i="1">
                              <a:latin typeface="Cambria Math" panose="02040503050406030204" pitchFamily="18" charset="0"/>
                              <a:ea typeface="Cambria Math" panose="02040503050406030204" pitchFamily="18" charset="0"/>
                            </a:rPr>
                          </m:ctrlPr>
                        </m:dPr>
                        <m:e>
                          <m:nary>
                            <m:naryPr>
                              <m:chr m:val="∑"/>
                              <m:supHide m:val="on"/>
                              <m:ctrlPr>
                                <a:rPr lang="en-US" altLang="zh-CN" i="1">
                                  <a:latin typeface="Cambria Math" panose="02040503050406030204" pitchFamily="18" charset="0"/>
                                  <a:ea typeface="Cambria Math" panose="02040503050406030204" pitchFamily="18" charset="0"/>
                                </a:rPr>
                              </m:ctrlPr>
                            </m:naryPr>
                            <m:sub>
                              <m:r>
                                <m:rPr>
                                  <m:brk m:alnAt="7"/>
                                </m:rPr>
                                <a:rPr lang="en-US" altLang="zh-CN" i="1">
                                  <a:latin typeface="Cambria Math" panose="02040503050406030204" pitchFamily="18" charset="0"/>
                                  <a:ea typeface="Cambria Math" panose="02040503050406030204" pitchFamily="18" charset="0"/>
                                </a:rPr>
                                <m:t>𝑊</m:t>
                              </m:r>
                            </m:sub>
                            <m:sup/>
                            <m:e>
                              <m:r>
                                <a:rPr lang="en-US" altLang="zh-CN" i="1">
                                  <a:latin typeface="Cambria Math" panose="02040503050406030204" pitchFamily="18" charset="0"/>
                                  <a:ea typeface="Cambria Math" panose="02040503050406030204" pitchFamily="18" charset="0"/>
                                </a:rPr>
                                <m:t>𝐽</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i="1">
                                          <a:latin typeface="Cambria Math" panose="02040503050406030204" pitchFamily="18" charset="0"/>
                                          <a:ea typeface="Cambria Math" panose="02040503050406030204" pitchFamily="18" charset="0"/>
                                        </a:rPr>
                                        <m:t>𝑖𝑗</m:t>
                                      </m:r>
                                    </m:sub>
                                  </m:sSub>
                                </m:e>
                              </m:d>
                            </m:e>
                          </m:nary>
                        </m:e>
                      </m:d>
                      <m:r>
                        <a:rPr lang="en-US" altLang="zh-CN" i="1">
                          <a:latin typeface="Cambria Math" panose="02040503050406030204" pitchFamily="18" charset="0"/>
                          <a:ea typeface="Cambria Math" panose="02040503050406030204" pitchFamily="18" charset="0"/>
                        </a:rPr>
                        <m:t>−</m:t>
                      </m:r>
                      <m:nary>
                        <m:naryPr>
                          <m:chr m:val="∑"/>
                          <m:supHide m:val="on"/>
                          <m:ctrlPr>
                            <a:rPr lang="en-US" altLang="zh-CN" i="1">
                              <a:latin typeface="Cambria Math" panose="02040503050406030204" pitchFamily="18" charset="0"/>
                              <a:ea typeface="Cambria Math" panose="02040503050406030204" pitchFamily="18" charset="0"/>
                            </a:rPr>
                          </m:ctrlPr>
                        </m:naryPr>
                        <m:sub>
                          <m:r>
                            <m:rPr>
                              <m:brk m:alnAt="7"/>
                            </m:rPr>
                            <a:rPr lang="en-US" altLang="zh-CN" i="1">
                              <a:latin typeface="Cambria Math" panose="02040503050406030204" pitchFamily="18" charset="0"/>
                              <a:ea typeface="Cambria Math" panose="02040503050406030204" pitchFamily="18" charset="0"/>
                            </a:rPr>
                            <m:t>𝑖</m:t>
                          </m:r>
                          <m:r>
                            <m:rPr>
                              <m:brk m:alnAt="23"/>
                            </m:rP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𝑊</m:t>
                          </m:r>
                        </m:sub>
                        <m:sup/>
                        <m:e>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𝑏</m:t>
                              </m:r>
                            </m:e>
                            <m:sub>
                              <m:r>
                                <a:rPr lang="en-US" altLang="zh-CN" i="1">
                                  <a:latin typeface="Cambria Math" panose="02040503050406030204" pitchFamily="18" charset="0"/>
                                  <a:ea typeface="Cambria Math" panose="02040503050406030204" pitchFamily="18" charset="0"/>
                                </a:rPr>
                                <m:t>𝑖𝑗</m:t>
                              </m:r>
                            </m:sub>
                          </m:sSub>
                        </m:e>
                      </m:nary>
                    </m:oMath>
                  </m:oMathPara>
                </a14:m>
                <a:endParaRPr lang="en-US" altLang="zh-CN" dirty="0"/>
              </a:p>
              <a:p>
                <a:endParaRPr lang="en-US" altLang="zh-CN" dirty="0"/>
              </a:p>
              <a:p>
                <a:r>
                  <a:rPr lang="zh-CN" altLang="en-US" dirty="0"/>
                  <a:t>数据质量评估的目标</a:t>
                </a:r>
                <a:endParaRPr lang="en-US" altLang="zh-CN" dirty="0"/>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𝐻</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𝐸</m:t>
                              </m:r>
                            </m:e>
                            <m:sup>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a:rPr lang="en-US" altLang="zh-CN" b="0" i="1" smtClean="0">
                              <a:latin typeface="Cambria Math" panose="02040503050406030204" pitchFamily="18" charset="0"/>
                            </a:rPr>
                            <m:t>𝑎𝑟𝑔</m:t>
                          </m:r>
                          <m:r>
                            <a:rPr lang="en-US" altLang="zh-CN" b="0" i="1" smtClean="0">
                              <a:latin typeface="Cambria Math" panose="02040503050406030204" pitchFamily="18" charset="0"/>
                            </a:rPr>
                            <m:t> </m:t>
                          </m:r>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𝐻</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e>
                              </m:d>
                            </m:lim>
                          </m:limLow>
                        </m:fName>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𝑆𝑇</m:t>
                              </m:r>
                              <m:r>
                                <a:rPr lang="en-US" altLang="zh-CN" b="0" i="1" smtClean="0">
                                  <a:latin typeface="Cambria Math" panose="02040503050406030204" pitchFamily="18" charset="0"/>
                                </a:rPr>
                                <m:t> | </m:t>
                              </m:r>
                              <m:r>
                                <a:rPr lang="en-US" altLang="zh-CN" b="0" i="1" smtClean="0">
                                  <a:latin typeface="Cambria Math" panose="02040503050406030204" pitchFamily="18" charset="0"/>
                                </a:rPr>
                                <m:t>𝐻</m:t>
                              </m:r>
                              <m:r>
                                <a:rPr lang="en-US" altLang="zh-CN" b="0" i="1" smtClean="0">
                                  <a:latin typeface="Cambria Math" panose="02040503050406030204" pitchFamily="18" charset="0"/>
                                </a:rPr>
                                <m:t>, </m:t>
                              </m:r>
                              <m:r>
                                <a:rPr lang="en-US" altLang="zh-CN" b="0" i="1" smtClean="0">
                                  <a:latin typeface="Cambria Math" panose="02040503050406030204" pitchFamily="18" charset="0"/>
                                </a:rPr>
                                <m:t>𝐸</m:t>
                              </m:r>
                            </m:e>
                          </m:d>
                        </m:e>
                      </m:func>
                    </m:oMath>
                  </m:oMathPara>
                </a14:m>
                <a:endParaRPr lang="en-US" altLang="zh-CN" dirty="0"/>
              </a:p>
              <a:p>
                <a:pPr marL="457200" lvl="1" indent="0">
                  <a:buNone/>
                </a:pPr>
                <a:endParaRPr lang="zh-CN" altLang="en-US" dirty="0"/>
              </a:p>
            </p:txBody>
          </p:sp>
        </mc:Choice>
        <mc:Fallback xmlns="">
          <p:sp>
            <p:nvSpPr>
              <p:cNvPr id="3" name="内容占位符 2">
                <a:extLst>
                  <a:ext uri="{FF2B5EF4-FFF2-40B4-BE49-F238E27FC236}">
                    <a16:creationId xmlns:a16="http://schemas.microsoft.com/office/drawing/2014/main" id="{E6062C3E-07C3-42D4-AAF2-CAA9F85F3A01}"/>
                  </a:ext>
                </a:extLst>
              </p:cNvPr>
              <p:cNvSpPr>
                <a:spLocks noGrp="1" noRot="1" noChangeAspect="1" noMove="1" noResize="1" noEditPoints="1" noAdjustHandles="1" noChangeArrowheads="1" noChangeShapeType="1" noTextEdit="1"/>
              </p:cNvSpPr>
              <p:nvPr>
                <p:ph idx="1"/>
              </p:nvPr>
            </p:nvSpPr>
            <p:spPr>
              <a:blipFill>
                <a:blip r:embed="rId3"/>
                <a:stretch>
                  <a:fillRect l="-928" t="-177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DF7543A5-1D2E-450B-8B5C-B91E0326E0E4}"/>
              </a:ext>
            </a:extLst>
          </p:cNvPr>
          <p:cNvSpPr>
            <a:spLocks noGrp="1"/>
          </p:cNvSpPr>
          <p:nvPr>
            <p:ph type="sldNum" sz="quarter" idx="12"/>
          </p:nvPr>
        </p:nvSpPr>
        <p:spPr/>
        <p:txBody>
          <a:bodyPr/>
          <a:lstStyle/>
          <a:p>
            <a:fld id="{F3BBBCA4-6AC4-42CB-B873-F9361B16036F}" type="slidenum">
              <a:rPr lang="zh-CN" altLang="en-US" smtClean="0"/>
              <a:t>8</a:t>
            </a:fld>
            <a:endParaRPr lang="zh-CN" altLang="en-US"/>
          </a:p>
        </p:txBody>
      </p:sp>
      <p:sp>
        <p:nvSpPr>
          <p:cNvPr id="6" name="文本框 5">
            <a:extLst>
              <a:ext uri="{FF2B5EF4-FFF2-40B4-BE49-F238E27FC236}">
                <a16:creationId xmlns:a16="http://schemas.microsoft.com/office/drawing/2014/main" id="{05E42C38-E977-4F32-99B3-6F0869D2A540}"/>
              </a:ext>
            </a:extLst>
          </p:cNvPr>
          <p:cNvSpPr txBox="1"/>
          <p:nvPr/>
        </p:nvSpPr>
        <p:spPr>
          <a:xfrm>
            <a:off x="9170966" y="2395434"/>
            <a:ext cx="868384" cy="369332"/>
          </a:xfrm>
          <a:prstGeom prst="rect">
            <a:avLst/>
          </a:prstGeom>
          <a:noFill/>
        </p:spPr>
        <p:txBody>
          <a:bodyPr wrap="square" rtlCol="0">
            <a:spAutoFit/>
          </a:bodyPr>
          <a:lstStyle/>
          <a:p>
            <a:pPr algn="r"/>
            <a:r>
              <a:rPr lang="en-US" altLang="zh-CN" dirty="0"/>
              <a:t>(2-1)</a:t>
            </a:r>
            <a:endParaRPr lang="zh-CN" altLang="en-US" dirty="0"/>
          </a:p>
        </p:txBody>
      </p:sp>
      <p:sp>
        <p:nvSpPr>
          <p:cNvPr id="7" name="文本框 6">
            <a:extLst>
              <a:ext uri="{FF2B5EF4-FFF2-40B4-BE49-F238E27FC236}">
                <a16:creationId xmlns:a16="http://schemas.microsoft.com/office/drawing/2014/main" id="{972A3599-B3C8-4A08-BB24-3BD355FBA43B}"/>
              </a:ext>
            </a:extLst>
          </p:cNvPr>
          <p:cNvSpPr txBox="1"/>
          <p:nvPr/>
        </p:nvSpPr>
        <p:spPr>
          <a:xfrm>
            <a:off x="9170966" y="3825969"/>
            <a:ext cx="868384" cy="369332"/>
          </a:xfrm>
          <a:prstGeom prst="rect">
            <a:avLst/>
          </a:prstGeom>
          <a:noFill/>
        </p:spPr>
        <p:txBody>
          <a:bodyPr wrap="square" rtlCol="0">
            <a:spAutoFit/>
          </a:bodyPr>
          <a:lstStyle/>
          <a:p>
            <a:pPr algn="r"/>
            <a:r>
              <a:rPr lang="en-US" altLang="zh-CN" dirty="0"/>
              <a:t>(2-2)</a:t>
            </a:r>
            <a:endParaRPr lang="zh-CN" altLang="en-US" dirty="0"/>
          </a:p>
        </p:txBody>
      </p:sp>
      <p:sp>
        <p:nvSpPr>
          <p:cNvPr id="8" name="文本框 7">
            <a:extLst>
              <a:ext uri="{FF2B5EF4-FFF2-40B4-BE49-F238E27FC236}">
                <a16:creationId xmlns:a16="http://schemas.microsoft.com/office/drawing/2014/main" id="{8B8774D0-EC99-43FC-8FD5-667369AF4D9C}"/>
              </a:ext>
            </a:extLst>
          </p:cNvPr>
          <p:cNvSpPr txBox="1"/>
          <p:nvPr/>
        </p:nvSpPr>
        <p:spPr>
          <a:xfrm>
            <a:off x="9170966" y="5307083"/>
            <a:ext cx="868384" cy="369332"/>
          </a:xfrm>
          <a:prstGeom prst="rect">
            <a:avLst/>
          </a:prstGeom>
          <a:noFill/>
        </p:spPr>
        <p:txBody>
          <a:bodyPr wrap="square" rtlCol="0">
            <a:spAutoFit/>
          </a:bodyPr>
          <a:lstStyle/>
          <a:p>
            <a:pPr algn="r"/>
            <a:r>
              <a:rPr lang="en-US" altLang="zh-CN" dirty="0"/>
              <a:t>(2-3)</a:t>
            </a:r>
            <a:endParaRPr lang="zh-CN" altLang="en-US" dirty="0"/>
          </a:p>
        </p:txBody>
      </p:sp>
      <p:cxnSp>
        <p:nvCxnSpPr>
          <p:cNvPr id="9" name="直接连接符 8">
            <a:extLst>
              <a:ext uri="{FF2B5EF4-FFF2-40B4-BE49-F238E27FC236}">
                <a16:creationId xmlns:a16="http://schemas.microsoft.com/office/drawing/2014/main" id="{75CB7413-1B3F-4773-A616-E0640E823658}"/>
              </a:ext>
            </a:extLst>
          </p:cNvPr>
          <p:cNvCxnSpPr>
            <a:cxnSpLocks/>
          </p:cNvCxnSpPr>
          <p:nvPr/>
        </p:nvCxnSpPr>
        <p:spPr>
          <a:xfrm>
            <a:off x="3144000" y="1028907"/>
            <a:ext cx="1620000" cy="0"/>
          </a:xfrm>
          <a:prstGeom prst="line">
            <a:avLst/>
          </a:prstGeom>
          <a:ln w="127000" cap="flat">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8A267B32-F4C6-4CFB-8659-4ED056ACE3F1}"/>
              </a:ext>
            </a:extLst>
          </p:cNvPr>
          <p:cNvCxnSpPr/>
          <p:nvPr/>
        </p:nvCxnSpPr>
        <p:spPr>
          <a:xfrm>
            <a:off x="838200" y="4580584"/>
            <a:ext cx="0" cy="401003"/>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文本框 4"/>
              <p:cNvSpPr txBox="1"/>
              <p:nvPr/>
            </p:nvSpPr>
            <p:spPr>
              <a:xfrm>
                <a:off x="3790605" y="2855682"/>
                <a:ext cx="3026470" cy="276999"/>
              </a:xfrm>
              <a:prstGeom prst="rect">
                <a:avLst/>
              </a:prstGeom>
              <a:noFill/>
            </p:spPr>
            <p:txBody>
              <a:bodyPr wrap="none" lIns="0" tIns="0" rIns="0" bIns="0" rtlCol="0">
                <a:spAutoFit/>
              </a:bodyPr>
              <a:lstStyle/>
              <a:p>
                <a14:m>
                  <m:oMath xmlns:m="http://schemas.openxmlformats.org/officeDocument/2006/math">
                    <m:r>
                      <a:rPr lang="zh-CN" altLang="en-US" i="1">
                        <a:latin typeface="Cambria Math" panose="02040503050406030204" pitchFamily="18" charset="0"/>
                      </a:rPr>
                      <m:t>数据</m:t>
                    </m:r>
                  </m:oMath>
                </a14:m>
                <a:r>
                  <a:rPr lang="zh-CN" altLang="en-US" dirty="0"/>
                  <a:t>价值</a:t>
                </a:r>
                <a:r>
                  <a:rPr lang="en-US" altLang="zh-CN" dirty="0"/>
                  <a:t>-</a:t>
                </a:r>
                <a:r>
                  <a:rPr lang="zh-CN" altLang="en-US" dirty="0"/>
                  <a:t>报酬</a:t>
                </a:r>
                <a:r>
                  <a:rPr lang="en-US" altLang="zh-CN" dirty="0"/>
                  <a:t>+</a:t>
                </a:r>
                <a:r>
                  <a:rPr lang="zh-CN" altLang="en-US" dirty="0"/>
                  <a:t>报酬</a:t>
                </a:r>
                <a:r>
                  <a:rPr lang="en-US" altLang="zh-CN" dirty="0"/>
                  <a:t>-</a:t>
                </a:r>
                <a:r>
                  <a:rPr lang="zh-CN" altLang="en-US" dirty="0"/>
                  <a:t>任务开销</a:t>
                </a:r>
              </a:p>
            </p:txBody>
          </p:sp>
        </mc:Choice>
        <mc:Fallback xmlns="">
          <p:sp>
            <p:nvSpPr>
              <p:cNvPr id="5" name="文本框 4"/>
              <p:cNvSpPr txBox="1">
                <a:spLocks noRot="1" noChangeAspect="1" noMove="1" noResize="1" noEditPoints="1" noAdjustHandles="1" noChangeArrowheads="1" noChangeShapeType="1" noTextEdit="1"/>
              </p:cNvSpPr>
              <p:nvPr/>
            </p:nvSpPr>
            <p:spPr>
              <a:xfrm>
                <a:off x="3790605" y="2855682"/>
                <a:ext cx="3026470" cy="276999"/>
              </a:xfrm>
              <a:prstGeom prst="rect">
                <a:avLst/>
              </a:prstGeom>
              <a:blipFill>
                <a:blip r:embed="rId4"/>
                <a:stretch>
                  <a:fillRect l="-3831" t="-28261" r="-4435" b="-5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18625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3BBBCA4-6AC4-42CB-B873-F9361B16036F}" type="slidenum">
              <a:rPr lang="zh-CN" altLang="en-US" smtClean="0"/>
              <a:t>9</a:t>
            </a:fld>
            <a:endParaRPr lang="zh-CN" altLang="en-US"/>
          </a:p>
        </p:txBody>
      </p:sp>
      <p:sp>
        <p:nvSpPr>
          <p:cNvPr id="3" name="标题 2"/>
          <p:cNvSpPr>
            <a:spLocks noGrp="1"/>
          </p:cNvSpPr>
          <p:nvPr>
            <p:ph type="title"/>
          </p:nvPr>
        </p:nvSpPr>
        <p:spPr/>
        <p:txBody>
          <a:bodyPr>
            <a:normAutofit fontScale="90000"/>
          </a:bodyPr>
          <a:lstStyle/>
          <a:p>
            <a:r>
              <a:rPr lang="en-US" altLang="zh-CN" dirty="0"/>
              <a:t>2.4</a:t>
            </a:r>
            <a:r>
              <a:rPr lang="zh-CN" altLang="en-US" dirty="0"/>
              <a:t> </a:t>
            </a:r>
            <a:r>
              <a:rPr lang="en-US" altLang="zh-CN" dirty="0"/>
              <a:t>——</a:t>
            </a:r>
            <a:r>
              <a:rPr lang="zh-CN" altLang="en-US" dirty="0"/>
              <a:t>数据质量评估机制公式</a:t>
            </a:r>
          </a:p>
        </p:txBody>
      </p:sp>
      <mc:AlternateContent xmlns:mc="http://schemas.openxmlformats.org/markup-compatibility/2006" xmlns:a14="http://schemas.microsoft.com/office/drawing/2010/main">
        <mc:Choice Requires="a14">
          <p:sp>
            <p:nvSpPr>
              <p:cNvPr id="5" name="文本框 4"/>
              <p:cNvSpPr txBox="1"/>
              <p:nvPr/>
            </p:nvSpPr>
            <p:spPr>
              <a:xfrm>
                <a:off x="339916" y="1524186"/>
                <a:ext cx="3456844" cy="276999"/>
              </a:xfrm>
              <a:prstGeom prst="rect">
                <a:avLst/>
              </a:prstGeom>
              <a:noFill/>
            </p:spPr>
            <p:txBody>
              <a:bodyPr wrap="none" lIns="0" tIns="0" rIns="0" bIns="0"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  </m:t>
                        </m:r>
                      </m:sub>
                    </m:sSub>
                    <m:r>
                      <a:rPr lang="zh-CN" altLang="en-US" i="1">
                        <a:latin typeface="Cambria Math" panose="02040503050406030204" pitchFamily="18" charset="0"/>
                      </a:rPr>
                      <m:t>报告</m:t>
                    </m:r>
                  </m:oMath>
                </a14:m>
                <a:r>
                  <a:rPr lang="zh-CN" altLang="en-US" dirty="0"/>
                  <a:t>为</a:t>
                </a:r>
                <a:r>
                  <a:rPr lang="en-US" altLang="zh-CN" dirty="0"/>
                  <a:t>true</a:t>
                </a:r>
                <a:r>
                  <a:rPr lang="zh-CN" altLang="en-US" dirty="0"/>
                  <a:t>实际也为</a:t>
                </a:r>
                <a:r>
                  <a:rPr lang="en-US" altLang="zh-CN" dirty="0"/>
                  <a:t>true</a:t>
                </a:r>
                <a:r>
                  <a:rPr lang="zh-CN" altLang="en-US" dirty="0"/>
                  <a:t>的概率</a:t>
                </a:r>
              </a:p>
            </p:txBody>
          </p:sp>
        </mc:Choice>
        <mc:Fallback xmlns="">
          <p:sp>
            <p:nvSpPr>
              <p:cNvPr id="5" name="文本框 4"/>
              <p:cNvSpPr txBox="1">
                <a:spLocks noRot="1" noChangeAspect="1" noMove="1" noResize="1" noEditPoints="1" noAdjustHandles="1" noChangeArrowheads="1" noChangeShapeType="1" noTextEdit="1"/>
              </p:cNvSpPr>
              <p:nvPr/>
            </p:nvSpPr>
            <p:spPr>
              <a:xfrm>
                <a:off x="339916" y="1524186"/>
                <a:ext cx="3456844" cy="276999"/>
              </a:xfrm>
              <a:prstGeom prst="rect">
                <a:avLst/>
              </a:prstGeom>
              <a:blipFill>
                <a:blip r:embed="rId3"/>
                <a:stretch>
                  <a:fillRect l="-1764" t="-28889" r="-1058" b="-5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339919" y="1894405"/>
                <a:ext cx="3177793" cy="276999"/>
              </a:xfrm>
              <a:prstGeom prst="rect">
                <a:avLst/>
              </a:prstGeom>
              <a:noFill/>
            </p:spPr>
            <p:txBody>
              <a:bodyPr wrap="none" lIns="0" tIns="0" rIns="0" bIns="0"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  </m:t>
                        </m:r>
                      </m:sub>
                    </m:sSub>
                    <m:r>
                      <a:rPr lang="zh-CN" altLang="en-US" i="1">
                        <a:latin typeface="Cambria Math" panose="02040503050406030204" pitchFamily="18" charset="0"/>
                      </a:rPr>
                      <m:t>报告</m:t>
                    </m:r>
                  </m:oMath>
                </a14:m>
                <a:r>
                  <a:rPr lang="zh-CN" altLang="en-US" dirty="0"/>
                  <a:t>为</a:t>
                </a:r>
                <a:r>
                  <a:rPr lang="en-US" altLang="zh-CN" dirty="0"/>
                  <a:t>true</a:t>
                </a:r>
                <a:r>
                  <a:rPr lang="zh-CN" altLang="en-US" dirty="0"/>
                  <a:t>实际为</a:t>
                </a:r>
                <a:r>
                  <a:rPr lang="en-US" altLang="zh-CN" dirty="0"/>
                  <a:t>false</a:t>
                </a:r>
                <a:r>
                  <a:rPr lang="zh-CN" altLang="en-US" dirty="0"/>
                  <a:t>的概率</a:t>
                </a:r>
              </a:p>
            </p:txBody>
          </p:sp>
        </mc:Choice>
        <mc:Fallback xmlns="">
          <p:sp>
            <p:nvSpPr>
              <p:cNvPr id="6" name="文本框 5"/>
              <p:cNvSpPr txBox="1">
                <a:spLocks noRot="1" noChangeAspect="1" noMove="1" noResize="1" noEditPoints="1" noAdjustHandles="1" noChangeArrowheads="1" noChangeShapeType="1" noTextEdit="1"/>
              </p:cNvSpPr>
              <p:nvPr/>
            </p:nvSpPr>
            <p:spPr>
              <a:xfrm>
                <a:off x="339919" y="1894405"/>
                <a:ext cx="3177793" cy="276999"/>
              </a:xfrm>
              <a:prstGeom prst="rect">
                <a:avLst/>
              </a:prstGeom>
              <a:blipFill>
                <a:blip r:embed="rId4"/>
                <a:stretch>
                  <a:fillRect l="-2687" t="-28889" r="-4031"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339916" y="2264624"/>
                <a:ext cx="4451475" cy="276999"/>
              </a:xfrm>
              <a:prstGeom prst="rect">
                <a:avLst/>
              </a:prstGeom>
              <a:noFill/>
            </p:spPr>
            <p:txBody>
              <a:bodyPr wrap="none" lIns="0" tIns="0" rIns="0" bIns="0"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𝑔</m:t>
                        </m:r>
                      </m:e>
                      <m:sub/>
                    </m:sSub>
                    <m:r>
                      <a:rPr lang="zh-CN" altLang="en-US" i="1">
                        <a:latin typeface="Cambria Math" panose="02040503050406030204" pitchFamily="18" charset="0"/>
                      </a:rPr>
                      <m:t>任意</m:t>
                    </m:r>
                  </m:oMath>
                </a14:m>
                <a:r>
                  <a:rPr lang="zh-CN" altLang="en-US" dirty="0"/>
                  <a:t>一个任务实际为</a:t>
                </a:r>
                <a:r>
                  <a:rPr lang="en-US" altLang="zh-CN" dirty="0"/>
                  <a:t>true</a:t>
                </a:r>
                <a:r>
                  <a:rPr lang="zh-CN" altLang="en-US" dirty="0"/>
                  <a:t>概率</a:t>
                </a:r>
                <a:r>
                  <a:rPr lang="en-US" altLang="zh-CN" dirty="0"/>
                  <a:t>,</a:t>
                </a:r>
                <a:r>
                  <a:rPr lang="zh-CN" altLang="en-US" dirty="0"/>
                  <a:t>即先验概率</a:t>
                </a:r>
              </a:p>
            </p:txBody>
          </p:sp>
        </mc:Choice>
        <mc:Fallback xmlns="">
          <p:sp>
            <p:nvSpPr>
              <p:cNvPr id="7" name="文本框 6"/>
              <p:cNvSpPr txBox="1">
                <a:spLocks noRot="1" noChangeAspect="1" noMove="1" noResize="1" noEditPoints="1" noAdjustHandles="1" noChangeArrowheads="1" noChangeShapeType="1" noTextEdit="1"/>
              </p:cNvSpPr>
              <p:nvPr/>
            </p:nvSpPr>
            <p:spPr>
              <a:xfrm>
                <a:off x="339916" y="2264624"/>
                <a:ext cx="4451475" cy="276999"/>
              </a:xfrm>
              <a:prstGeom prst="rect">
                <a:avLst/>
              </a:prstGeom>
              <a:blipFill>
                <a:blip r:embed="rId5"/>
                <a:stretch>
                  <a:fillRect l="-1918" t="-28261" r="-2603"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340429" y="3005062"/>
                <a:ext cx="2895408" cy="299313"/>
              </a:xfrm>
              <a:prstGeom prst="rect">
                <a:avLst/>
              </a:prstGeom>
              <a:noFill/>
            </p:spPr>
            <p:txBody>
              <a:bodyPr wrap="none" lIns="0" tIns="0" rIns="0" bIns="0" rtlCol="0">
                <a:spAutoFit/>
              </a:bodyPr>
              <a:lstStyle/>
              <a:p>
                <a:r>
                  <a:rPr lang="en-US" altLang="zh-CN" dirty="0"/>
                  <a:t>Z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为</m:t>
                    </m:r>
                    <m:r>
                      <a:rPr lang="zh-CN" altLang="en-US" i="1" smtClean="0">
                        <a:latin typeface="Cambria Math" panose="02040503050406030204" pitchFamily="18" charset="0"/>
                      </a:rPr>
                      <m:t>每一个</m:t>
                    </m:r>
                  </m:oMath>
                </a14:m>
                <a:r>
                  <a:rPr lang="zh-CN" altLang="en-US" dirty="0"/>
                  <a:t>任务的真实值</a:t>
                </a:r>
              </a:p>
            </p:txBody>
          </p:sp>
        </mc:Choice>
        <mc:Fallback xmlns="">
          <p:sp>
            <p:nvSpPr>
              <p:cNvPr id="8" name="文本框 7"/>
              <p:cNvSpPr txBox="1">
                <a:spLocks noRot="1" noChangeAspect="1" noMove="1" noResize="1" noEditPoints="1" noAdjustHandles="1" noChangeArrowheads="1" noChangeShapeType="1" noTextEdit="1"/>
              </p:cNvSpPr>
              <p:nvPr/>
            </p:nvSpPr>
            <p:spPr>
              <a:xfrm>
                <a:off x="340429" y="3005062"/>
                <a:ext cx="2895408" cy="299313"/>
              </a:xfrm>
              <a:prstGeom prst="rect">
                <a:avLst/>
              </a:prstGeom>
              <a:blipFill>
                <a:blip r:embed="rId6"/>
                <a:stretch>
                  <a:fillRect l="-5053" t="-24490" r="-3158" b="-408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39916" y="2612015"/>
                <a:ext cx="2758063" cy="276999"/>
              </a:xfrm>
              <a:prstGeom prst="rect">
                <a:avLst/>
              </a:prstGeom>
              <a:noFill/>
            </p:spPr>
            <p:txBody>
              <a:bodyPr wrap="none" lIns="0" tIns="0" rIns="0" bIns="0" rtlCol="0">
                <a:spAutoFit/>
              </a:bodyPr>
              <a:lstStyle/>
              <a:p>
                <a14:m>
                  <m:oMath xmlns:m="http://schemas.openxmlformats.org/officeDocument/2006/math">
                    <m:r>
                      <a:rPr lang="zh-CN" altLang="en-US" i="1" smtClean="0">
                        <a:latin typeface="Cambria Math" panose="02040503050406030204" pitchFamily="18" charset="0"/>
                      </a:rPr>
                      <m:t>𝜃</m:t>
                    </m:r>
                    <m:r>
                      <a:rPr lang="en-US" altLang="zh-CN" b="0" i="1" smtClean="0">
                        <a:latin typeface="Cambria Math" panose="02040503050406030204" pitchFamily="18" charset="0"/>
                      </a:rPr>
                      <m:t>    </m:t>
                    </m:r>
                    <m:r>
                      <a:rPr lang="zh-CN" altLang="en-US" i="1">
                        <a:latin typeface="Cambria Math" panose="02040503050406030204" pitchFamily="18" charset="0"/>
                      </a:rPr>
                      <m:t>模型</m:t>
                    </m:r>
                  </m:oMath>
                </a14:m>
                <a:r>
                  <a:rPr lang="zh-CN" altLang="en-US" dirty="0"/>
                  <a:t>估计参数</a:t>
                </a:r>
                <a14:m>
                  <m:oMath xmlns:m="http://schemas.openxmlformats.org/officeDocument/2006/math">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𝑔</m:t>
                        </m:r>
                      </m:e>
                    </m:d>
                  </m:oMath>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339916" y="2612015"/>
                <a:ext cx="2758063" cy="276999"/>
              </a:xfrm>
              <a:prstGeom prst="rect">
                <a:avLst/>
              </a:prstGeom>
              <a:blipFill>
                <a:blip r:embed="rId7"/>
                <a:stretch>
                  <a:fillRect l="-3097" t="-28261"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4382020" y="3250878"/>
                <a:ext cx="9255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𝑠𝑡𝑒𝑝</m:t>
                      </m:r>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4382020" y="3250878"/>
                <a:ext cx="925574" cy="276999"/>
              </a:xfrm>
              <a:prstGeom prst="rect">
                <a:avLst/>
              </a:prstGeom>
              <a:blipFill>
                <a:blip r:embed="rId8"/>
                <a:stretch>
                  <a:fillRect l="-5921" r="-7237" b="-304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5307622" y="1304562"/>
                <a:ext cx="1745671" cy="276999"/>
              </a:xfrm>
              <a:prstGeom prst="rect">
                <a:avLst/>
              </a:prstGeom>
              <a:noFill/>
            </p:spPr>
            <p:txBody>
              <a:bodyPr wrap="none" lIns="0" tIns="0" rIns="0" bIns="0" rtlCol="0">
                <a:spAutoFit/>
              </a:bodyPr>
              <a:lstStyle/>
              <a:p>
                <a14:m>
                  <m:oMath xmlns:m="http://schemas.openxmlformats.org/officeDocument/2006/math">
                    <m:r>
                      <a:rPr lang="zh-CN" altLang="en-US" i="1" smtClean="0">
                        <a:latin typeface="Cambria Math" panose="02040503050406030204" pitchFamily="18" charset="0"/>
                      </a:rPr>
                      <m:t>𝜃</m:t>
                    </m:r>
                    <m:r>
                      <a:rPr lang="zh-CN" altLang="en-US" i="1">
                        <a:latin typeface="Cambria Math" panose="02040503050406030204" pitchFamily="18" charset="0"/>
                      </a:rPr>
                      <m:t>的</m:t>
                    </m:r>
                  </m:oMath>
                </a14:m>
                <a:r>
                  <a:rPr lang="zh-CN" altLang="en-US" dirty="0"/>
                  <a:t>最大似然函数</a:t>
                </a:r>
              </a:p>
            </p:txBody>
          </p:sp>
        </mc:Choice>
        <mc:Fallback xmlns="">
          <p:sp>
            <p:nvSpPr>
              <p:cNvPr id="11" name="文本框 10"/>
              <p:cNvSpPr txBox="1">
                <a:spLocks noRot="1" noChangeAspect="1" noMove="1" noResize="1" noEditPoints="1" noAdjustHandles="1" noChangeArrowheads="1" noChangeShapeType="1" noTextEdit="1"/>
              </p:cNvSpPr>
              <p:nvPr/>
            </p:nvSpPr>
            <p:spPr>
              <a:xfrm>
                <a:off x="5307622" y="1304562"/>
                <a:ext cx="1745671" cy="276999"/>
              </a:xfrm>
              <a:prstGeom prst="rect">
                <a:avLst/>
              </a:prstGeom>
              <a:blipFill>
                <a:blip r:embed="rId9"/>
                <a:stretch>
                  <a:fillRect l="-4895" t="-28889" r="-8392" b="-5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9670" y="3567056"/>
                <a:ext cx="3255507" cy="8284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𝑧</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=1|</m:t>
                          </m:r>
                          <m:r>
                            <a:rPr lang="en-US" altLang="zh-CN" b="0" i="1" smtClean="0">
                              <a:latin typeface="Cambria Math" panose="02040503050406030204" pitchFamily="18" charset="0"/>
                            </a:rPr>
                            <m:t>𝑆𝑇</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zh-CN" altLang="en-US" b="0" i="1" smtClean="0">
                                  <a:latin typeface="Cambria Math" panose="02040503050406030204" pitchFamily="18" charset="0"/>
                                </a:rPr>
                                <m:t>𝜃</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up>
                          </m:sSup>
                        </m:e>
                      </m:d>
                    </m:oMath>
                  </m:oMathPara>
                </a14:m>
                <a:endParaRPr lang="en-US" altLang="zh-CN" dirty="0"/>
              </a:p>
              <a:p>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𝑔</m:t>
                            </m:r>
                          </m:e>
                          <m:sup>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𝑡</m:t>
                                </m:r>
                              </m:e>
                            </m:d>
                          </m:sup>
                        </m:sSup>
                      </m:num>
                      <m:den>
                        <m:r>
                          <a:rPr lang="en-US" altLang="zh-CN" b="0" i="1" smtClean="0">
                            <a:latin typeface="Cambria Math" panose="02040503050406030204" pitchFamily="18" charset="0"/>
                            <a:ea typeface="Cambria Math" panose="02040503050406030204" pitchFamily="18" charset="0"/>
                          </a:rPr>
                          <m:t>𝑥</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𝑗</m:t>
                            </m:r>
                          </m:e>
                        </m:d>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𝑔</m:t>
                            </m:r>
                          </m:e>
                          <m:sup>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𝑡</m:t>
                                </m:r>
                              </m:e>
                            </m:d>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𝑦</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e>
                        </m:d>
                        <m:r>
                          <a:rPr lang="en-US" altLang="zh-CN" i="1">
                            <a:latin typeface="Cambria Math" panose="02040503050406030204" pitchFamily="18" charset="0"/>
                            <a:ea typeface="Cambria Math" panose="02040503050406030204" pitchFamily="18" charset="0"/>
                          </a:rPr>
                          <m:t>×</m:t>
                        </m:r>
                        <m:d>
                          <m:dPr>
                            <m:ctrlPr>
                              <a:rPr lang="en-US" altLang="zh-CN"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1−</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𝑔</m:t>
                                </m:r>
                              </m:e>
                              <m: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𝑡</m:t>
                                    </m:r>
                                  </m:e>
                                </m:d>
                              </m:sup>
                            </m:sSup>
                          </m:e>
                        </m:d>
                      </m:den>
                    </m:f>
                  </m:oMath>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9670" y="3567056"/>
                <a:ext cx="3255507" cy="8284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0" y="4469742"/>
                <a:ext cx="3993529"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𝑁</m:t>
                          </m:r>
                        </m:sup>
                        <m:e>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𝑥</m:t>
                              </m:r>
                            </m:e>
                            <m:sub>
                              <m:r>
                                <a:rPr lang="en-US" altLang="zh-CN" i="1" dirty="0">
                                  <a:latin typeface="Cambria Math" panose="02040503050406030204" pitchFamily="18" charset="0"/>
                                </a:rPr>
                                <m:t>𝑖</m:t>
                              </m:r>
                            </m:sub>
                            <m:sup>
                              <m:sSub>
                                <m:sSubPr>
                                  <m:ctrlPr>
                                    <a:rPr lang="en-US" altLang="zh-CN" i="1" dirty="0">
                                      <a:latin typeface="Cambria Math" panose="02040503050406030204" pitchFamily="18" charset="0"/>
                                    </a:rPr>
                                  </m:ctrlPr>
                                </m:sSubPr>
                                <m:e>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𝑡</m:t>
                                      </m:r>
                                    </m:e>
                                  </m:d>
                                  <m:r>
                                    <a:rPr lang="en-US" altLang="zh-CN" i="1" dirty="0">
                                      <a:latin typeface="Cambria Math" panose="02040503050406030204" pitchFamily="18" charset="0"/>
                                    </a:rPr>
                                    <m:t>𝑠</m:t>
                                  </m:r>
                                </m:e>
                                <m:sub>
                                  <m:r>
                                    <a:rPr lang="en-US" altLang="zh-CN" i="1" dirty="0">
                                      <a:latin typeface="Cambria Math" panose="02040503050406030204" pitchFamily="18" charset="0"/>
                                    </a:rPr>
                                    <m:t>𝑖</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𝑡</m:t>
                                  </m:r>
                                </m:e>
                                <m:sub>
                                  <m:r>
                                    <a:rPr lang="en-US" altLang="zh-CN" i="1" dirty="0">
                                      <a:latin typeface="Cambria Math" panose="02040503050406030204" pitchFamily="18" charset="0"/>
                                    </a:rPr>
                                    <m:t>𝑗</m:t>
                                  </m:r>
                                </m:sub>
                              </m:sSub>
                            </m:sup>
                          </m:sSubSup>
                          <m:r>
                            <a:rPr lang="en-US" altLang="zh-CN" i="1" dirty="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rPr>
                              </m:ctrlPr>
                            </m:sSupPr>
                            <m:e>
                              <m:d>
                                <m:dPr>
                                  <m:ctrlPr>
                                    <a:rPr lang="en-US" altLang="zh-CN" i="1" dirty="0" smtClean="0">
                                      <a:latin typeface="Cambria Math" panose="02040503050406030204" pitchFamily="18" charset="0"/>
                                      <a:ea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1−</m:t>
                                  </m:r>
                                  <m:sSubSup>
                                    <m:sSubSupPr>
                                      <m:ctrlPr>
                                        <a:rPr lang="en-US" altLang="zh-CN" i="1" dirty="0" smtClean="0">
                                          <a:latin typeface="Cambria Math" panose="02040503050406030204" pitchFamily="18" charset="0"/>
                                          <a:ea typeface="Cambria Math" panose="02040503050406030204" pitchFamily="18" charset="0"/>
                                        </a:rPr>
                                      </m:ctrlPr>
                                    </m:sSubSupPr>
                                    <m:e>
                                      <m:r>
                                        <a:rPr lang="en-US" altLang="zh-CN" b="0" i="1" dirty="0" smtClean="0">
                                          <a:latin typeface="Cambria Math" panose="02040503050406030204" pitchFamily="18" charset="0"/>
                                          <a:ea typeface="Cambria Math" panose="02040503050406030204" pitchFamily="18" charset="0"/>
                                        </a:rPr>
                                        <m:t>𝑥</m:t>
                                      </m:r>
                                    </m:e>
                                    <m:sub>
                                      <m:r>
                                        <a:rPr lang="en-US" altLang="zh-CN" b="0" i="1" dirty="0" smtClean="0">
                                          <a:latin typeface="Cambria Math" panose="02040503050406030204" pitchFamily="18" charset="0"/>
                                          <a:ea typeface="Cambria Math" panose="02040503050406030204" pitchFamily="18" charset="0"/>
                                        </a:rPr>
                                        <m:t>𝑖</m:t>
                                      </m:r>
                                    </m:sub>
                                    <m:sup>
                                      <m:d>
                                        <m:dPr>
                                          <m:ctrlPr>
                                            <a:rPr lang="en-US" altLang="zh-CN" i="1" dirty="0" smtClean="0">
                                              <a:latin typeface="Cambria Math" panose="02040503050406030204" pitchFamily="18" charset="0"/>
                                              <a:ea typeface="Cambria Math" panose="02040503050406030204" pitchFamily="18" charset="0"/>
                                            </a:rPr>
                                          </m:ctrlPr>
                                        </m:dPr>
                                        <m:e>
                                          <m:r>
                                            <a:rPr lang="en-US" altLang="zh-CN" b="0" i="1" dirty="0" smtClean="0">
                                              <a:latin typeface="Cambria Math" panose="02040503050406030204" pitchFamily="18" charset="0"/>
                                              <a:ea typeface="Cambria Math" panose="02040503050406030204" pitchFamily="18" charset="0"/>
                                            </a:rPr>
                                            <m:t>𝑡</m:t>
                                          </m:r>
                                        </m:e>
                                      </m:d>
                                    </m:sup>
                                  </m:sSubSup>
                                </m:e>
                              </m:d>
                            </m:e>
                            <m:sup>
                              <m:d>
                                <m:dPr>
                                  <m:ctrlPr>
                                    <a:rPr lang="en-US" altLang="zh-CN" i="1" dirty="0">
                                      <a:latin typeface="Cambria Math" panose="02040503050406030204" pitchFamily="18" charset="0"/>
                                      <a:ea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1−</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𝑠</m:t>
                                      </m:r>
                                    </m:e>
                                    <m:sub>
                                      <m:r>
                                        <a:rPr lang="en-US" altLang="zh-CN" i="1" dirty="0">
                                          <a:latin typeface="Cambria Math" panose="02040503050406030204" pitchFamily="18" charset="0"/>
                                        </a:rPr>
                                        <m:t>𝑖</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𝑡</m:t>
                                      </m:r>
                                    </m:e>
                                    <m:sub>
                                      <m:r>
                                        <a:rPr lang="en-US" altLang="zh-CN" i="1" dirty="0">
                                          <a:latin typeface="Cambria Math" panose="02040503050406030204" pitchFamily="18" charset="0"/>
                                        </a:rPr>
                                        <m:t>𝑗</m:t>
                                      </m:r>
                                    </m:sub>
                                  </m:sSub>
                                </m:e>
                              </m:d>
                            </m:sup>
                          </m:sSup>
                        </m:e>
                      </m:nary>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0" y="4469742"/>
                <a:ext cx="3993529" cy="778931"/>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50093" y="5364721"/>
                <a:ext cx="4036490" cy="512384"/>
              </a:xfrm>
              <a:prstGeom prst="rect">
                <a:avLst/>
              </a:prstGeom>
              <a:noFill/>
            </p:spPr>
            <p:txBody>
              <a:bodyPr wrap="none" lIns="0" tIns="0" rIns="0" bIns="0" rtlCol="0">
                <a:spAutoFit/>
              </a:bodyPr>
              <a:lstStyle/>
              <a:p>
                <a:r>
                  <a:rPr lang="en-US" altLang="zh-CN" dirty="0"/>
                  <a:t>y</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𝑁</m:t>
                        </m:r>
                      </m:sup>
                      <m:e>
                        <m:sSubSup>
                          <m:sSubSupPr>
                            <m:ctrlPr>
                              <a:rPr lang="en-US" altLang="zh-CN" i="1" dirty="0">
                                <a:latin typeface="Cambria Math" panose="02040503050406030204" pitchFamily="18" charset="0"/>
                              </a:rPr>
                            </m:ctrlPr>
                          </m:sSubSupPr>
                          <m:e>
                            <m:r>
                              <a:rPr lang="en-US" altLang="zh-CN" b="0" i="1" dirty="0" smtClean="0">
                                <a:latin typeface="Cambria Math" panose="02040503050406030204" pitchFamily="18" charset="0"/>
                              </a:rPr>
                              <m:t>𝑦</m:t>
                            </m:r>
                          </m:e>
                          <m:sub>
                            <m:r>
                              <a:rPr lang="en-US" altLang="zh-CN" i="1" dirty="0">
                                <a:latin typeface="Cambria Math" panose="02040503050406030204" pitchFamily="18" charset="0"/>
                              </a:rPr>
                              <m:t>𝑖</m:t>
                            </m:r>
                          </m:sub>
                          <m:sup>
                            <m:sSub>
                              <m:sSubPr>
                                <m:ctrlPr>
                                  <a:rPr lang="en-US" altLang="zh-CN" i="1" dirty="0">
                                    <a:latin typeface="Cambria Math" panose="02040503050406030204" pitchFamily="18" charset="0"/>
                                  </a:rPr>
                                </m:ctrlPr>
                              </m:sSubPr>
                              <m:e>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𝑡</m:t>
                                    </m:r>
                                  </m:e>
                                </m:d>
                                <m:r>
                                  <a:rPr lang="en-US" altLang="zh-CN" i="1" dirty="0">
                                    <a:latin typeface="Cambria Math" panose="02040503050406030204" pitchFamily="18" charset="0"/>
                                  </a:rPr>
                                  <m:t>𝑠</m:t>
                                </m:r>
                              </m:e>
                              <m:sub>
                                <m:r>
                                  <a:rPr lang="en-US" altLang="zh-CN" i="1" dirty="0">
                                    <a:latin typeface="Cambria Math" panose="02040503050406030204" pitchFamily="18" charset="0"/>
                                  </a:rPr>
                                  <m:t>𝑖</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𝑡</m:t>
                                </m:r>
                              </m:e>
                              <m:sub>
                                <m:r>
                                  <a:rPr lang="en-US" altLang="zh-CN" i="1" dirty="0">
                                    <a:latin typeface="Cambria Math" panose="02040503050406030204" pitchFamily="18" charset="0"/>
                                  </a:rPr>
                                  <m:t>𝑗</m:t>
                                </m:r>
                              </m:sub>
                            </m:sSub>
                          </m:sup>
                        </m:sSubSup>
                        <m:r>
                          <a:rPr lang="en-US" altLang="zh-CN" i="1" dirty="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rPr>
                            </m:ctrlPr>
                          </m:sSupPr>
                          <m:e>
                            <m:d>
                              <m:dPr>
                                <m:ctrlPr>
                                  <a:rPr lang="en-US" altLang="zh-CN" i="1" dirty="0" smtClean="0">
                                    <a:latin typeface="Cambria Math" panose="02040503050406030204" pitchFamily="18" charset="0"/>
                                    <a:ea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1−</m:t>
                                </m:r>
                                <m:sSubSup>
                                  <m:sSubSupPr>
                                    <m:ctrlPr>
                                      <a:rPr lang="en-US" altLang="zh-CN" i="1" dirty="0" smtClean="0">
                                        <a:latin typeface="Cambria Math" panose="02040503050406030204" pitchFamily="18" charset="0"/>
                                        <a:ea typeface="Cambria Math" panose="02040503050406030204" pitchFamily="18" charset="0"/>
                                      </a:rPr>
                                    </m:ctrlPr>
                                  </m:sSubSupPr>
                                  <m:e>
                                    <m:r>
                                      <a:rPr lang="en-US" altLang="zh-CN" b="0" i="1" dirty="0" smtClean="0">
                                        <a:latin typeface="Cambria Math" panose="02040503050406030204" pitchFamily="18" charset="0"/>
                                        <a:ea typeface="Cambria Math" panose="02040503050406030204" pitchFamily="18" charset="0"/>
                                      </a:rPr>
                                      <m:t>𝑦</m:t>
                                    </m:r>
                                  </m:e>
                                  <m:sub>
                                    <m:r>
                                      <a:rPr lang="en-US" altLang="zh-CN" b="0" i="1" dirty="0" smtClean="0">
                                        <a:latin typeface="Cambria Math" panose="02040503050406030204" pitchFamily="18" charset="0"/>
                                        <a:ea typeface="Cambria Math" panose="02040503050406030204" pitchFamily="18" charset="0"/>
                                      </a:rPr>
                                      <m:t>𝑖</m:t>
                                    </m:r>
                                  </m:sub>
                                  <m:sup>
                                    <m:d>
                                      <m:dPr>
                                        <m:ctrlPr>
                                          <a:rPr lang="en-US" altLang="zh-CN" i="1" dirty="0" smtClean="0">
                                            <a:latin typeface="Cambria Math" panose="02040503050406030204" pitchFamily="18" charset="0"/>
                                            <a:ea typeface="Cambria Math" panose="02040503050406030204" pitchFamily="18" charset="0"/>
                                          </a:rPr>
                                        </m:ctrlPr>
                                      </m:dPr>
                                      <m:e>
                                        <m:r>
                                          <a:rPr lang="en-US" altLang="zh-CN" b="0" i="1" dirty="0" smtClean="0">
                                            <a:latin typeface="Cambria Math" panose="02040503050406030204" pitchFamily="18" charset="0"/>
                                            <a:ea typeface="Cambria Math" panose="02040503050406030204" pitchFamily="18" charset="0"/>
                                          </a:rPr>
                                          <m:t>𝑡</m:t>
                                        </m:r>
                                      </m:e>
                                    </m:d>
                                  </m:sup>
                                </m:sSubSup>
                              </m:e>
                            </m:d>
                          </m:e>
                          <m:sup>
                            <m:d>
                              <m:dPr>
                                <m:ctrlPr>
                                  <a:rPr lang="en-US" altLang="zh-CN" i="1" dirty="0">
                                    <a:latin typeface="Cambria Math" panose="02040503050406030204" pitchFamily="18" charset="0"/>
                                    <a:ea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1−</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𝑠</m:t>
                                    </m:r>
                                  </m:e>
                                  <m:sub>
                                    <m:r>
                                      <a:rPr lang="en-US" altLang="zh-CN" i="1" dirty="0">
                                        <a:latin typeface="Cambria Math" panose="02040503050406030204" pitchFamily="18" charset="0"/>
                                      </a:rPr>
                                      <m:t>𝑖</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𝑡</m:t>
                                    </m:r>
                                  </m:e>
                                  <m:sub>
                                    <m:r>
                                      <a:rPr lang="en-US" altLang="zh-CN" i="1" dirty="0">
                                        <a:latin typeface="Cambria Math" panose="02040503050406030204" pitchFamily="18" charset="0"/>
                                      </a:rPr>
                                      <m:t>𝑗</m:t>
                                    </m:r>
                                  </m:sub>
                                </m:sSub>
                              </m:e>
                            </m:d>
                          </m:sup>
                        </m:sSup>
                      </m:e>
                    </m:nary>
                  </m:oMath>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50093" y="5364721"/>
                <a:ext cx="4036490" cy="512384"/>
              </a:xfrm>
              <a:prstGeom prst="rect">
                <a:avLst/>
              </a:prstGeom>
              <a:blipFill>
                <a:blip r:embed="rId12"/>
                <a:stretch>
                  <a:fillRect l="-3474" b="-154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3012051" y="3444310"/>
                <a:ext cx="8968353" cy="1037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𝜃</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zh-CN" altLang="en-US" b="0" i="1" smtClean="0">
                                  <a:latin typeface="Cambria Math" panose="02040503050406030204" pitchFamily="18" charset="0"/>
                                </a:rPr>
                                <m:t>𝜃</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up>
                          </m:sSup>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𝑍</m:t>
                          </m:r>
                          <m:r>
                            <a:rPr lang="en-US" altLang="zh-CN" b="0" i="1" smtClean="0">
                              <a:latin typeface="Cambria Math" panose="02040503050406030204" pitchFamily="18" charset="0"/>
                            </a:rPr>
                            <m:t>|</m:t>
                          </m:r>
                          <m:r>
                            <a:rPr lang="en-US" altLang="zh-CN" b="0" i="1" smtClean="0">
                              <a:latin typeface="Cambria Math" panose="02040503050406030204" pitchFamily="18" charset="0"/>
                            </a:rPr>
                            <m:t>𝑆𝑇</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𝜃</m:t>
                              </m:r>
                            </m:e>
                            <m:sup>
                              <m:d>
                                <m:dPr>
                                  <m:ctrlPr>
                                    <a:rPr lang="en-US" altLang="zh-CN" i="1">
                                      <a:latin typeface="Cambria Math" panose="02040503050406030204" pitchFamily="18" charset="0"/>
                                    </a:rPr>
                                  </m:ctrlPr>
                                </m:dPr>
                                <m:e>
                                  <m:r>
                                    <a:rPr lang="en-US" altLang="zh-CN" i="1">
                                      <a:latin typeface="Cambria Math" panose="02040503050406030204" pitchFamily="18" charset="0"/>
                                    </a:rPr>
                                    <m:t>𝑡</m:t>
                                  </m:r>
                                </m:e>
                              </m:d>
                            </m:sup>
                          </m:sSup>
                        </m:sub>
                      </m:sSub>
                      <m:d>
                        <m:dPr>
                          <m:begChr m:val="["/>
                          <m:endChr m:val="]"/>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𝐿</m:t>
                              </m:r>
                            </m:e>
                          </m:func>
                          <m:d>
                            <m:dPr>
                              <m:ctrlPr>
                                <a:rPr lang="en-US" altLang="zh-CN" i="1">
                                  <a:latin typeface="Cambria Math" panose="02040503050406030204" pitchFamily="18" charset="0"/>
                                </a:rPr>
                              </m:ctrlPr>
                            </m:dPr>
                            <m:e>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i="1">
                                  <a:latin typeface="Cambria Math" panose="02040503050406030204" pitchFamily="18" charset="0"/>
                                </a:rPr>
                                <m:t>𝑆𝑇</m:t>
                              </m:r>
                              <m:r>
                                <a:rPr lang="en-US" altLang="zh-CN" i="1">
                                  <a:latin typeface="Cambria Math" panose="02040503050406030204" pitchFamily="18" charset="0"/>
                                </a:rPr>
                                <m:t>,</m:t>
                              </m:r>
                              <m:r>
                                <a:rPr lang="en-US" altLang="zh-CN" i="1">
                                  <a:latin typeface="Cambria Math" panose="02040503050406030204" pitchFamily="18" charset="0"/>
                                </a:rPr>
                                <m:t>𝑍</m:t>
                              </m:r>
                            </m:e>
                          </m:d>
                        </m:e>
                      </m:d>
                    </m:oMath>
                  </m:oMathPara>
                </a14:m>
                <a:endParaRPr lang="en-US" altLang="zh-CN" b="0" dirty="0"/>
              </a:p>
              <a:p>
                <a:r>
                  <a:rPr lang="en-US" altLang="zh-CN" dirty="0"/>
                  <a:t>                     =  </a:t>
                </a:r>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𝑀</m:t>
                        </m:r>
                      </m:sup>
                      <m:e>
                        <m:d>
                          <m:dPr>
                            <m:begChr m:val="{"/>
                            <m:endChr m:val="}"/>
                            <m:ctrlPr>
                              <a:rPr lang="en-US" altLang="zh-CN"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nary>
                                      <m:naryPr>
                                        <m:chr m:val="∑"/>
                                        <m:ctrlPr>
                                          <a:rPr lang="en-US" altLang="zh-CN" b="0" i="1" smtClean="0">
                                            <a:latin typeface="Cambria Math" panose="02040503050406030204" pitchFamily="18" charset="0"/>
                                            <a:ea typeface="Cambria Math" panose="02040503050406030204" pitchFamily="18" charset="0"/>
                                          </a:rPr>
                                        </m:ctrlPr>
                                      </m:naryPr>
                                      <m:sub>
                                        <m:r>
                                          <m:rPr>
                                            <m:brk m:alnAt="23"/>
                                          </m:rP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𝑁</m:t>
                                        </m:r>
                                      </m:sup>
                                      <m:e>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𝑠</m:t>
                                                </m:r>
                                              </m:e>
                                              <m:sub>
                                                <m:r>
                                                  <a:rPr lang="en-US" altLang="zh-CN" i="1" dirty="0">
                                                    <a:latin typeface="Cambria Math" panose="02040503050406030204" pitchFamily="18" charset="0"/>
                                                  </a:rPr>
                                                  <m:t>𝑖</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𝑡</m:t>
                                                </m:r>
                                              </m:e>
                                              <m:sub>
                                                <m:r>
                                                  <a:rPr lang="en-US" altLang="zh-CN" i="1" dirty="0">
                                                    <a:latin typeface="Cambria Math" panose="02040503050406030204" pitchFamily="18" charset="0"/>
                                                  </a:rPr>
                                                  <m:t>𝑗</m:t>
                                                </m:r>
                                              </m:sub>
                                            </m:sSub>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log</m:t>
                                                </m:r>
                                              </m:fName>
                                              <m:e>
                                                <m:d>
                                                  <m:dPr>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e>
                                                </m:d>
                                              </m:e>
                                            </m:func>
                                            <m:r>
                                              <a:rPr lang="en-US" altLang="zh-CN" b="0" i="1" dirty="0" smtClean="0">
                                                <a:latin typeface="Cambria Math" panose="02040503050406030204" pitchFamily="18" charset="0"/>
                                              </a:rPr>
                                              <m:t>+</m:t>
                                            </m:r>
                                            <m:d>
                                              <m:dPr>
                                                <m:ctrlPr>
                                                  <a:rPr lang="en-US" altLang="zh-CN" i="1" dirty="0">
                                                    <a:latin typeface="Cambria Math" panose="02040503050406030204" pitchFamily="18" charset="0"/>
                                                    <a:ea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1−</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𝑠</m:t>
                                                    </m:r>
                                                  </m:e>
                                                  <m:sub>
                                                    <m:r>
                                                      <a:rPr lang="en-US" altLang="zh-CN" i="1" dirty="0">
                                                        <a:latin typeface="Cambria Math" panose="02040503050406030204" pitchFamily="18" charset="0"/>
                                                      </a:rPr>
                                                      <m:t>𝑖</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𝑡</m:t>
                                                    </m:r>
                                                  </m:e>
                                                  <m:sub>
                                                    <m:r>
                                                      <a:rPr lang="en-US" altLang="zh-CN" i="1" dirty="0">
                                                        <a:latin typeface="Cambria Math" panose="02040503050406030204" pitchFamily="18" charset="0"/>
                                                      </a:rPr>
                                                      <m:t>𝑗</m:t>
                                                    </m:r>
                                                  </m:sub>
                                                </m:sSub>
                                              </m:e>
                                            </m:d>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log</m:t>
                                                </m:r>
                                              </m:fName>
                                              <m:e>
                                                <m:d>
                                                  <m:dPr>
                                                    <m:ctrlPr>
                                                      <a:rPr lang="en-US" altLang="zh-CN" i="1" dirty="0">
                                                        <a:latin typeface="Cambria Math" panose="02040503050406030204" pitchFamily="18" charset="0"/>
                                                        <a:ea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1−</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𝑥</m:t>
                                                        </m:r>
                                                      </m:e>
                                                      <m:sub>
                                                        <m:r>
                                                          <a:rPr lang="en-US" altLang="zh-CN" i="1" dirty="0">
                                                            <a:latin typeface="Cambria Math" panose="02040503050406030204" pitchFamily="18" charset="0"/>
                                                            <a:ea typeface="Cambria Math" panose="02040503050406030204" pitchFamily="18" charset="0"/>
                                                          </a:rPr>
                                                          <m:t>𝑖</m:t>
                                                        </m:r>
                                                      </m:sub>
                                                    </m:sSub>
                                                  </m:e>
                                                </m:d>
                                              </m:e>
                                            </m:func>
                                            <m:r>
                                              <a:rPr lang="en-US" altLang="zh-CN" b="0" i="1" dirty="0" smtClean="0">
                                                <a:latin typeface="Cambria Math" panose="02040503050406030204" pitchFamily="18" charset="0"/>
                                              </a:rPr>
                                              <m:t>+</m:t>
                                            </m:r>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log</m:t>
                                                </m:r>
                                              </m:fName>
                                              <m:e>
                                                <m:r>
                                                  <a:rPr lang="en-US" altLang="zh-CN" b="0" i="1" dirty="0" smtClean="0">
                                                    <a:latin typeface="Cambria Math" panose="02040503050406030204" pitchFamily="18" charset="0"/>
                                                  </a:rPr>
                                                  <m:t>𝑔</m:t>
                                                </m:r>
                                              </m:e>
                                            </m:func>
                                          </m:e>
                                        </m:d>
                                      </m:e>
                                    </m:nary>
                                  </m:e>
                                </m:d>
                              </m:e>
                              <m:e>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1−</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e>
                                </m:d>
                                <m:d>
                                  <m:dPr>
                                    <m:begChr m:val="["/>
                                    <m:endChr m:val="]"/>
                                    <m:ctrlPr>
                                      <a:rPr lang="en-US" altLang="zh-CN" i="1">
                                        <a:latin typeface="Cambria Math" panose="02040503050406030204" pitchFamily="18" charset="0"/>
                                        <a:ea typeface="Cambria Math" panose="02040503050406030204" pitchFamily="18" charset="0"/>
                                      </a:rPr>
                                    </m:ctrlPr>
                                  </m:dPr>
                                  <m:e>
                                    <m:nary>
                                      <m:naryPr>
                                        <m:chr m:val="∑"/>
                                        <m:ctrlPr>
                                          <a:rPr lang="en-US" altLang="zh-CN" i="1">
                                            <a:latin typeface="Cambria Math" panose="02040503050406030204" pitchFamily="18" charset="0"/>
                                            <a:ea typeface="Cambria Math" panose="02040503050406030204" pitchFamily="18" charset="0"/>
                                          </a:rPr>
                                        </m:ctrlPr>
                                      </m:naryPr>
                                      <m:sub>
                                        <m:r>
                                          <m:rPr>
                                            <m:brk m:alnAt="23"/>
                                          </m:rP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𝑁</m:t>
                                        </m:r>
                                      </m:sup>
                                      <m:e>
                                        <m:d>
                                          <m:dPr>
                                            <m:ctrlPr>
                                              <a:rPr lang="en-US" altLang="zh-CN" i="1">
                                                <a:latin typeface="Cambria Math" panose="02040503050406030204" pitchFamily="18" charset="0"/>
                                                <a:ea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𝑠</m:t>
                                                </m:r>
                                              </m:e>
                                              <m:sub>
                                                <m:r>
                                                  <a:rPr lang="en-US" altLang="zh-CN" i="1" dirty="0">
                                                    <a:latin typeface="Cambria Math" panose="02040503050406030204" pitchFamily="18" charset="0"/>
                                                  </a:rPr>
                                                  <m:t>𝑖</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𝑡</m:t>
                                                </m:r>
                                              </m:e>
                                              <m:sub>
                                                <m:r>
                                                  <a:rPr lang="en-US" altLang="zh-CN" i="1" dirty="0">
                                                    <a:latin typeface="Cambria Math" panose="02040503050406030204" pitchFamily="18" charset="0"/>
                                                  </a:rPr>
                                                  <m:t>𝑗</m:t>
                                                </m:r>
                                              </m:sub>
                                            </m:sSub>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log</m:t>
                                                </m:r>
                                              </m:fName>
                                              <m:e>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i="1" dirty="0">
                                                            <a:latin typeface="Cambria Math" panose="02040503050406030204" pitchFamily="18" charset="0"/>
                                                          </a:rPr>
                                                          <m:t>𝑖</m:t>
                                                        </m:r>
                                                      </m:sub>
                                                    </m:sSub>
                                                  </m:e>
                                                </m:d>
                                              </m:e>
                                            </m:func>
                                            <m:r>
                                              <a:rPr lang="en-US" altLang="zh-CN" i="1" dirty="0">
                                                <a:latin typeface="Cambria Math" panose="02040503050406030204" pitchFamily="18" charset="0"/>
                                              </a:rPr>
                                              <m:t>+</m:t>
                                            </m:r>
                                            <m:d>
                                              <m:dPr>
                                                <m:ctrlPr>
                                                  <a:rPr lang="en-US" altLang="zh-CN" i="1" dirty="0">
                                                    <a:latin typeface="Cambria Math" panose="02040503050406030204" pitchFamily="18" charset="0"/>
                                                    <a:ea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1−</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𝑠</m:t>
                                                    </m:r>
                                                  </m:e>
                                                  <m:sub>
                                                    <m:r>
                                                      <a:rPr lang="en-US" altLang="zh-CN" i="1" dirty="0">
                                                        <a:latin typeface="Cambria Math" panose="02040503050406030204" pitchFamily="18" charset="0"/>
                                                      </a:rPr>
                                                      <m:t>𝑖</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𝑡</m:t>
                                                    </m:r>
                                                  </m:e>
                                                  <m:sub>
                                                    <m:r>
                                                      <a:rPr lang="en-US" altLang="zh-CN" i="1" dirty="0">
                                                        <a:latin typeface="Cambria Math" panose="02040503050406030204" pitchFamily="18" charset="0"/>
                                                      </a:rPr>
                                                      <m:t>𝑗</m:t>
                                                    </m:r>
                                                  </m:sub>
                                                </m:sSub>
                                              </m:e>
                                            </m:d>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log</m:t>
                                                </m:r>
                                              </m:fName>
                                              <m:e>
                                                <m:d>
                                                  <m:dPr>
                                                    <m:ctrlPr>
                                                      <a:rPr lang="en-US" altLang="zh-CN" i="1" dirty="0">
                                                        <a:latin typeface="Cambria Math" panose="02040503050406030204" pitchFamily="18" charset="0"/>
                                                        <a:ea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1−</m:t>
                                                    </m:r>
                                                    <m:sSub>
                                                      <m:sSubPr>
                                                        <m:ctrlPr>
                                                          <a:rPr lang="en-US" altLang="zh-CN" i="1" dirty="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𝑦</m:t>
                                                        </m:r>
                                                      </m:e>
                                                      <m:sub>
                                                        <m:r>
                                                          <a:rPr lang="en-US" altLang="zh-CN" i="1" dirty="0">
                                                            <a:latin typeface="Cambria Math" panose="02040503050406030204" pitchFamily="18" charset="0"/>
                                                            <a:ea typeface="Cambria Math" panose="02040503050406030204" pitchFamily="18" charset="0"/>
                                                          </a:rPr>
                                                          <m:t>𝑖</m:t>
                                                        </m:r>
                                                      </m:sub>
                                                    </m:sSub>
                                                  </m:e>
                                                </m:d>
                                              </m:e>
                                            </m:func>
                                            <m:r>
                                              <a:rPr lang="en-US" altLang="zh-CN" i="1" dirty="0">
                                                <a:latin typeface="Cambria Math" panose="02040503050406030204" pitchFamily="18" charset="0"/>
                                              </a:rPr>
                                              <m:t>+</m:t>
                                            </m:r>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log</m:t>
                                                </m:r>
                                              </m:fName>
                                              <m:e>
                                                <m:d>
                                                  <m:dPr>
                                                    <m:ctrlPr>
                                                      <a:rPr lang="en-US" altLang="zh-CN" i="1" dirty="0" smtClean="0">
                                                        <a:latin typeface="Cambria Math" panose="02040503050406030204" pitchFamily="18" charset="0"/>
                                                      </a:rPr>
                                                    </m:ctrlPr>
                                                  </m:dPr>
                                                  <m:e>
                                                    <m:r>
                                                      <a:rPr lang="en-US" altLang="zh-CN" i="1" dirty="0">
                                                        <a:latin typeface="Cambria Math" panose="02040503050406030204" pitchFamily="18" charset="0"/>
                                                      </a:rPr>
                                                      <m:t>1−</m:t>
                                                    </m:r>
                                                    <m:r>
                                                      <a:rPr lang="en-US" altLang="zh-CN" i="1" dirty="0">
                                                        <a:latin typeface="Cambria Math" panose="02040503050406030204" pitchFamily="18" charset="0"/>
                                                      </a:rPr>
                                                      <m:t>𝑔</m:t>
                                                    </m:r>
                                                  </m:e>
                                                </m:d>
                                              </m:e>
                                            </m:func>
                                          </m:e>
                                        </m:d>
                                      </m:e>
                                    </m:nary>
                                  </m:e>
                                </m:d>
                              </m:e>
                            </m:eqArr>
                          </m:e>
                        </m:d>
                      </m:e>
                    </m:nary>
                  </m:oMath>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3012051" y="3444310"/>
                <a:ext cx="8968353" cy="103714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4534014" y="4668601"/>
                <a:ext cx="9750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𝑠𝑡𝑒𝑝</m:t>
                      </m:r>
                    </m:oMath>
                  </m:oMathPara>
                </a14:m>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4534014" y="4668601"/>
                <a:ext cx="975075" cy="276999"/>
              </a:xfrm>
              <a:prstGeom prst="rect">
                <a:avLst/>
              </a:prstGeom>
              <a:blipFill>
                <a:blip r:embed="rId14"/>
                <a:stretch>
                  <a:fillRect l="-5625" r="-6875" b="-3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5941848" y="4668601"/>
                <a:ext cx="3164777" cy="19046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limLoc m:val="subSup"/>
                              <m:supHide m:val="on"/>
                              <m:ctrlPr>
                                <a:rPr lang="en-US" altLang="zh-CN" b="0" i="1" smtClean="0">
                                  <a:latin typeface="Cambria Math" panose="02040503050406030204" pitchFamily="18" charset="0"/>
                                </a:rPr>
                              </m:ctrlPr>
                            </m:naryPr>
                            <m:sub>
                              <m:r>
                                <m:rPr>
                                  <m:brk m:alnAt="9"/>
                                </m:rP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𝑗</m:t>
                                  </m:r>
                                </m:e>
                                <m:sub>
                                  <m:r>
                                    <a:rPr lang="en-US" altLang="zh-CN" b="0" i="1" smtClean="0">
                                      <a:latin typeface="Cambria Math" panose="02040503050406030204" pitchFamily="18" charset="0"/>
                                      <a:ea typeface="Cambria Math" panose="02040503050406030204" pitchFamily="18" charset="0"/>
                                    </a:rPr>
                                    <m:t>𝑖</m:t>
                                  </m:r>
                                </m:sub>
                              </m:sSub>
                            </m:sub>
                            <m:sup/>
                            <m:e>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e>
                          </m:nary>
                        </m:num>
                        <m:den>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𝑀</m:t>
                              </m:r>
                            </m:sup>
                            <m:e>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e>
                          </m:nary>
                        </m:den>
                      </m:f>
                    </m:oMath>
                  </m:oMathPara>
                </a14:m>
                <a:endParaRPr lang="en-US" altLang="zh-CN" b="0" dirty="0"/>
              </a:p>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i="1">
                              <a:latin typeface="Cambria Math" panose="02040503050406030204" pitchFamily="18" charset="0"/>
                            </a:rPr>
                            <m:t>𝑖</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subSup"/>
                              <m:supHide m:val="on"/>
                              <m:ctrlPr>
                                <a:rPr lang="en-US" altLang="zh-CN" i="1" smtClean="0">
                                  <a:latin typeface="Cambria Math" panose="02040503050406030204" pitchFamily="18" charset="0"/>
                                </a:rPr>
                              </m:ctrlPr>
                            </m:naryPr>
                            <m:sub>
                              <m:r>
                                <m:rPr>
                                  <m:brk m:alnAt="9"/>
                                </m:rPr>
                                <a:rPr lang="en-US" altLang="zh-CN" i="1">
                                  <a:latin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𝑠</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𝑗</m:t>
                                  </m:r>
                                </m:e>
                                <m:sub>
                                  <m:r>
                                    <a:rPr lang="en-US" altLang="zh-CN" i="1">
                                      <a:latin typeface="Cambria Math" panose="02040503050406030204" pitchFamily="18" charset="0"/>
                                      <a:ea typeface="Cambria Math" panose="02040503050406030204" pitchFamily="18" charset="0"/>
                                    </a:rPr>
                                    <m:t>𝑖</m:t>
                                  </m:r>
                                </m:sub>
                              </m:sSub>
                            </m:sub>
                            <m:sup/>
                            <m:e>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e>
                          </m:nary>
                        </m:num>
                        <m:den>
                          <m:r>
                            <a:rPr lang="en-US" altLang="zh-CN" b="0" i="1" smtClean="0">
                              <a:latin typeface="Cambria Math" panose="02040503050406030204" pitchFamily="18" charset="0"/>
                            </a:rPr>
                            <m:t>𝑀</m:t>
                          </m:r>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𝑀</m:t>
                              </m:r>
                            </m:sup>
                            <m:e>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e>
                          </m:nary>
                        </m:den>
                      </m:f>
                    </m:oMath>
                  </m:oMathPara>
                </a14:m>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𝑔</m:t>
                          </m:r>
                        </m:e>
                        <m:sub/>
                        <m:sup>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𝑔</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𝑀</m:t>
                              </m:r>
                            </m:sup>
                            <m:e>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e>
                          </m:nary>
                        </m:num>
                        <m:den>
                          <m:r>
                            <a:rPr lang="en-US" altLang="zh-CN" i="1">
                              <a:latin typeface="Cambria Math" panose="02040503050406030204" pitchFamily="18" charset="0"/>
                            </a:rPr>
                            <m:t>𝑀</m:t>
                          </m:r>
                        </m:den>
                      </m:f>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5941848" y="4668601"/>
                <a:ext cx="3164777" cy="1904624"/>
              </a:xfrm>
              <a:prstGeom prst="rect">
                <a:avLst/>
              </a:prstGeom>
              <a:blipFill>
                <a:blip r:embed="rId15"/>
                <a:stretch>
                  <a:fillRect/>
                </a:stretch>
              </a:blipFill>
            </p:spPr>
            <p:txBody>
              <a:bodyPr/>
              <a:lstStyle/>
              <a:p>
                <a:r>
                  <a:rPr lang="zh-CN" altLang="en-US">
                    <a:noFill/>
                  </a:rPr>
                  <a:t> </a:t>
                </a:r>
              </a:p>
            </p:txBody>
          </p:sp>
        </mc:Fallback>
      </mc:AlternateContent>
      <p:sp>
        <p:nvSpPr>
          <p:cNvPr id="18" name="圆角矩形 17"/>
          <p:cNvSpPr/>
          <p:nvPr/>
        </p:nvSpPr>
        <p:spPr>
          <a:xfrm>
            <a:off x="3993528" y="3122263"/>
            <a:ext cx="8129645" cy="1459569"/>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4254210" y="4662965"/>
            <a:ext cx="4852415" cy="1910260"/>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5307594" y="1736272"/>
                <a:ext cx="7329948" cy="1161280"/>
              </a:xfrm>
              <a:prstGeom prst="rect">
                <a:avLst/>
              </a:prstGeom>
              <a:noFill/>
            </p:spPr>
            <p:txBody>
              <a:bodyPr wrap="square" lIns="0" tIns="0" rIns="0" bIns="0" rtlCol="0">
                <a:spAutoFit/>
              </a:bodyPr>
              <a:lstStyle/>
              <a:p>
                <a14:m>
                  <m:oMath xmlns:m="http://schemas.openxmlformats.org/officeDocument/2006/math">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𝜃</m:t>
                        </m:r>
                        <m:r>
                          <a:rPr lang="en-US" altLang="zh-CN" b="0" i="1" smtClean="0">
                            <a:latin typeface="Cambria Math" panose="02040503050406030204" pitchFamily="18" charset="0"/>
                          </a:rPr>
                          <m:t>;</m:t>
                        </m:r>
                        <m:r>
                          <a:rPr lang="en-US" altLang="zh-CN" b="0" i="1" smtClean="0">
                            <a:latin typeface="Cambria Math" panose="02040503050406030204" pitchFamily="18" charset="0"/>
                          </a:rPr>
                          <m:t>𝑆𝑇</m:t>
                        </m:r>
                        <m:r>
                          <a:rPr lang="en-US" altLang="zh-CN" b="0" i="1" smtClean="0">
                            <a:latin typeface="Cambria Math" panose="02040503050406030204" pitchFamily="18" charset="0"/>
                          </a:rPr>
                          <m:t>,</m:t>
                        </m:r>
                        <m:r>
                          <a:rPr lang="en-US" altLang="zh-CN" b="0" i="1" smtClean="0">
                            <a:latin typeface="Cambria Math" panose="02040503050406030204" pitchFamily="18" charset="0"/>
                          </a:rPr>
                          <m:t>𝑍</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𝑆𝑇</m:t>
                        </m:r>
                        <m:r>
                          <a:rPr lang="en-US" altLang="zh-CN" b="0" i="1" smtClean="0">
                            <a:latin typeface="Cambria Math" panose="02040503050406030204" pitchFamily="18" charset="0"/>
                          </a:rPr>
                          <m:t>, </m:t>
                        </m:r>
                        <m:r>
                          <a:rPr lang="en-US" altLang="zh-CN" b="0" i="1" smtClean="0">
                            <a:latin typeface="Cambria Math" panose="02040503050406030204" pitchFamily="18" charset="0"/>
                          </a:rPr>
                          <m:t>𝑍</m:t>
                        </m:r>
                        <m:r>
                          <a:rPr lang="en-US" altLang="zh-CN" b="0" i="1" smtClean="0">
                            <a:latin typeface="Cambria Math" panose="02040503050406030204" pitchFamily="18" charset="0"/>
                          </a:rPr>
                          <m:t>| </m:t>
                        </m:r>
                        <m:r>
                          <a:rPr lang="zh-CN" altLang="en-US" b="0" i="1" smtClean="0">
                            <a:latin typeface="Cambria Math" panose="02040503050406030204" pitchFamily="18" charset="0"/>
                          </a:rPr>
                          <m:t>𝜃</m:t>
                        </m:r>
                      </m:e>
                    </m:d>
                  </m:oMath>
                </a14:m>
                <a:r>
                  <a:rPr lang="zh-CN" altLang="en-US" dirty="0"/>
                  <a:t> </a:t>
                </a:r>
                <a:r>
                  <a:rPr lang="en-US" altLang="zh-CN" dirty="0"/>
                  <a:t>=</a:t>
                </a:r>
                <a14:m>
                  <m:oMath xmlns:m="http://schemas.openxmlformats.org/officeDocument/2006/math">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𝑀</m:t>
                        </m:r>
                      </m:sup>
                      <m:e>
                        <m:d>
                          <m:dPr>
                            <m:begChr m:val="{"/>
                            <m:endChr m:val="}"/>
                            <m:ctrlPr>
                              <a:rPr lang="en-US" altLang="zh-CN" i="1" dirty="0" smtClean="0">
                                <a:latin typeface="Cambria Math" panose="02040503050406030204" pitchFamily="18" charset="0"/>
                              </a:rPr>
                            </m:ctrlPr>
                          </m:dPr>
                          <m:e>
                            <m:eqArr>
                              <m:eqArrPr>
                                <m:ctrlPr>
                                  <a:rPr lang="en-US" altLang="zh-CN" i="1" dirty="0" smtClean="0">
                                    <a:latin typeface="Cambria Math" panose="02040503050406030204" pitchFamily="18" charset="0"/>
                                  </a:rPr>
                                </m:ctrlPr>
                              </m:eqArrPr>
                              <m:e>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𝑁</m:t>
                                    </m:r>
                                  </m:sup>
                                  <m:e>
                                    <m:sSubSup>
                                      <m:sSubSupPr>
                                        <m:ctrlPr>
                                          <a:rPr lang="en-US" altLang="zh-CN" i="1" dirty="0" smtClean="0">
                                            <a:latin typeface="Cambria Math" panose="02040503050406030204" pitchFamily="18" charset="0"/>
                                          </a:rPr>
                                        </m:ctrlPr>
                                      </m:sSubSup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up>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𝑠</m:t>
                                            </m:r>
                                          </m:e>
                                          <m:sub>
                                            <m:r>
                                              <a:rPr lang="en-US" altLang="zh-CN" b="0" i="1" dirty="0" smtClean="0">
                                                <a:latin typeface="Cambria Math" panose="02040503050406030204" pitchFamily="18" charset="0"/>
                                              </a:rPr>
                                              <m:t>𝑖</m:t>
                                            </m:r>
                                          </m:sub>
                                        </m:sSub>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𝑡</m:t>
                                            </m:r>
                                          </m:e>
                                          <m:sub>
                                            <m:r>
                                              <a:rPr lang="en-US" altLang="zh-CN" b="0" i="1" dirty="0" smtClean="0">
                                                <a:latin typeface="Cambria Math" panose="02040503050406030204" pitchFamily="18" charset="0"/>
                                              </a:rPr>
                                              <m:t>𝑗</m:t>
                                            </m:r>
                                          </m:sub>
                                        </m:sSub>
                                      </m:sup>
                                    </m:sSubSup>
                                    <m:r>
                                      <a:rPr lang="en-US" altLang="zh-CN" i="1" dirty="0" smtClean="0">
                                        <a:latin typeface="Cambria Math" panose="02040503050406030204" pitchFamily="18" charset="0"/>
                                        <a:ea typeface="Cambria Math" panose="02040503050406030204" pitchFamily="18" charset="0"/>
                                      </a:rPr>
                                      <m:t>×</m:t>
                                    </m:r>
                                    <m:sSup>
                                      <m:sSupPr>
                                        <m:ctrlPr>
                                          <a:rPr lang="en-US" altLang="zh-CN" i="1" dirty="0" smtClean="0">
                                            <a:latin typeface="Cambria Math" panose="02040503050406030204" pitchFamily="18" charset="0"/>
                                            <a:ea typeface="Cambria Math" panose="02040503050406030204" pitchFamily="18" charset="0"/>
                                          </a:rPr>
                                        </m:ctrlPr>
                                      </m:sSupPr>
                                      <m:e>
                                        <m:d>
                                          <m:dPr>
                                            <m:ctrlPr>
                                              <a:rPr lang="en-US" altLang="zh-CN" i="1" dirty="0">
                                                <a:latin typeface="Cambria Math" panose="02040503050406030204" pitchFamily="18" charset="0"/>
                                                <a:ea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1−</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𝑥</m:t>
                                                </m:r>
                                              </m:e>
                                              <m:sub>
                                                <m:r>
                                                  <a:rPr lang="en-US" altLang="zh-CN" i="1" dirty="0">
                                                    <a:latin typeface="Cambria Math" panose="02040503050406030204" pitchFamily="18" charset="0"/>
                                                    <a:ea typeface="Cambria Math" panose="02040503050406030204" pitchFamily="18" charset="0"/>
                                                  </a:rPr>
                                                  <m:t>𝑖</m:t>
                                                </m:r>
                                              </m:sub>
                                            </m:sSub>
                                          </m:e>
                                        </m:d>
                                      </m:e>
                                      <m:sup>
                                        <m:d>
                                          <m:dPr>
                                            <m:ctrlPr>
                                              <a:rPr lang="en-US" altLang="zh-CN" i="1" dirty="0" smtClean="0">
                                                <a:latin typeface="Cambria Math" panose="02040503050406030204" pitchFamily="18" charset="0"/>
                                                <a:ea typeface="Cambria Math" panose="02040503050406030204" pitchFamily="18" charset="0"/>
                                              </a:rPr>
                                            </m:ctrlPr>
                                          </m:dPr>
                                          <m:e>
                                            <m:r>
                                              <a:rPr lang="en-US" altLang="zh-CN" b="0" i="1" dirty="0" smtClean="0">
                                                <a:latin typeface="Cambria Math" panose="02040503050406030204" pitchFamily="18" charset="0"/>
                                                <a:ea typeface="Cambria Math" panose="02040503050406030204" pitchFamily="18" charset="0"/>
                                              </a:rPr>
                                              <m:t>1−</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𝑠</m:t>
                                                </m:r>
                                              </m:e>
                                              <m:sub>
                                                <m:r>
                                                  <a:rPr lang="en-US" altLang="zh-CN" i="1" dirty="0">
                                                    <a:latin typeface="Cambria Math" panose="02040503050406030204" pitchFamily="18" charset="0"/>
                                                  </a:rPr>
                                                  <m:t>𝑖</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𝑡</m:t>
                                                </m:r>
                                              </m:e>
                                              <m:sub>
                                                <m:r>
                                                  <a:rPr lang="en-US" altLang="zh-CN" i="1" dirty="0">
                                                    <a:latin typeface="Cambria Math" panose="02040503050406030204" pitchFamily="18" charset="0"/>
                                                  </a:rPr>
                                                  <m:t>𝑗</m:t>
                                                </m:r>
                                              </m:sub>
                                            </m:sSub>
                                          </m:e>
                                        </m:d>
                                      </m:sup>
                                    </m:sSup>
                                    <m:r>
                                      <a:rPr lang="en-US" altLang="zh-CN"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𝑔</m:t>
                                    </m:r>
                                    <m:r>
                                      <a:rPr lang="en-US" altLang="zh-CN" b="0" i="1" dirty="0" smtClean="0">
                                        <a:latin typeface="Cambria Math" panose="02040503050406030204" pitchFamily="18" charset="0"/>
                                        <a:ea typeface="Cambria Math" panose="02040503050406030204" pitchFamily="18" charset="0"/>
                                      </a:rPr>
                                      <m:t>×</m:t>
                                    </m:r>
                                  </m:e>
                                </m:nary>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𝑗</m:t>
                                    </m:r>
                                  </m:sub>
                                </m:sSub>
                              </m:e>
                              <m:e>
                                <m:r>
                                  <a:rPr lang="en-US" altLang="zh-CN" b="0" i="1" smtClean="0">
                                    <a:latin typeface="Cambria Math" panose="02040503050406030204" pitchFamily="18" charset="0"/>
                                  </a:rPr>
                                  <m:t>+</m:t>
                                </m:r>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𝑁</m:t>
                                    </m:r>
                                  </m:sup>
                                  <m:e>
                                    <m:sSubSup>
                                      <m:sSubSupPr>
                                        <m:ctrlPr>
                                          <a:rPr lang="en-US" altLang="zh-CN" i="1" dirty="0">
                                            <a:latin typeface="Cambria Math" panose="02040503050406030204" pitchFamily="18" charset="0"/>
                                          </a:rPr>
                                        </m:ctrlPr>
                                      </m:sSubSupPr>
                                      <m:e>
                                        <m:r>
                                          <a:rPr lang="en-US" altLang="zh-CN" b="0" i="1" dirty="0" smtClean="0">
                                            <a:latin typeface="Cambria Math" panose="02040503050406030204" pitchFamily="18" charset="0"/>
                                          </a:rPr>
                                          <m:t>𝑦</m:t>
                                        </m:r>
                                      </m:e>
                                      <m:sub>
                                        <m:r>
                                          <a:rPr lang="en-US" altLang="zh-CN" i="1" dirty="0">
                                            <a:latin typeface="Cambria Math" panose="02040503050406030204" pitchFamily="18" charset="0"/>
                                          </a:rPr>
                                          <m:t>𝑖</m:t>
                                        </m:r>
                                      </m:sub>
                                      <m:sup>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𝑠</m:t>
                                            </m:r>
                                          </m:e>
                                          <m:sub>
                                            <m:r>
                                              <a:rPr lang="en-US" altLang="zh-CN" i="1" dirty="0">
                                                <a:latin typeface="Cambria Math" panose="02040503050406030204" pitchFamily="18" charset="0"/>
                                              </a:rPr>
                                              <m:t>𝑖</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𝑡</m:t>
                                            </m:r>
                                          </m:e>
                                          <m:sub>
                                            <m:r>
                                              <a:rPr lang="en-US" altLang="zh-CN" i="1" dirty="0">
                                                <a:latin typeface="Cambria Math" panose="02040503050406030204" pitchFamily="18" charset="0"/>
                                              </a:rPr>
                                              <m:t>𝑗</m:t>
                                            </m:r>
                                          </m:sub>
                                        </m:sSub>
                                      </m:sup>
                                    </m:sSubSup>
                                    <m:r>
                                      <a:rPr lang="en-US" altLang="zh-CN" i="1" dirty="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rPr>
                                        </m:ctrlPr>
                                      </m:sSupPr>
                                      <m:e>
                                        <m:d>
                                          <m:dPr>
                                            <m:ctrlPr>
                                              <a:rPr lang="en-US" altLang="zh-CN" i="1" dirty="0">
                                                <a:latin typeface="Cambria Math" panose="02040503050406030204" pitchFamily="18" charset="0"/>
                                                <a:ea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1−</m:t>
                                            </m:r>
                                            <m:sSub>
                                              <m:sSubPr>
                                                <m:ctrlPr>
                                                  <a:rPr lang="en-US" altLang="zh-CN" i="1" dirty="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𝑦</m:t>
                                                </m:r>
                                              </m:e>
                                              <m:sub>
                                                <m:r>
                                                  <a:rPr lang="en-US" altLang="zh-CN" i="1" dirty="0">
                                                    <a:latin typeface="Cambria Math" panose="02040503050406030204" pitchFamily="18" charset="0"/>
                                                    <a:ea typeface="Cambria Math" panose="02040503050406030204" pitchFamily="18" charset="0"/>
                                                  </a:rPr>
                                                  <m:t>𝑖</m:t>
                                                </m:r>
                                              </m:sub>
                                            </m:sSub>
                                          </m:e>
                                        </m:d>
                                      </m:e>
                                      <m:sup>
                                        <m:d>
                                          <m:dPr>
                                            <m:ctrlPr>
                                              <a:rPr lang="en-US" altLang="zh-CN" i="1" dirty="0">
                                                <a:latin typeface="Cambria Math" panose="02040503050406030204" pitchFamily="18" charset="0"/>
                                                <a:ea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1−</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𝑠</m:t>
                                                </m:r>
                                              </m:e>
                                              <m:sub>
                                                <m:r>
                                                  <a:rPr lang="en-US" altLang="zh-CN" i="1" dirty="0">
                                                    <a:latin typeface="Cambria Math" panose="02040503050406030204" pitchFamily="18" charset="0"/>
                                                  </a:rPr>
                                                  <m:t>𝑖</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𝑡</m:t>
                                                </m:r>
                                              </m:e>
                                              <m:sub>
                                                <m:r>
                                                  <a:rPr lang="en-US" altLang="zh-CN" i="1" dirty="0">
                                                    <a:latin typeface="Cambria Math" panose="02040503050406030204" pitchFamily="18" charset="0"/>
                                                  </a:rPr>
                                                  <m:t>𝑗</m:t>
                                                </m:r>
                                              </m:sub>
                                            </m:sSub>
                                          </m:e>
                                        </m:d>
                                      </m:sup>
                                    </m:sSup>
                                    <m:r>
                                      <a:rPr lang="en-US" altLang="zh-CN" i="1" dirty="0">
                                        <a:latin typeface="Cambria Math" panose="02040503050406030204" pitchFamily="18" charset="0"/>
                                        <a:ea typeface="Cambria Math" panose="02040503050406030204" pitchFamily="18" charset="0"/>
                                      </a:rPr>
                                      <m:t>×</m:t>
                                    </m:r>
                                    <m:d>
                                      <m:dPr>
                                        <m:ctrlPr>
                                          <a:rPr lang="en-US" altLang="zh-CN" i="1" dirty="0" smtClean="0">
                                            <a:latin typeface="Cambria Math" panose="02040503050406030204" pitchFamily="18" charset="0"/>
                                            <a:ea typeface="Cambria Math" panose="02040503050406030204" pitchFamily="18" charset="0"/>
                                          </a:rPr>
                                        </m:ctrlPr>
                                      </m:dPr>
                                      <m:e>
                                        <m:r>
                                          <a:rPr lang="en-US" altLang="zh-CN" b="0" i="1" dirty="0" smtClean="0">
                                            <a:latin typeface="Cambria Math" panose="02040503050406030204" pitchFamily="18" charset="0"/>
                                            <a:ea typeface="Cambria Math" panose="02040503050406030204" pitchFamily="18" charset="0"/>
                                          </a:rPr>
                                          <m:t>1−</m:t>
                                        </m:r>
                                        <m:r>
                                          <a:rPr lang="en-US" altLang="zh-CN" b="0" i="1" dirty="0" smtClean="0">
                                            <a:latin typeface="Cambria Math" panose="02040503050406030204" pitchFamily="18" charset="0"/>
                                            <a:ea typeface="Cambria Math" panose="02040503050406030204" pitchFamily="18" charset="0"/>
                                          </a:rPr>
                                          <m:t>𝑔</m:t>
                                        </m:r>
                                      </m:e>
                                    </m:d>
                                    <m:r>
                                      <a:rPr lang="en-US" altLang="zh-CN" i="1" dirty="0">
                                        <a:latin typeface="Cambria Math" panose="02040503050406030204" pitchFamily="18" charset="0"/>
                                        <a:ea typeface="Cambria Math" panose="02040503050406030204" pitchFamily="18" charset="0"/>
                                      </a:rPr>
                                      <m:t>×</m:t>
                                    </m:r>
                                  </m:e>
                                </m:nary>
                                <m:sSub>
                                  <m:sSubPr>
                                    <m:ctrlPr>
                                      <a:rPr lang="en-US" altLang="zh-CN" i="1">
                                        <a:latin typeface="Cambria Math" panose="02040503050406030204" pitchFamily="18" charset="0"/>
                                      </a:rPr>
                                    </m:ctrlPr>
                                  </m:sSubPr>
                                  <m:e>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1−</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𝑗</m:t>
                                            </m:r>
                                          </m:sub>
                                        </m:sSub>
                                      </m:e>
                                    </m:d>
                                  </m:e>
                                  <m:sub/>
                                </m:sSub>
                              </m:e>
                            </m:eqArr>
                          </m:e>
                        </m:d>
                      </m:e>
                    </m:nary>
                  </m:oMath>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5307594" y="1736272"/>
                <a:ext cx="7329948" cy="1161280"/>
              </a:xfrm>
              <a:prstGeom prst="rect">
                <a:avLst/>
              </a:prstGeom>
              <a:blipFill>
                <a:blip r:embed="rId16"/>
                <a:stretch>
                  <a:fillRect l="-1997" t="-5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7718995"/>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11139</TotalTime>
  <Words>3156</Words>
  <Application>Microsoft Macintosh PowerPoint</Application>
  <PresentationFormat>宽屏</PresentationFormat>
  <Paragraphs>404</Paragraphs>
  <Slides>23</Slides>
  <Notes>23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23</vt:i4>
      </vt:variant>
    </vt:vector>
  </HeadingPairs>
  <TitlesOfParts>
    <vt:vector size="35" baseType="lpstr">
      <vt:lpstr>等线</vt:lpstr>
      <vt:lpstr>等线 Light</vt:lpstr>
      <vt:lpstr>微软雅黑</vt:lpstr>
      <vt:lpstr>New roman</vt:lpstr>
      <vt:lpstr>Arial</vt:lpstr>
      <vt:lpstr>Calibri</vt:lpstr>
      <vt:lpstr>Calibri Light</vt:lpstr>
      <vt:lpstr>Cambria Math</vt:lpstr>
      <vt:lpstr>Century Gothic</vt:lpstr>
      <vt:lpstr>Times New Roman</vt:lpstr>
      <vt:lpstr>Wingdings</vt:lpstr>
      <vt:lpstr>Office 主题​​</vt:lpstr>
      <vt:lpstr>基于区块链的车联网 数据共享激励机制研究 </vt:lpstr>
      <vt:lpstr>PowerPoint 演示文稿</vt:lpstr>
      <vt:lpstr>1.1 研究背景</vt:lpstr>
      <vt:lpstr>1.2 国内外研究现状</vt:lpstr>
      <vt:lpstr>PowerPoint 演示文稿</vt:lpstr>
      <vt:lpstr>2.1 系统模型</vt:lpstr>
      <vt:lpstr>2.2 模型举例</vt:lpstr>
      <vt:lpstr>2.3 问题定义</vt:lpstr>
      <vt:lpstr>2.4 ——数据质量评估机制公式</vt:lpstr>
      <vt:lpstr>PowerPoint 演示文稿</vt:lpstr>
      <vt:lpstr>3.1 DQDA算法设计</vt:lpstr>
      <vt:lpstr> Q_ij的划分和参与者集合划分流程 </vt:lpstr>
      <vt:lpstr>PowerPoint 演示文稿</vt:lpstr>
      <vt:lpstr>4.1 拍卖算法特性证明</vt:lpstr>
      <vt:lpstr>4.2 baseline</vt:lpstr>
      <vt:lpstr>4.3 社会福利对比</vt:lpstr>
      <vt:lpstr>4.4 算法复杂度，赢家满意度，EM算法性能</vt:lpstr>
      <vt:lpstr>PowerPoint 演示文稿</vt:lpstr>
      <vt:lpstr>总结与展望</vt:lpstr>
      <vt:lpstr>谢谢观看！</vt:lpstr>
      <vt:lpstr>附录 —— 共识机制</vt:lpstr>
      <vt:lpstr>2.4 数据质量评估机制流程</vt:lpstr>
      <vt:lpstr>3.2 算法流程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MWCR</dc:title>
  <dc:creator>晓煜 陈</dc:creator>
  <cp:lastModifiedBy>Microsoft Office 用户</cp:lastModifiedBy>
  <cp:revision>602</cp:revision>
  <dcterms:created xsi:type="dcterms:W3CDTF">2019-04-25T08:07:10Z</dcterms:created>
  <dcterms:modified xsi:type="dcterms:W3CDTF">2021-05-09T07:23:14Z</dcterms:modified>
</cp:coreProperties>
</file>